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94" r:id="rId2"/>
    <p:sldId id="258" r:id="rId3"/>
    <p:sldId id="260" r:id="rId4"/>
    <p:sldId id="300" r:id="rId5"/>
    <p:sldId id="751" r:id="rId6"/>
    <p:sldId id="732" r:id="rId7"/>
    <p:sldId id="733" r:id="rId8"/>
    <p:sldId id="749" r:id="rId9"/>
    <p:sldId id="750" r:id="rId10"/>
    <p:sldId id="753" r:id="rId11"/>
    <p:sldId id="748" r:id="rId12"/>
    <p:sldId id="754" r:id="rId13"/>
    <p:sldId id="755" r:id="rId14"/>
    <p:sldId id="762" r:id="rId15"/>
    <p:sldId id="756" r:id="rId16"/>
    <p:sldId id="362" r:id="rId17"/>
    <p:sldId id="757" r:id="rId18"/>
    <p:sldId id="731" r:id="rId19"/>
    <p:sldId id="759" r:id="rId20"/>
    <p:sldId id="735" r:id="rId21"/>
    <p:sldId id="737" r:id="rId22"/>
    <p:sldId id="760" r:id="rId23"/>
    <p:sldId id="741" r:id="rId24"/>
    <p:sldId id="742" r:id="rId25"/>
    <p:sldId id="743" r:id="rId26"/>
    <p:sldId id="744" r:id="rId27"/>
    <p:sldId id="761" r:id="rId28"/>
    <p:sldId id="747" r:id="rId29"/>
    <p:sldId id="745" r:id="rId30"/>
    <p:sldId id="261" r:id="rId31"/>
  </p:sldIdLst>
  <p:sldSz cx="9144000" cy="6858000" type="screen4x3"/>
  <p:notesSz cx="9144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60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4660"/>
  </p:normalViewPr>
  <p:slideViewPr>
    <p:cSldViewPr>
      <p:cViewPr>
        <p:scale>
          <a:sx n="50" d="100"/>
          <a:sy n="50" d="100"/>
        </p:scale>
        <p:origin x="1664" y="3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4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E5B28-3877-4AD1-AA6A-8AAB93919185}" type="doc">
      <dgm:prSet loTypeId="urn:microsoft.com/office/officeart/2005/8/layout/radial3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04F0ED10-EE22-47B5-9756-6A6C0EEA3D4C}">
      <dgm:prSet phldrT="[Tekst]"/>
      <dgm:spPr/>
      <dgm:t>
        <a:bodyPr/>
        <a:lstStyle/>
        <a:p>
          <a:r>
            <a:rPr lang="nl-NL" b="1" dirty="0" smtClean="0"/>
            <a:t>Tuinaanleg</a:t>
          </a:r>
          <a:br>
            <a:rPr lang="nl-NL" b="1" dirty="0" smtClean="0"/>
          </a:br>
          <a:r>
            <a:rPr lang="nl-NL" b="1" dirty="0" smtClean="0"/>
            <a:t>denkatelier</a:t>
          </a:r>
          <a:endParaRPr lang="nl-NL" b="1" dirty="0"/>
        </a:p>
      </dgm:t>
    </dgm:pt>
    <dgm:pt modelId="{C73C7CE3-A7AC-4EB1-BDC6-DC770EA8511B}" type="parTrans" cxnId="{3B1FB856-8DD1-4BA0-BE62-3D22DC2282C1}">
      <dgm:prSet/>
      <dgm:spPr/>
      <dgm:t>
        <a:bodyPr/>
        <a:lstStyle/>
        <a:p>
          <a:endParaRPr lang="nl-NL"/>
        </a:p>
      </dgm:t>
    </dgm:pt>
    <dgm:pt modelId="{EA1BF3C5-5532-4DBA-836B-A79D82FF582B}" type="sibTrans" cxnId="{3B1FB856-8DD1-4BA0-BE62-3D22DC2282C1}">
      <dgm:prSet/>
      <dgm:spPr/>
      <dgm:t>
        <a:bodyPr/>
        <a:lstStyle/>
        <a:p>
          <a:endParaRPr lang="nl-NL"/>
        </a:p>
      </dgm:t>
    </dgm:pt>
    <dgm:pt modelId="{77E73366-08E0-4B7F-BEB8-E3AA8114781E}">
      <dgm:prSet phldrT="[Tekst]" custT="1"/>
      <dgm:spPr/>
      <dgm:t>
        <a:bodyPr/>
        <a:lstStyle/>
        <a:p>
          <a:r>
            <a:rPr lang="nl-NL" sz="2400" dirty="0" smtClean="0"/>
            <a:t>Duurzame technieken</a:t>
          </a:r>
          <a:endParaRPr lang="nl-NL" sz="2400" dirty="0"/>
        </a:p>
      </dgm:t>
    </dgm:pt>
    <dgm:pt modelId="{E254E2B1-CA99-4360-BA4F-8426425F7E1C}" type="parTrans" cxnId="{69F2BE11-89A7-4B7E-8426-EEA544DB5E31}">
      <dgm:prSet/>
      <dgm:spPr/>
      <dgm:t>
        <a:bodyPr/>
        <a:lstStyle/>
        <a:p>
          <a:endParaRPr lang="nl-NL"/>
        </a:p>
      </dgm:t>
    </dgm:pt>
    <dgm:pt modelId="{B7A0B7B5-169E-43EA-90BD-9465AA2C74BE}" type="sibTrans" cxnId="{69F2BE11-89A7-4B7E-8426-EEA544DB5E31}">
      <dgm:prSet/>
      <dgm:spPr/>
      <dgm:t>
        <a:bodyPr/>
        <a:lstStyle/>
        <a:p>
          <a:endParaRPr lang="nl-NL"/>
        </a:p>
      </dgm:t>
    </dgm:pt>
    <dgm:pt modelId="{E3114A8B-7CF3-4043-8290-DEFC316D2336}">
      <dgm:prSet phldrT="[Tekst]" custT="1"/>
      <dgm:spPr/>
      <dgm:t>
        <a:bodyPr/>
        <a:lstStyle/>
        <a:p>
          <a:r>
            <a:rPr lang="nl-NL" sz="2400" dirty="0" err="1" smtClean="0"/>
            <a:t>Nomen-clatuur</a:t>
          </a:r>
          <a:r>
            <a:rPr lang="nl-NL" sz="2400" dirty="0" smtClean="0"/>
            <a:t> &amp; ecologie  </a:t>
          </a:r>
          <a:endParaRPr lang="nl-NL" sz="2400" dirty="0"/>
        </a:p>
      </dgm:t>
    </dgm:pt>
    <dgm:pt modelId="{E20B93F1-FA4E-4BE7-86AA-1AB021AFAD36}" type="parTrans" cxnId="{30628CA3-DDEB-437C-A4D8-980BF33F9D13}">
      <dgm:prSet/>
      <dgm:spPr/>
      <dgm:t>
        <a:bodyPr/>
        <a:lstStyle/>
        <a:p>
          <a:endParaRPr lang="nl-NL"/>
        </a:p>
      </dgm:t>
    </dgm:pt>
    <dgm:pt modelId="{50EF2D62-36DB-4ECE-9A9F-8927B958EE76}" type="sibTrans" cxnId="{30628CA3-DDEB-437C-A4D8-980BF33F9D13}">
      <dgm:prSet/>
      <dgm:spPr/>
      <dgm:t>
        <a:bodyPr/>
        <a:lstStyle/>
        <a:p>
          <a:endParaRPr lang="nl-NL"/>
        </a:p>
      </dgm:t>
    </dgm:pt>
    <dgm:pt modelId="{D1B422D1-60F5-4329-900A-839B4BF60C82}">
      <dgm:prSet phldrT="[Tekst]" custT="1"/>
      <dgm:spPr/>
      <dgm:t>
        <a:bodyPr/>
        <a:lstStyle/>
        <a:p>
          <a:r>
            <a:rPr lang="nl-NL" sz="2600" dirty="0" smtClean="0"/>
            <a:t>Chemie &amp; Biologie toegepaste</a:t>
          </a:r>
          <a:endParaRPr lang="nl-NL" sz="2600" dirty="0"/>
        </a:p>
      </dgm:t>
    </dgm:pt>
    <dgm:pt modelId="{01695604-922A-426A-AA93-7BB9E3883C0C}" type="parTrans" cxnId="{49F0DAB4-2935-4506-9B62-3D3F20989175}">
      <dgm:prSet/>
      <dgm:spPr/>
      <dgm:t>
        <a:bodyPr/>
        <a:lstStyle/>
        <a:p>
          <a:endParaRPr lang="nl-NL"/>
        </a:p>
      </dgm:t>
    </dgm:pt>
    <dgm:pt modelId="{DEF3E8EE-0AAD-4B69-B58B-E60EC785663F}" type="sibTrans" cxnId="{49F0DAB4-2935-4506-9B62-3D3F20989175}">
      <dgm:prSet/>
      <dgm:spPr/>
      <dgm:t>
        <a:bodyPr/>
        <a:lstStyle/>
        <a:p>
          <a:endParaRPr lang="nl-NL"/>
        </a:p>
      </dgm:t>
    </dgm:pt>
    <dgm:pt modelId="{CA3AC43D-E87C-4DCC-A3D9-08A1BE572DBA}">
      <dgm:prSet phldrT="[Tekst]" custT="1"/>
      <dgm:spPr/>
      <dgm:t>
        <a:bodyPr/>
        <a:lstStyle/>
        <a:p>
          <a:r>
            <a:rPr lang="nl-NL" sz="2400" dirty="0" smtClean="0"/>
            <a:t>Tuinaanleg en -beheer</a:t>
          </a:r>
          <a:endParaRPr lang="nl-NL" sz="2400" dirty="0"/>
        </a:p>
      </dgm:t>
    </dgm:pt>
    <dgm:pt modelId="{D2CE2A67-A385-4A25-B26E-FDDFAD0B7BB9}" type="parTrans" cxnId="{84A97C32-ED7C-4AF3-A721-68FC7F803B67}">
      <dgm:prSet/>
      <dgm:spPr/>
      <dgm:t>
        <a:bodyPr/>
        <a:lstStyle/>
        <a:p>
          <a:endParaRPr lang="nl-BE"/>
        </a:p>
      </dgm:t>
    </dgm:pt>
    <dgm:pt modelId="{99E265D9-02D4-4E1E-878F-B83D44693816}" type="sibTrans" cxnId="{84A97C32-ED7C-4AF3-A721-68FC7F803B67}">
      <dgm:prSet/>
      <dgm:spPr/>
      <dgm:t>
        <a:bodyPr/>
        <a:lstStyle/>
        <a:p>
          <a:endParaRPr lang="nl-BE"/>
        </a:p>
      </dgm:t>
    </dgm:pt>
    <dgm:pt modelId="{E84ADC44-7D90-4027-85E0-8319935107EB}" type="pres">
      <dgm:prSet presAssocID="{781E5B28-3877-4AD1-AA6A-8AAB9391918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9C516FA2-D843-4EEB-9EC7-54A369955429}" type="pres">
      <dgm:prSet presAssocID="{781E5B28-3877-4AD1-AA6A-8AAB93919185}" presName="radial" presStyleCnt="0">
        <dgm:presLayoutVars>
          <dgm:animLvl val="ctr"/>
        </dgm:presLayoutVars>
      </dgm:prSet>
      <dgm:spPr/>
    </dgm:pt>
    <dgm:pt modelId="{EBC99014-3BC5-4CEF-B02C-C5FEFF924A88}" type="pres">
      <dgm:prSet presAssocID="{04F0ED10-EE22-47B5-9756-6A6C0EEA3D4C}" presName="centerShape" presStyleLbl="vennNode1" presStyleIdx="0" presStyleCnt="5" custScaleX="119482" custScaleY="117326"/>
      <dgm:spPr/>
      <dgm:t>
        <a:bodyPr/>
        <a:lstStyle/>
        <a:p>
          <a:endParaRPr lang="nl-NL"/>
        </a:p>
      </dgm:t>
    </dgm:pt>
    <dgm:pt modelId="{6B98404E-38F2-4866-ABE7-84F47483B5F5}" type="pres">
      <dgm:prSet presAssocID="{77E73366-08E0-4B7F-BEB8-E3AA8114781E}" presName="node" presStyleLbl="vennNode1" presStyleIdx="1" presStyleCnt="5" custScaleX="151581" custScaleY="137466" custRadScaleRad="101069" custRadScaleInc="45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5B07BA4-FE33-4068-9FE3-1D0945971C93}" type="pres">
      <dgm:prSet presAssocID="{E3114A8B-7CF3-4043-8290-DEFC316D2336}" presName="node" presStyleLbl="vennNode1" presStyleIdx="2" presStyleCnt="5" custScaleX="151581" custScaleY="145111" custRadScaleRad="12636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378E864-B062-4494-9A0C-0B1F728BFD89}" type="pres">
      <dgm:prSet presAssocID="{D1B422D1-60F5-4329-900A-839B4BF60C82}" presName="node" presStyleLbl="vennNode1" presStyleIdx="3" presStyleCnt="5" custScaleX="151581" custScaleY="136441" custRadScaleRad="100003" custRadScaleInc="-46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3E961C8-3094-47D4-99C8-F0944665500E}" type="pres">
      <dgm:prSet presAssocID="{CA3AC43D-E87C-4DCC-A3D9-08A1BE572DBA}" presName="node" presStyleLbl="vennNode1" presStyleIdx="4" presStyleCnt="5" custScaleX="151581" custScaleY="140243" custRadScaleRad="12410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122B9BF-0D44-4E55-9F37-9DB834D29B4B}" type="presOf" srcId="{77E73366-08E0-4B7F-BEB8-E3AA8114781E}" destId="{6B98404E-38F2-4866-ABE7-84F47483B5F5}" srcOrd="0" destOrd="0" presId="urn:microsoft.com/office/officeart/2005/8/layout/radial3"/>
    <dgm:cxn modelId="{30628CA3-DDEB-437C-A4D8-980BF33F9D13}" srcId="{04F0ED10-EE22-47B5-9756-6A6C0EEA3D4C}" destId="{E3114A8B-7CF3-4043-8290-DEFC316D2336}" srcOrd="1" destOrd="0" parTransId="{E20B93F1-FA4E-4BE7-86AA-1AB021AFAD36}" sibTransId="{50EF2D62-36DB-4ECE-9A9F-8927B958EE76}"/>
    <dgm:cxn modelId="{2B4E0F16-23A7-4BF1-B622-F535D0832CD8}" type="presOf" srcId="{781E5B28-3877-4AD1-AA6A-8AAB93919185}" destId="{E84ADC44-7D90-4027-85E0-8319935107EB}" srcOrd="0" destOrd="0" presId="urn:microsoft.com/office/officeart/2005/8/layout/radial3"/>
    <dgm:cxn modelId="{84A97C32-ED7C-4AF3-A721-68FC7F803B67}" srcId="{04F0ED10-EE22-47B5-9756-6A6C0EEA3D4C}" destId="{CA3AC43D-E87C-4DCC-A3D9-08A1BE572DBA}" srcOrd="3" destOrd="0" parTransId="{D2CE2A67-A385-4A25-B26E-FDDFAD0B7BB9}" sibTransId="{99E265D9-02D4-4E1E-878F-B83D44693816}"/>
    <dgm:cxn modelId="{0D913B65-B474-408E-8DC3-C1F86E95DA82}" type="presOf" srcId="{D1B422D1-60F5-4329-900A-839B4BF60C82}" destId="{5378E864-B062-4494-9A0C-0B1F728BFD89}" srcOrd="0" destOrd="0" presId="urn:microsoft.com/office/officeart/2005/8/layout/radial3"/>
    <dgm:cxn modelId="{3B1FB856-8DD1-4BA0-BE62-3D22DC2282C1}" srcId="{781E5B28-3877-4AD1-AA6A-8AAB93919185}" destId="{04F0ED10-EE22-47B5-9756-6A6C0EEA3D4C}" srcOrd="0" destOrd="0" parTransId="{C73C7CE3-A7AC-4EB1-BDC6-DC770EA8511B}" sibTransId="{EA1BF3C5-5532-4DBA-836B-A79D82FF582B}"/>
    <dgm:cxn modelId="{3DA5F585-AD6C-4421-9161-8620ED6B7642}" type="presOf" srcId="{E3114A8B-7CF3-4043-8290-DEFC316D2336}" destId="{75B07BA4-FE33-4068-9FE3-1D0945971C93}" srcOrd="0" destOrd="0" presId="urn:microsoft.com/office/officeart/2005/8/layout/radial3"/>
    <dgm:cxn modelId="{89B4D949-9359-421F-A0D2-9A8897FA063C}" type="presOf" srcId="{04F0ED10-EE22-47B5-9756-6A6C0EEA3D4C}" destId="{EBC99014-3BC5-4CEF-B02C-C5FEFF924A88}" srcOrd="0" destOrd="0" presId="urn:microsoft.com/office/officeart/2005/8/layout/radial3"/>
    <dgm:cxn modelId="{2D5A31DE-1AF2-469E-8066-93CC952ED6EE}" type="presOf" srcId="{CA3AC43D-E87C-4DCC-A3D9-08A1BE572DBA}" destId="{53E961C8-3094-47D4-99C8-F0944665500E}" srcOrd="0" destOrd="0" presId="urn:microsoft.com/office/officeart/2005/8/layout/radial3"/>
    <dgm:cxn modelId="{69F2BE11-89A7-4B7E-8426-EEA544DB5E31}" srcId="{04F0ED10-EE22-47B5-9756-6A6C0EEA3D4C}" destId="{77E73366-08E0-4B7F-BEB8-E3AA8114781E}" srcOrd="0" destOrd="0" parTransId="{E254E2B1-CA99-4360-BA4F-8426425F7E1C}" sibTransId="{B7A0B7B5-169E-43EA-90BD-9465AA2C74BE}"/>
    <dgm:cxn modelId="{49F0DAB4-2935-4506-9B62-3D3F20989175}" srcId="{04F0ED10-EE22-47B5-9756-6A6C0EEA3D4C}" destId="{D1B422D1-60F5-4329-900A-839B4BF60C82}" srcOrd="2" destOrd="0" parTransId="{01695604-922A-426A-AA93-7BB9E3883C0C}" sibTransId="{DEF3E8EE-0AAD-4B69-B58B-E60EC785663F}"/>
    <dgm:cxn modelId="{D0270DCE-194F-443C-9D46-4A46AB2A332C}" type="presParOf" srcId="{E84ADC44-7D90-4027-85E0-8319935107EB}" destId="{9C516FA2-D843-4EEB-9EC7-54A369955429}" srcOrd="0" destOrd="0" presId="urn:microsoft.com/office/officeart/2005/8/layout/radial3"/>
    <dgm:cxn modelId="{518E35CA-5D6C-4621-9814-E719F4A6602F}" type="presParOf" srcId="{9C516FA2-D843-4EEB-9EC7-54A369955429}" destId="{EBC99014-3BC5-4CEF-B02C-C5FEFF924A88}" srcOrd="0" destOrd="0" presId="urn:microsoft.com/office/officeart/2005/8/layout/radial3"/>
    <dgm:cxn modelId="{8F5FA685-38A3-46F2-B5CF-C09F2AC50688}" type="presParOf" srcId="{9C516FA2-D843-4EEB-9EC7-54A369955429}" destId="{6B98404E-38F2-4866-ABE7-84F47483B5F5}" srcOrd="1" destOrd="0" presId="urn:microsoft.com/office/officeart/2005/8/layout/radial3"/>
    <dgm:cxn modelId="{925C26D1-6300-4CD7-97AB-E24C81736643}" type="presParOf" srcId="{9C516FA2-D843-4EEB-9EC7-54A369955429}" destId="{75B07BA4-FE33-4068-9FE3-1D0945971C93}" srcOrd="2" destOrd="0" presId="urn:microsoft.com/office/officeart/2005/8/layout/radial3"/>
    <dgm:cxn modelId="{F1F3D243-D5E1-4BB9-A429-AB4EC0A9EB86}" type="presParOf" srcId="{9C516FA2-D843-4EEB-9EC7-54A369955429}" destId="{5378E864-B062-4494-9A0C-0B1F728BFD89}" srcOrd="3" destOrd="0" presId="urn:microsoft.com/office/officeart/2005/8/layout/radial3"/>
    <dgm:cxn modelId="{07A0E1DA-1847-4D95-A8AA-1675A5986D43}" type="presParOf" srcId="{9C516FA2-D843-4EEB-9EC7-54A369955429}" destId="{53E961C8-3094-47D4-99C8-F0944665500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99014-3BC5-4CEF-B02C-C5FEFF924A88}">
      <dsp:nvSpPr>
        <dsp:cNvPr id="0" name=""/>
        <dsp:cNvSpPr/>
      </dsp:nvSpPr>
      <dsp:spPr>
        <a:xfrm>
          <a:off x="1838197" y="841614"/>
          <a:ext cx="3181605" cy="31241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b="1" kern="1200" dirty="0" smtClean="0"/>
            <a:t>Tuinaanleg</a:t>
          </a:r>
          <a:br>
            <a:rPr lang="nl-NL" sz="3600" b="1" kern="1200" dirty="0" smtClean="0"/>
          </a:br>
          <a:r>
            <a:rPr lang="nl-NL" sz="3600" b="1" kern="1200" dirty="0" smtClean="0"/>
            <a:t>denkatelier</a:t>
          </a:r>
          <a:endParaRPr lang="nl-NL" sz="3600" b="1" kern="1200" dirty="0"/>
        </a:p>
      </dsp:txBody>
      <dsp:txXfrm>
        <a:off x="2304132" y="1299142"/>
        <a:ext cx="2249735" cy="2209139"/>
      </dsp:txXfrm>
    </dsp:sp>
    <dsp:sp modelId="{6B98404E-38F2-4866-ABE7-84F47483B5F5}">
      <dsp:nvSpPr>
        <dsp:cNvPr id="0" name=""/>
        <dsp:cNvSpPr/>
      </dsp:nvSpPr>
      <dsp:spPr>
        <a:xfrm>
          <a:off x="2432439" y="-245527"/>
          <a:ext cx="2018174" cy="183024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Duurzame technieken</a:t>
          </a:r>
          <a:endParaRPr lang="nl-NL" sz="2400" kern="1200" dirty="0"/>
        </a:p>
      </dsp:txBody>
      <dsp:txXfrm>
        <a:off x="2727994" y="22506"/>
        <a:ext cx="1427064" cy="1294178"/>
      </dsp:txXfrm>
    </dsp:sp>
    <dsp:sp modelId="{75B07BA4-FE33-4068-9FE3-1D0945971C93}">
      <dsp:nvSpPr>
        <dsp:cNvPr id="0" name=""/>
        <dsp:cNvSpPr/>
      </dsp:nvSpPr>
      <dsp:spPr>
        <a:xfrm>
          <a:off x="4611229" y="1437695"/>
          <a:ext cx="2018174" cy="19320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err="1" smtClean="0"/>
            <a:t>Nomen-clatuur</a:t>
          </a:r>
          <a:r>
            <a:rPr lang="nl-NL" sz="2400" kern="1200" dirty="0" smtClean="0"/>
            <a:t> &amp; ecologie  </a:t>
          </a:r>
          <a:endParaRPr lang="nl-NL" sz="2400" kern="1200" dirty="0"/>
        </a:p>
      </dsp:txBody>
      <dsp:txXfrm>
        <a:off x="4906784" y="1720634"/>
        <a:ext cx="1427064" cy="1366153"/>
      </dsp:txXfrm>
    </dsp:sp>
    <dsp:sp modelId="{5378E864-B062-4494-9A0C-0B1F728BFD89}">
      <dsp:nvSpPr>
        <dsp:cNvPr id="0" name=""/>
        <dsp:cNvSpPr/>
      </dsp:nvSpPr>
      <dsp:spPr>
        <a:xfrm>
          <a:off x="2432443" y="3229529"/>
          <a:ext cx="2018174" cy="181659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kern="1200" dirty="0" smtClean="0"/>
            <a:t>Chemie &amp; Biologie toegepaste</a:t>
          </a:r>
          <a:endParaRPr lang="nl-NL" sz="2600" kern="1200" dirty="0"/>
        </a:p>
      </dsp:txBody>
      <dsp:txXfrm>
        <a:off x="2727998" y="3495563"/>
        <a:ext cx="1427064" cy="1284529"/>
      </dsp:txXfrm>
    </dsp:sp>
    <dsp:sp modelId="{53E961C8-3094-47D4-99C8-F0944665500E}">
      <dsp:nvSpPr>
        <dsp:cNvPr id="0" name=""/>
        <dsp:cNvSpPr/>
      </dsp:nvSpPr>
      <dsp:spPr>
        <a:xfrm>
          <a:off x="267822" y="1470102"/>
          <a:ext cx="2018174" cy="186721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Tuinaanleg en -beheer</a:t>
          </a:r>
          <a:endParaRPr lang="nl-NL" sz="2400" kern="1200" dirty="0"/>
        </a:p>
      </dsp:txBody>
      <dsp:txXfrm>
        <a:off x="563377" y="1743550"/>
        <a:ext cx="1427064" cy="1320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3A694-99C7-48EF-86EC-9D6E8592AD4A}" type="datetimeFigureOut">
              <a:rPr lang="nl-BE" smtClean="0"/>
              <a:t>19/02/2025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605CB-4212-4668-A742-11A2108F7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9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Bart</a:t>
            </a:r>
            <a:endParaRPr/>
          </a:p>
        </p:txBody>
      </p:sp>
      <p:sp>
        <p:nvSpPr>
          <p:cNvPr id="144" name="Google Shape;1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62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8555" y="1837435"/>
            <a:ext cx="6866889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TBOYS-H114bis\Dropbox\Kickenm\Briefhoofd nieuw logo\PPT\dia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9302750" cy="6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24540" y="1894901"/>
            <a:ext cx="3226038" cy="76016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24540" y="2826405"/>
            <a:ext cx="3226038" cy="17526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lang="nl-BE" sz="1800" b="0" kern="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606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1619670" y="2027104"/>
            <a:ext cx="3420000" cy="38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-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5321147" y="2027104"/>
            <a:ext cx="3238959" cy="383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E4160A"/>
              </a:buClr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-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E4160A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dt" idx="10"/>
          </p:nvPr>
        </p:nvSpPr>
        <p:spPr>
          <a:xfrm>
            <a:off x="865164" y="6071262"/>
            <a:ext cx="5733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07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5958" y="810767"/>
            <a:ext cx="7804183" cy="56448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448" y="2115134"/>
            <a:ext cx="6801103" cy="284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wijnpers.be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05200" y="2057400"/>
            <a:ext cx="6477000" cy="2133600"/>
          </a:xfrm>
        </p:spPr>
        <p:txBody>
          <a:bodyPr>
            <a:normAutofit/>
          </a:bodyPr>
          <a:lstStyle/>
          <a:p>
            <a:r>
              <a:rPr lang="nl-BE" sz="4000" dirty="0"/>
              <a:t>DOMEIN: </a:t>
            </a:r>
            <a:br>
              <a:rPr lang="nl-BE" sz="4000" dirty="0"/>
            </a:br>
            <a:r>
              <a:rPr lang="nl-BE" sz="4000" dirty="0"/>
              <a:t>LAND- EN TUINBOUW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10627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TUINAANLEG EN –BEHEER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solidFill>
                  <a:srgbClr val="FF0000"/>
                </a:solidFill>
              </a:rPr>
              <a:t>Beplanting aanleggen </a:t>
            </a:r>
            <a:r>
              <a:rPr lang="nl-NL" dirty="0" smtClean="0">
                <a:solidFill>
                  <a:srgbClr val="FF0000"/>
                </a:solidFill>
              </a:rPr>
              <a:t>volgens een beplantingsplan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solidFill>
                  <a:srgbClr val="FF0000"/>
                </a:solidFill>
              </a:rPr>
              <a:t>Verhardingen plaatsen </a:t>
            </a:r>
            <a:r>
              <a:rPr lang="nl-NL" dirty="0" smtClean="0">
                <a:solidFill>
                  <a:srgbClr val="FF0000"/>
                </a:solidFill>
              </a:rPr>
              <a:t>(klinkers, boordstenen, hout, natuursteen, 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solidFill>
                  <a:srgbClr val="FF0000"/>
                </a:solidFill>
              </a:rPr>
              <a:t>Tuinverlichting en (zwem)vijvers </a:t>
            </a:r>
            <a:r>
              <a:rPr lang="nl-NL" dirty="0" smtClean="0">
                <a:solidFill>
                  <a:srgbClr val="FF0000"/>
                </a:solidFill>
              </a:rPr>
              <a:t>aanleggen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solidFill>
                  <a:srgbClr val="FF0000"/>
                </a:solidFill>
              </a:rPr>
              <a:t>Onderhoudstaken: </a:t>
            </a:r>
            <a:r>
              <a:rPr lang="nl-NL" dirty="0" smtClean="0">
                <a:solidFill>
                  <a:srgbClr val="FF0000"/>
                </a:solidFill>
              </a:rPr>
              <a:t>hagen scheren, snoeien, gazon maaien, ….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solidFill>
                  <a:srgbClr val="FF0000"/>
                </a:solidFill>
              </a:rPr>
              <a:t>Werken met een laser </a:t>
            </a:r>
            <a:r>
              <a:rPr lang="nl-NL" dirty="0" smtClean="0">
                <a:solidFill>
                  <a:srgbClr val="FF0000"/>
                </a:solidFill>
              </a:rPr>
              <a:t>voor hoogtebepaling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solidFill>
                  <a:srgbClr val="FF0000"/>
                </a:solidFill>
              </a:rPr>
              <a:t>…...</a:t>
            </a: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316" name="Picture 4" descr="Geen fotobeschrijving beschikbaa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6"/>
          <a:stretch/>
        </p:blipFill>
        <p:spPr bwMode="auto">
          <a:xfrm>
            <a:off x="-246073" y="-186967"/>
            <a:ext cx="9390073" cy="69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een fotobeschrijving beschikbaar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4"/>
          <a:stretch/>
        </p:blipFill>
        <p:spPr bwMode="auto">
          <a:xfrm>
            <a:off x="-923799" y="-685800"/>
            <a:ext cx="11253846" cy="7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54"/>
          <a:stretch/>
        </p:blipFill>
        <p:spPr bwMode="auto">
          <a:xfrm>
            <a:off x="-902029" y="-1099457"/>
            <a:ext cx="14691275" cy="78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CHEMIE EN TOEGEPASTE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6801103" cy="44319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Bodemchemie </a:t>
            </a:r>
            <a:r>
              <a:rPr lang="nl-NL" dirty="0" smtClean="0"/>
              <a:t>&amp; voedingstoffen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Bodemstructuur </a:t>
            </a:r>
            <a:r>
              <a:rPr lang="nl-NL" dirty="0" smtClean="0"/>
              <a:t>&amp; samenstelling (zand, leem, klei, humus) + CEC (</a:t>
            </a:r>
            <a:r>
              <a:rPr lang="nl-NL" dirty="0" err="1" smtClean="0"/>
              <a:t>Cation</a:t>
            </a:r>
            <a:r>
              <a:rPr lang="nl-NL" dirty="0" smtClean="0"/>
              <a:t> Exchange </a:t>
            </a:r>
            <a:r>
              <a:rPr lang="nl-NL" dirty="0" err="1" smtClean="0"/>
              <a:t>Capacity</a:t>
            </a:r>
            <a:r>
              <a:rPr lang="nl-NL" dirty="0" smtClean="0"/>
              <a:t>) vermogen van bodem om voedingsstoffen vast te houden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pH-waarde</a:t>
            </a:r>
            <a:r>
              <a:rPr lang="nl-NL" dirty="0" smtClean="0"/>
              <a:t> &amp; bodemgezondheid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Meststoffen</a:t>
            </a:r>
            <a:r>
              <a:rPr lang="nl-NL" dirty="0" smtClean="0"/>
              <a:t> en </a:t>
            </a:r>
            <a:r>
              <a:rPr lang="nl-NL" b="1" dirty="0" smtClean="0"/>
              <a:t>Nutriëntenbalans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Chemische bodembehandeling </a:t>
            </a:r>
            <a:r>
              <a:rPr lang="nl-NL" dirty="0" smtClean="0"/>
              <a:t>&amp; gewasbescherming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Waterchemie (pH van water, effect op bodemverzuring, …)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42801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BIOLOGIE PLANTKUNDE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1752600"/>
            <a:ext cx="6801103" cy="2954655"/>
          </a:xfrm>
        </p:spPr>
        <p:txBody>
          <a:bodyPr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</a:rPr>
              <a:t>Plantenanatomie</a:t>
            </a:r>
            <a:r>
              <a:rPr lang="nl-BE" altLang="nl-BE" dirty="0">
                <a:solidFill>
                  <a:srgbClr val="FF0000"/>
                </a:solidFill>
              </a:rPr>
              <a:t>: Studie van de interne structuur van planten. </a:t>
            </a:r>
            <a:endParaRPr lang="nl-BE" altLang="nl-BE" dirty="0" smtClean="0">
              <a:solidFill>
                <a:srgbClr val="FF0000"/>
              </a:solidFill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 smtClean="0">
                <a:solidFill>
                  <a:srgbClr val="FF0000"/>
                </a:solidFill>
              </a:rPr>
              <a:t>Plantenecologie</a:t>
            </a:r>
            <a:r>
              <a:rPr lang="nl-BE" altLang="nl-BE" dirty="0">
                <a:solidFill>
                  <a:srgbClr val="FF0000"/>
                </a:solidFill>
              </a:rPr>
              <a:t>: Analyseert hoe planten zich aanpassen aan hun omgeving en hun interacties met andere organismen en het </a:t>
            </a:r>
            <a:r>
              <a:rPr lang="nl-BE" altLang="nl-BE" dirty="0" smtClean="0">
                <a:solidFill>
                  <a:srgbClr val="FF0000"/>
                </a:solidFill>
              </a:rPr>
              <a:t>milieu.</a:t>
            </a:r>
            <a:endParaRPr lang="nl-BE" altLang="nl-BE" b="1" dirty="0" smtClean="0">
              <a:solidFill>
                <a:srgbClr val="FF0000"/>
              </a:solidFill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 smtClean="0">
                <a:solidFill>
                  <a:srgbClr val="FF0000"/>
                </a:solidFill>
              </a:rPr>
              <a:t>Plantenfysiologie</a:t>
            </a:r>
            <a:r>
              <a:rPr lang="nl-BE" altLang="nl-BE" dirty="0">
                <a:solidFill>
                  <a:srgbClr val="FF0000"/>
                </a:solidFill>
              </a:rPr>
              <a:t>: Bestudeert de werking van plantencellen en organen, zoals fotosynthese, ademhaling en waterhuishouding</a:t>
            </a:r>
            <a:r>
              <a:rPr lang="nl-BE" altLang="nl-BE" dirty="0" smtClean="0">
                <a:solidFill>
                  <a:srgbClr val="FF0000"/>
                </a:solidFill>
              </a:rPr>
              <a:t>.</a:t>
            </a:r>
            <a:endParaRPr lang="nl-BE" alt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BIOLOGIE PLANTKUNDE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1752600"/>
            <a:ext cx="6801103" cy="2215991"/>
          </a:xfrm>
        </p:spPr>
        <p:txBody>
          <a:bodyPr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 smtClean="0">
                <a:solidFill>
                  <a:srgbClr val="FF0000"/>
                </a:solidFill>
              </a:rPr>
              <a:t>Plantensystematiek</a:t>
            </a:r>
            <a:r>
              <a:rPr lang="nl-BE" altLang="nl-BE" dirty="0">
                <a:solidFill>
                  <a:srgbClr val="FF0000"/>
                </a:solidFill>
              </a:rPr>
              <a:t>: Classificeert en groepeert planten op basis van overeenkomsten en verschillen.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</a:rPr>
              <a:t>Plantengenetica</a:t>
            </a:r>
            <a:r>
              <a:rPr lang="nl-BE" altLang="nl-BE" dirty="0">
                <a:solidFill>
                  <a:srgbClr val="FF0000"/>
                </a:solidFill>
              </a:rPr>
              <a:t>: Onderzoekt de genen en erfelijkheid in planten.</a:t>
            </a:r>
          </a:p>
          <a:p>
            <a:pPr algn="l" rtl="0"/>
            <a:endParaRPr lang="nl-BE" altLang="nl-BE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ONDERZOEKSLABO DENKATELIER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8997" y="1752600"/>
            <a:ext cx="6801103" cy="4801314"/>
          </a:xfrm>
        </p:spPr>
        <p:txBody>
          <a:bodyPr/>
          <a:lstStyle/>
          <a:p>
            <a:r>
              <a:rPr lang="nl-NL" dirty="0"/>
              <a:t>R</a:t>
            </a:r>
            <a:r>
              <a:rPr lang="nl-NL" dirty="0" smtClean="0"/>
              <a:t>icht </a:t>
            </a:r>
            <a:r>
              <a:rPr lang="nl-NL" dirty="0"/>
              <a:t>zich op </a:t>
            </a:r>
            <a:r>
              <a:rPr lang="nl-NL" b="1" dirty="0"/>
              <a:t>innovatie</a:t>
            </a:r>
            <a:r>
              <a:rPr lang="nl-NL" dirty="0"/>
              <a:t>, duurzaamheid en ecologie in groenbeheer.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Onderzoeksvragen</a:t>
            </a:r>
            <a:r>
              <a:rPr lang="nl-NL" dirty="0"/>
              <a:t>:</a:t>
            </a:r>
            <a:endParaRPr lang="nl-NL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i="1" dirty="0" smtClean="0"/>
              <a:t>Welk invloed heeft compost op microbiële activiteiten?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i="1" dirty="0" smtClean="0"/>
              <a:t>Hoe </a:t>
            </a:r>
            <a:r>
              <a:rPr lang="nl-NL" i="1" dirty="0"/>
              <a:t>beïnvloeden </a:t>
            </a:r>
            <a:r>
              <a:rPr lang="nl-NL" i="1" dirty="0" err="1"/>
              <a:t>mycorrhiza</a:t>
            </a:r>
            <a:r>
              <a:rPr lang="nl-NL" i="1" dirty="0"/>
              <a:t>-schimmels de plantengroei en bodemgezondheid</a:t>
            </a:r>
            <a:r>
              <a:rPr lang="nl-NL" i="1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i="1" dirty="0"/>
              <a:t>Kan AI-gebaseerde bewatering het waterverbruik optimaliseren</a:t>
            </a:r>
            <a:r>
              <a:rPr lang="nl-NL" i="1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i="1" dirty="0" smtClean="0"/>
              <a:t>Kunnen drones toegepast worden voor </a:t>
            </a:r>
            <a:r>
              <a:rPr lang="nl-NL" i="1" dirty="0" err="1" smtClean="0"/>
              <a:t>inspecie</a:t>
            </a:r>
            <a:r>
              <a:rPr lang="nl-NL" i="1" dirty="0" smtClean="0"/>
              <a:t> en monitoring van groenprojecten?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42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STEM / DENKATELIER</a:t>
            </a:r>
            <a:endParaRPr lang="en-US" dirty="0"/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25283452"/>
              </p:ext>
            </p:extLst>
          </p:nvPr>
        </p:nvGraphicFramePr>
        <p:xfrm>
          <a:off x="1143000" y="1676400"/>
          <a:ext cx="6858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01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ECOLOGIE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90600" y="1752600"/>
            <a:ext cx="6801103" cy="4062651"/>
          </a:xfrm>
        </p:spPr>
        <p:txBody>
          <a:bodyPr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  <a:latin typeface="Arial" panose="020B0604020202020204" pitchFamily="34" charset="0"/>
              </a:rPr>
              <a:t>Ecologische niveaus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nl-BE" altLang="nl-BE" dirty="0" smtClean="0">
                <a:solidFill>
                  <a:srgbClr val="FF0000"/>
                </a:solidFill>
                <a:latin typeface="Arial" panose="020B0604020202020204" pitchFamily="34" charset="0"/>
              </a:rPr>
              <a:t>interacties 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tussen organismen en hun omgeving (individu, populatie, ecosysteem).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  <a:latin typeface="Arial" panose="020B0604020202020204" pitchFamily="34" charset="0"/>
              </a:rPr>
              <a:t>Energie en Voedselwebben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nl-BE" altLang="nl-BE" dirty="0" smtClean="0">
                <a:solidFill>
                  <a:srgbClr val="FF0000"/>
                </a:solidFill>
                <a:latin typeface="Arial" panose="020B0604020202020204" pitchFamily="34" charset="0"/>
              </a:rPr>
              <a:t>energiedoorstroming 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via producenten, consumenten en </a:t>
            </a:r>
            <a:r>
              <a:rPr lang="nl-BE" altLang="nl-BE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reducenten</a:t>
            </a:r>
            <a:r>
              <a:rPr lang="nl-BE" altLang="nl-BE" dirty="0" smtClean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nl-BE" altLang="nl-BE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  <a:latin typeface="Arial" panose="020B0604020202020204" pitchFamily="34" charset="0"/>
              </a:rPr>
              <a:t>Invloed van de Mens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nl-BE" altLang="nl-BE" dirty="0" smtClean="0">
                <a:solidFill>
                  <a:srgbClr val="FF0000"/>
                </a:solidFill>
                <a:latin typeface="Arial" panose="020B0604020202020204" pitchFamily="34" charset="0"/>
              </a:rPr>
              <a:t>impact 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op biodiversiteit, klimaat en ecosystemen.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BE" altLang="nl-BE" b="1" dirty="0">
                <a:solidFill>
                  <a:srgbClr val="FF0000"/>
                </a:solidFill>
                <a:latin typeface="Arial" panose="020B0604020202020204" pitchFamily="34" charset="0"/>
              </a:rPr>
              <a:t>Duurzaamheid en Behoud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nl-BE" altLang="nl-BE" dirty="0" smtClean="0">
                <a:solidFill>
                  <a:srgbClr val="FF0000"/>
                </a:solidFill>
                <a:latin typeface="Arial" panose="020B0604020202020204" pitchFamily="34" charset="0"/>
              </a:rPr>
              <a:t>strategieën </a:t>
            </a:r>
            <a:r>
              <a:rPr lang="nl-BE" altLang="nl-BE" dirty="0">
                <a:solidFill>
                  <a:srgbClr val="FF0000"/>
                </a:solidFill>
                <a:latin typeface="Arial" panose="020B0604020202020204" pitchFamily="34" charset="0"/>
              </a:rPr>
              <a:t>voor milieubehoud en duurzame ontwikkeling.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47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PROJECTWEEK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1752600"/>
            <a:ext cx="6801103" cy="33239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1 week per jaar: </a:t>
            </a:r>
            <a:r>
              <a:rPr lang="nl-NL" dirty="0" smtClean="0"/>
              <a:t>aan een blijvend project op de schoolcampus of extern.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Praktijktoepassing: </a:t>
            </a:r>
            <a:r>
              <a:rPr lang="nl-NL" dirty="0" smtClean="0"/>
              <a:t>Hands-on ervaring met tuinontwerpen, beplanting en aanleg- en onderhoudstechnieken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Bezoeken</a:t>
            </a:r>
            <a:r>
              <a:rPr lang="nl-NL" dirty="0" smtClean="0"/>
              <a:t>: Excursies naar tuinbedrijven, kwekerijen en aanlegprojecten om werkmethoden en trends te ontdekken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Leerdoelen</a:t>
            </a:r>
            <a:r>
              <a:rPr lang="nl-NL" dirty="0" smtClean="0"/>
              <a:t>: Vergroten van kennis </a:t>
            </a:r>
          </a:p>
        </p:txBody>
      </p:sp>
    </p:spTree>
    <p:extLst>
      <p:ext uri="{BB962C8B-B14F-4D97-AF65-F5344CB8AC3E}">
        <p14:creationId xmlns:p14="http://schemas.microsoft.com/office/powerpoint/2010/main" val="40061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738664"/>
          </a:xfrm>
        </p:spPr>
        <p:txBody>
          <a:bodyPr/>
          <a:lstStyle/>
          <a:p>
            <a:r>
              <a:rPr lang="nl-NL" dirty="0" smtClean="0"/>
              <a:t>VOORBEELDEN PROJECTWEEK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1752600"/>
            <a:ext cx="6801103" cy="18466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Pad leggen met </a:t>
            </a:r>
            <a:r>
              <a:rPr lang="nl-NL" dirty="0" err="1" smtClean="0"/>
              <a:t>grasdallen</a:t>
            </a:r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Plaatsen van omheining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Aanleg van een </a:t>
            </a:r>
            <a:r>
              <a:rPr lang="nl-NL" dirty="0" err="1" smtClean="0"/>
              <a:t>groendak</a:t>
            </a:r>
            <a:r>
              <a:rPr lang="nl-NL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Aanleg van een zwemvijver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…………</a:t>
            </a:r>
          </a:p>
        </p:txBody>
      </p:sp>
    </p:spTree>
    <p:extLst>
      <p:ext uri="{BB962C8B-B14F-4D97-AF65-F5344CB8AC3E}">
        <p14:creationId xmlns:p14="http://schemas.microsoft.com/office/powerpoint/2010/main" val="24268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2114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BE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INALITEITEN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7310" y="2013280"/>
            <a:ext cx="7536690" cy="40607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DOMEINGEBONDEN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DOORSTROOM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-</a:t>
            </a:r>
            <a:r>
              <a:rPr b="1" spc="-6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hoger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onderwijs</a:t>
            </a:r>
            <a:endParaRPr lang="fr-BE" b="1" dirty="0">
              <a:solidFill>
                <a:srgbClr val="E3160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theoretische</a:t>
            </a:r>
            <a:r>
              <a:rPr spc="7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studierichtingen</a:t>
            </a:r>
            <a:r>
              <a:rPr lang="fr-BE" spc="65" dirty="0">
                <a:latin typeface="Arial MT"/>
                <a:cs typeface="Arial MT"/>
              </a:rPr>
              <a:t>, </a:t>
            </a:r>
            <a:r>
              <a:rPr lang="fr-BE" spc="65" dirty="0" err="1">
                <a:latin typeface="Arial MT"/>
                <a:cs typeface="Arial MT"/>
              </a:rPr>
              <a:t>nadruk</a:t>
            </a:r>
            <a:r>
              <a:rPr lang="fr-BE" spc="65" dirty="0">
                <a:latin typeface="Arial MT"/>
                <a:cs typeface="Arial MT"/>
              </a:rPr>
              <a:t> op </a:t>
            </a:r>
            <a:r>
              <a:rPr lang="fr-BE" spc="65" dirty="0" err="1">
                <a:latin typeface="Arial MT"/>
                <a:cs typeface="Arial MT"/>
              </a:rPr>
              <a:t>specifiek</a:t>
            </a:r>
            <a:r>
              <a:rPr lang="fr-BE" spc="65" dirty="0">
                <a:latin typeface="Arial MT"/>
                <a:cs typeface="Arial MT"/>
              </a:rPr>
              <a:t> </a:t>
            </a:r>
            <a:r>
              <a:rPr lang="fr-BE" spc="65" dirty="0" err="1">
                <a:latin typeface="Arial MT"/>
                <a:cs typeface="Arial MT"/>
              </a:rPr>
              <a:t>domein</a:t>
            </a:r>
            <a:endParaRPr lang="fr-BE" spc="-5" dirty="0">
              <a:latin typeface="Arial MT"/>
              <a:cs typeface="Arial MT"/>
            </a:endParaRPr>
          </a:p>
          <a:p>
            <a:pPr marL="812800" lvl="1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doorstromen</a:t>
            </a:r>
            <a:r>
              <a:rPr spc="5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naar</a:t>
            </a:r>
            <a:r>
              <a:rPr spc="2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academische</a:t>
            </a:r>
            <a:r>
              <a:rPr spc="50" dirty="0">
                <a:latin typeface="Arial MT"/>
                <a:cs typeface="Arial MT"/>
              </a:rPr>
              <a:t> </a:t>
            </a:r>
            <a:r>
              <a:rPr lang="nl-BE" spc="-5" dirty="0">
                <a:latin typeface="Arial MT"/>
                <a:cs typeface="Arial MT"/>
              </a:rPr>
              <a:t>en</a:t>
            </a:r>
            <a:r>
              <a:rPr lang="nl-BE" spc="15" dirty="0">
                <a:latin typeface="Arial MT"/>
                <a:cs typeface="Arial MT"/>
              </a:rPr>
              <a:t> </a:t>
            </a:r>
            <a:r>
              <a:rPr lang="nl-BE" spc="-5" dirty="0">
                <a:latin typeface="Arial MT"/>
                <a:cs typeface="Arial MT"/>
              </a:rPr>
              <a:t>professionele</a:t>
            </a:r>
            <a:r>
              <a:rPr lang="nl-BE" spc="5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bacheloropleidingen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spcAft>
                <a:spcPts val="600"/>
              </a:spcAft>
            </a:pPr>
            <a:endParaRPr sz="1400" dirty="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b="1" spc="5" dirty="0">
                <a:solidFill>
                  <a:srgbClr val="E31609"/>
                </a:solidFill>
                <a:latin typeface="Arial"/>
                <a:cs typeface="Arial"/>
              </a:rPr>
              <a:t>DUBBELE</a:t>
            </a:r>
            <a:r>
              <a:rPr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E31609"/>
                </a:solidFill>
                <a:latin typeface="Arial"/>
                <a:cs typeface="Arial"/>
              </a:rPr>
              <a:t>FINALITEIT</a:t>
            </a:r>
            <a:r>
              <a:rPr lang="fr-BE" b="1" spc="-5" dirty="0">
                <a:solidFill>
                  <a:srgbClr val="E31609"/>
                </a:solidFill>
                <a:latin typeface="Arial"/>
                <a:cs typeface="Arial"/>
              </a:rPr>
              <a:t> -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D/A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hoger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onderwijs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of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arbeidsmarkt</a:t>
            </a:r>
            <a:endParaRPr lang="fr-BE" b="1" dirty="0">
              <a:solidFill>
                <a:srgbClr val="E3160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spc="-5" dirty="0" err="1">
                <a:latin typeface="Arial"/>
                <a:cs typeface="Arial"/>
                <a:sym typeface="Wingdings" panose="05000000000000000000" pitchFamily="2" charset="2"/>
              </a:rPr>
              <a:t>toegepaste</a:t>
            </a:r>
            <a:r>
              <a:rPr lang="fr-BE" spc="-5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spc="-5" dirty="0" err="1">
                <a:latin typeface="Arial MT"/>
                <a:cs typeface="Arial MT"/>
              </a:rPr>
              <a:t>studierichtingen</a:t>
            </a:r>
            <a:r>
              <a:rPr spc="65" dirty="0">
                <a:latin typeface="Arial MT"/>
                <a:cs typeface="Arial MT"/>
              </a:rPr>
              <a:t> </a:t>
            </a:r>
            <a:r>
              <a:rPr lang="fr-BE" spc="65" dirty="0">
                <a:latin typeface="Arial MT"/>
                <a:cs typeface="Arial MT"/>
              </a:rPr>
              <a:t>met </a:t>
            </a:r>
            <a:r>
              <a:rPr lang="fr-BE" spc="65" dirty="0" err="1">
                <a:latin typeface="Arial MT"/>
                <a:cs typeface="Arial MT"/>
              </a:rPr>
              <a:t>arbeidscompetenties</a:t>
            </a:r>
            <a:endParaRPr lang="fr-BE" spc="65" dirty="0">
              <a:latin typeface="Arial MT"/>
              <a:cs typeface="Arial MT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doorstromen</a:t>
            </a:r>
            <a:r>
              <a:rPr spc="4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naar</a:t>
            </a:r>
            <a:r>
              <a:rPr spc="2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professionele</a:t>
            </a:r>
            <a:r>
              <a:rPr spc="45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bacheloropleidingen</a:t>
            </a:r>
            <a:r>
              <a:rPr spc="6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en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graduaatsopleidingen</a:t>
            </a:r>
            <a:r>
              <a:rPr spc="3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of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naar</a:t>
            </a:r>
            <a:r>
              <a:rPr lang="fr-BE" spc="2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arbeidsmarkt</a:t>
            </a:r>
            <a:r>
              <a:rPr spc="-5" dirty="0">
                <a:latin typeface="Arial MT"/>
                <a:cs typeface="Arial MT"/>
              </a:rPr>
              <a:t>.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sz="1400" dirty="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E31609"/>
                </a:solidFill>
                <a:latin typeface="Arial"/>
                <a:cs typeface="Arial"/>
              </a:rPr>
              <a:t>ARBEIDSMARKT</a:t>
            </a:r>
            <a:r>
              <a:rPr lang="fr-BE" b="1" spc="-5" dirty="0">
                <a:solidFill>
                  <a:srgbClr val="E31609"/>
                </a:solidFill>
                <a:latin typeface="Arial"/>
                <a:cs typeface="Arial"/>
              </a:rPr>
              <a:t> -</a:t>
            </a:r>
            <a:r>
              <a:rPr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A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arbeidsmarkt</a:t>
            </a:r>
            <a:endParaRPr lang="fr-BE" b="1" dirty="0">
              <a:solidFill>
                <a:srgbClr val="E3160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spc="-10" dirty="0" err="1">
                <a:latin typeface="Arial"/>
                <a:cs typeface="Arial"/>
                <a:sym typeface="Wingdings" panose="05000000000000000000" pitchFamily="2" charset="2"/>
              </a:rPr>
              <a:t>arbeidscompetenties</a:t>
            </a:r>
            <a:endParaRPr lang="fr-BE" spc="-10" dirty="0"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10" dirty="0" err="1">
                <a:latin typeface="Arial MT"/>
                <a:cs typeface="Arial MT"/>
              </a:rPr>
              <a:t>voorbereiden</a:t>
            </a:r>
            <a:r>
              <a:rPr spc="3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op</a:t>
            </a:r>
            <a:r>
              <a:rPr lang="fr-BE" spc="10" dirty="0">
                <a:latin typeface="Arial MT"/>
                <a:cs typeface="Arial MT"/>
              </a:rPr>
              <a:t> </a:t>
            </a:r>
            <a:r>
              <a:rPr spc="-10" dirty="0" err="1">
                <a:latin typeface="Arial MT"/>
                <a:cs typeface="Arial MT"/>
              </a:rPr>
              <a:t>werken</a:t>
            </a:r>
            <a:endParaRPr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950" y="1938887"/>
            <a:ext cx="1483360" cy="4135120"/>
            <a:chOff x="128015" y="1565147"/>
            <a:chExt cx="1483360" cy="4135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1565147"/>
              <a:ext cx="1443228" cy="1441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276" y="3046475"/>
              <a:ext cx="1132332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5" y="4216908"/>
              <a:ext cx="1482852" cy="14828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Geen fotobeschrijving beschikba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34"/>
            <a:ext cx="12066784" cy="67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en fotobeschrijving beschikba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en fotobeschrijving beschikbaa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34"/>
            <a:ext cx="12066784" cy="67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en fotobeschrijving beschikbaa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230704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een fotobeschrijving beschikbaar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2" name="Picture 4" descr="Geen fotobeschrijving beschikba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399" y="-1"/>
            <a:ext cx="10053162" cy="75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een fotobeschrijving beschikba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398" y="-1"/>
            <a:ext cx="10053162" cy="75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een fotobeschrijving beschikbaar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/>
          <a:stretch/>
        </p:blipFill>
        <p:spPr bwMode="auto">
          <a:xfrm>
            <a:off x="-1045691" y="-1"/>
            <a:ext cx="10412453" cy="88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Geen fotobeschrijving beschikbaa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692" y="-130630"/>
            <a:ext cx="11944198" cy="89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Geen fotobeschrijving beschikbaar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686" y="-130630"/>
            <a:ext cx="11944198" cy="89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Geen fotobeschrijving beschikbaar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2" b="17920"/>
          <a:stretch/>
        </p:blipFill>
        <p:spPr bwMode="auto">
          <a:xfrm>
            <a:off x="-2697466" y="-339142"/>
            <a:ext cx="14203665" cy="109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een fotobeschrijving beschikbaar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836" y="-529642"/>
            <a:ext cx="14870766" cy="111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BEZOEK AAN HOGESCHOLEN</a:t>
            </a:r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>
          <a:xfrm>
            <a:off x="1066800" y="1828800"/>
            <a:ext cx="6801103" cy="7386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altLang="nl-BE" dirty="0" smtClean="0">
                <a:solidFill>
                  <a:srgbClr val="FF0000"/>
                </a:solidFill>
                <a:latin typeface="inherit"/>
                <a:cs typeface="Segoe UI Historic" panose="020B0502040204020203" pitchFamily="34" charset="0"/>
              </a:rPr>
              <a:t>twee </a:t>
            </a:r>
            <a:r>
              <a:rPr lang="nl-BE" altLang="nl-BE" dirty="0">
                <a:solidFill>
                  <a:srgbClr val="FF0000"/>
                </a:solidFill>
                <a:latin typeface="inherit"/>
                <a:cs typeface="Segoe UI Historic" panose="020B0502040204020203" pitchFamily="34" charset="0"/>
              </a:rPr>
              <a:t>boeiende workshops: 'Water in de tuin en wadi’s' en 'kennismaking met tuinontwerpen'.</a:t>
            </a:r>
            <a:endParaRPr lang="nl-BE" dirty="0">
              <a:solidFill>
                <a:srgbClr val="FF0000"/>
              </a:solidFill>
            </a:endParaRPr>
          </a:p>
        </p:txBody>
      </p:sp>
      <p:pic>
        <p:nvPicPr>
          <p:cNvPr id="4098" name="Picture 2" descr="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638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an een afbeelding zijn van 8 mensen, studerende mensen en tek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88496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Kan een afbeelding zijn van 10 mensen, studerende mensen en tek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2" y="3188495"/>
            <a:ext cx="3411537" cy="25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Bezoek aan ‘Demo Groen’ – </a:t>
            </a:r>
            <a:r>
              <a:rPr lang="nl-NL" i="1" dirty="0" err="1" smtClean="0"/>
              <a:t>hotspot</a:t>
            </a:r>
            <a:r>
              <a:rPr lang="nl-NL" i="1" dirty="0" smtClean="0"/>
              <a:t> voor professionals uit de groensector!</a:t>
            </a:r>
            <a:endParaRPr lang="nl-BE" dirty="0"/>
          </a:p>
        </p:txBody>
      </p:sp>
      <p:pic>
        <p:nvPicPr>
          <p:cNvPr id="6146" name="Picture 2" descr="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7566">
            <a:off x="4794059" y="1081315"/>
            <a:ext cx="9398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7566">
            <a:off x="14053946" y="1249590"/>
            <a:ext cx="9398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Kan een afbeelding zijn van tek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19" y="3124200"/>
            <a:ext cx="549237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Geen fotobeschrijving beschikbaa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287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Geen fotobeschrijving beschikbaar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10301514" cy="772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een fotobeschrijving beschikbaa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896599" cy="81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738664"/>
          </a:xfrm>
        </p:spPr>
        <p:txBody>
          <a:bodyPr/>
          <a:lstStyle/>
          <a:p>
            <a:r>
              <a:rPr lang="nl-NL" dirty="0" smtClean="0"/>
              <a:t>BEZOEK AANLEGPROJECTEN STAGEBEDRIJVEN</a:t>
            </a:r>
            <a:endParaRPr lang="nl-BE" dirty="0"/>
          </a:p>
        </p:txBody>
      </p:sp>
      <p:pic>
        <p:nvPicPr>
          <p:cNvPr id="7170" name="Picture 2" descr="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3346450" y="-5048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10742613" y="-336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👍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3206750" y="-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12342813" y="-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13996988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12169775" y="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677">
            <a:off x="15998825" y="3365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an een afbeelding zijn van 10 mens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09" y="2144828"/>
            <a:ext cx="5599023" cy="41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Kan een afbeelding zijn van 11 mens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68" y="76200"/>
            <a:ext cx="9239468" cy="69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8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STAGE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01103" cy="369332"/>
          </a:xfrm>
        </p:spPr>
        <p:txBody>
          <a:bodyPr/>
          <a:lstStyle/>
          <a:p>
            <a:r>
              <a:rPr lang="nl-NL" dirty="0" smtClean="0"/>
              <a:t>Twee weken blokstage in 5</a:t>
            </a:r>
            <a:r>
              <a:rPr lang="nl-NL" baseline="30000" dirty="0" smtClean="0"/>
              <a:t>de</a:t>
            </a:r>
            <a:r>
              <a:rPr lang="nl-NL" dirty="0" smtClean="0"/>
              <a:t> en 6</a:t>
            </a:r>
            <a:r>
              <a:rPr lang="nl-NL" baseline="30000" dirty="0" smtClean="0"/>
              <a:t>de</a:t>
            </a:r>
            <a:r>
              <a:rPr lang="nl-NL" dirty="0" smtClean="0"/>
              <a:t> middelbaar!</a:t>
            </a:r>
            <a:endParaRPr lang="nl-BE" dirty="0"/>
          </a:p>
        </p:txBody>
      </p:sp>
      <p:pic>
        <p:nvPicPr>
          <p:cNvPr id="8194" name="Picture 2" descr="Geen fotobeschrijving beschikbaa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08334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een fotobeschrijving beschikba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19220"/>
            <a:ext cx="2407865" cy="36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VRIJBLIJVEND: PAASTAGE IN MONTALIVET</a:t>
            </a:r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idx="1"/>
          </p:nvPr>
        </p:nvSpPr>
        <p:spPr>
          <a:xfrm>
            <a:off x="1066800" y="1804772"/>
            <a:ext cx="6801103" cy="18466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Week stage in Frankrijk! </a:t>
            </a:r>
            <a:br>
              <a:rPr lang="nl-NL" dirty="0" smtClean="0"/>
            </a:br>
            <a:r>
              <a:rPr lang="nl-NL" dirty="0" smtClean="0"/>
              <a:t>Taakopdracht: bosmaaien, naalden harken, herstellen omheining!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Geweldige werksfeer + onvergetelijk ervaring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 Tijd voor ontspanning! </a:t>
            </a:r>
            <a:endParaRPr lang="nl-BE" dirty="0"/>
          </a:p>
        </p:txBody>
      </p:sp>
      <p:pic>
        <p:nvPicPr>
          <p:cNvPr id="9218" name="Picture 2" descr="🇫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-7572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25" y="-5889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⛺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0" y="-42068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🏄‍♂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841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😍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688" y="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Geen fotobeschrijving beschikbaar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2530" name="Picture 2" descr="Geen fotobeschrijving beschikbaa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866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een fotobeschrijving beschikba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0866"/>
            <a:ext cx="9575021" cy="71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Geen fotobeschrijving beschikbaa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867"/>
            <a:ext cx="9575020" cy="71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Geen fotobeschrijving beschikbaar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70868"/>
            <a:ext cx="9677402" cy="725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Geen fotobeschrijving beschikbaar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-250031"/>
            <a:ext cx="10290175" cy="771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4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EINDREIS PARIJS </a:t>
            </a:r>
            <a:endParaRPr lang="nl-BE" dirty="0"/>
          </a:p>
        </p:txBody>
      </p:sp>
      <p:pic>
        <p:nvPicPr>
          <p:cNvPr id="12290" name="Picture 2" descr="Geen fotobeschrijving beschikbaa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5012266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een fotobeschrijving beschikbaar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8194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58" name="Picture 18" descr="Geen fotobeschrijving beschikbaa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8" b="23170"/>
          <a:stretch/>
        </p:blipFill>
        <p:spPr bwMode="auto">
          <a:xfrm>
            <a:off x="0" y="1"/>
            <a:ext cx="9144000" cy="70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een fotobeschrijving beschikba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9999237" cy="749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4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958" y="810767"/>
            <a:ext cx="7804183" cy="56448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0354" y="603326"/>
            <a:ext cx="18796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Ov</a:t>
            </a:r>
            <a:r>
              <a:rPr sz="3200" spc="-15" dirty="0"/>
              <a:t>e</a:t>
            </a:r>
            <a:r>
              <a:rPr sz="3200" dirty="0"/>
              <a:t>rzicht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088" y="1210055"/>
            <a:ext cx="8497824" cy="5487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VRAGEN?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09600" y="4724400"/>
            <a:ext cx="222059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Wijnpers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Mechelsevest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72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3000</a:t>
            </a:r>
            <a:r>
              <a:rPr sz="2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Leuven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016-23</a:t>
            </a:r>
            <a:r>
              <a:rPr sz="2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69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51</a:t>
            </a: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  <a:hlinkClick r:id="rId2"/>
              </a:rPr>
              <a:t>www.dewijnpers.be</a:t>
            </a:r>
            <a:endParaRPr sz="2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780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5" y="201168"/>
            <a:ext cx="8633460" cy="648157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41898FD-2510-7D8A-B155-229D9E29E4D5}"/>
              </a:ext>
            </a:extLst>
          </p:cNvPr>
          <p:cNvSpPr/>
          <p:nvPr/>
        </p:nvSpPr>
        <p:spPr>
          <a:xfrm>
            <a:off x="2590801" y="2209800"/>
            <a:ext cx="6172200" cy="8382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E4652CE-2BC0-D5BA-B4AC-4207FE30CE98}"/>
              </a:ext>
            </a:extLst>
          </p:cNvPr>
          <p:cNvSpPr/>
          <p:nvPr/>
        </p:nvSpPr>
        <p:spPr>
          <a:xfrm>
            <a:off x="2595881" y="6172200"/>
            <a:ext cx="6172200" cy="353568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26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VOOR WIE?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6801103" cy="258532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solidFill>
                  <a:srgbClr val="FF0000"/>
                </a:solidFill>
              </a:rPr>
              <a:t>Focus op aanleg, onderhoud en beheer van tuinen.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solidFill>
                  <a:srgbClr val="FF0000"/>
                </a:solidFill>
              </a:rPr>
              <a:t>Combinatie van praktijk en theoretische onderbouw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solidFill>
                  <a:srgbClr val="FF0000"/>
                </a:solidFill>
              </a:rPr>
              <a:t>Geschikt voor creatieve en nauwkeurige mensen die graag met planten en techniek werken!</a:t>
            </a: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4160A"/>
              </a:buClr>
              <a:buSzPts val="2400"/>
              <a:buFont typeface="Arial"/>
              <a:buNone/>
            </a:pPr>
            <a:r>
              <a:rPr lang="nl-BE" sz="2400" dirty="0" smtClean="0"/>
              <a:t>ALGEMENE VORMING </a:t>
            </a:r>
            <a:endParaRPr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t="6050"/>
          <a:stretch/>
        </p:blipFill>
        <p:spPr>
          <a:xfrm>
            <a:off x="1447800" y="2082482"/>
            <a:ext cx="3810000" cy="4599993"/>
          </a:xfrm>
          <a:prstGeom prst="rect">
            <a:avLst/>
          </a:prstGeom>
        </p:spPr>
      </p:pic>
      <p:pic>
        <p:nvPicPr>
          <p:cNvPr id="8" name="Google Shape;188;g218af402bd6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1447800"/>
            <a:ext cx="3733800" cy="63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SPECIFIEKE VORMING </a:t>
            </a:r>
            <a:endParaRPr lang="nl-BE" dirty="0"/>
          </a:p>
        </p:txBody>
      </p:sp>
      <p:pic>
        <p:nvPicPr>
          <p:cNvPr id="5" name="Google Shape;188;g218af402bd6_0_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9672" y="1450266"/>
            <a:ext cx="3866728" cy="53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t="6716"/>
          <a:stretch/>
        </p:blipFill>
        <p:spPr>
          <a:xfrm>
            <a:off x="1600200" y="2100188"/>
            <a:ext cx="4176743" cy="42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DUURZAME TECHNIEKEN</a:t>
            </a:r>
            <a:endParaRPr lang="nl-BE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990600" y="1600200"/>
            <a:ext cx="6801103" cy="553997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cs typeface="Arial" panose="020B0604020202020204" pitchFamily="34" charset="0"/>
              </a:rPr>
              <a:t>Herkennen en bestrijding </a:t>
            </a:r>
            <a:r>
              <a:rPr lang="nl-NL" dirty="0">
                <a:cs typeface="Arial" panose="020B0604020202020204" pitchFamily="34" charset="0"/>
              </a:rPr>
              <a:t>van ziektes &amp; plagen </a:t>
            </a:r>
            <a:endParaRPr lang="nl-NL" dirty="0" smtClean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err="1" smtClean="0">
                <a:cs typeface="Arial" panose="020B0604020202020204" pitchFamily="34" charset="0"/>
              </a:rPr>
              <a:t>Fytolicentie</a:t>
            </a:r>
            <a:r>
              <a:rPr lang="nl-NL" b="1" dirty="0" smtClean="0">
                <a:cs typeface="Arial" panose="020B0604020202020204" pitchFamily="34" charset="0"/>
              </a:rPr>
              <a:t> </a:t>
            </a:r>
            <a:r>
              <a:rPr lang="nl-NL" b="1" dirty="0">
                <a:cs typeface="Arial" panose="020B0604020202020204" pitchFamily="34" charset="0"/>
              </a:rPr>
              <a:t>P2</a:t>
            </a:r>
            <a:r>
              <a:rPr lang="nl-NL" dirty="0">
                <a:cs typeface="Arial" panose="020B0604020202020204" pitchFamily="34" charset="0"/>
              </a:rPr>
              <a:t>: correct omgaan met </a:t>
            </a:r>
            <a:r>
              <a:rPr lang="nl-NL" dirty="0" smtClean="0">
                <a:cs typeface="Arial" panose="020B0604020202020204" pitchFamily="34" charset="0"/>
              </a:rPr>
              <a:t>gewasbeschermingsmiddelen.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cs typeface="Arial" panose="020B0604020202020204" pitchFamily="34" charset="0"/>
              </a:rPr>
              <a:t>Duurzame onkruidbestrijding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 smtClean="0">
                <a:cs typeface="Arial" panose="020B0604020202020204" pitchFamily="34" charset="0"/>
              </a:rPr>
              <a:t>Agro-ecologie en duurzaamheid. Gericht op </a:t>
            </a:r>
            <a:r>
              <a:rPr lang="nl-NL" b="1" dirty="0" smtClean="0">
                <a:cs typeface="Arial" panose="020B0604020202020204" pitchFamily="34" charset="0"/>
              </a:rPr>
              <a:t>bodembeheer, biodiversiteit en ecologisch evenwicht.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cs typeface="Arial" panose="020B0604020202020204" pitchFamily="34" charset="0"/>
              </a:rPr>
              <a:t>Waterbeheer: </a:t>
            </a:r>
            <a:r>
              <a:rPr lang="nl-NL" dirty="0" smtClean="0">
                <a:cs typeface="Arial" panose="020B0604020202020204" pitchFamily="34" charset="0"/>
              </a:rPr>
              <a:t>Regenwateropvang en hergebruik, druppelirrigatie en efficiënte bewateringstechnieken.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cs typeface="Arial" panose="020B0604020202020204" pitchFamily="34" charset="0"/>
              </a:rPr>
              <a:t>Bodemgezondheid: </a:t>
            </a:r>
            <a:r>
              <a:rPr lang="nl-NL" dirty="0" smtClean="0">
                <a:cs typeface="Arial" panose="020B0604020202020204" pitchFamily="34" charset="0"/>
              </a:rPr>
              <a:t>gebruik van compost en organische meststoffen. Vermijden van bodemverdichting en erosie.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b="1" dirty="0" smtClean="0">
                <a:cs typeface="Arial" panose="020B0604020202020204" pitchFamily="34" charset="0"/>
              </a:rPr>
              <a:t>…..</a:t>
            </a:r>
          </a:p>
          <a:p>
            <a:endParaRPr lang="nl-BE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NL" dirty="0" smtClean="0"/>
              <a:t>NOMENCLATUUR 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1676400"/>
            <a:ext cx="6801103" cy="40626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b="1" dirty="0" smtClean="0"/>
              <a:t>Herkenning</a:t>
            </a:r>
            <a:r>
              <a:rPr lang="nl-NL" dirty="0" smtClean="0"/>
              <a:t> (blad, bloem, schors, tak, groeivorm)</a:t>
            </a:r>
            <a:r>
              <a:rPr lang="nl-NL" b="1" dirty="0" smtClean="0"/>
              <a:t> en toepassing </a:t>
            </a:r>
            <a:r>
              <a:rPr lang="nl-NL" dirty="0" smtClean="0"/>
              <a:t>(haag, bodembedekker, schaduwplanten, ….</a:t>
            </a:r>
            <a:r>
              <a:rPr lang="nl-NL" b="1" dirty="0" smtClean="0"/>
              <a:t> </a:t>
            </a:r>
            <a:r>
              <a:rPr lang="nl-NL" dirty="0" smtClean="0"/>
              <a:t>van meest gebruikte sierplanten.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/>
              <a:t>Classificatie</a:t>
            </a:r>
            <a:r>
              <a:rPr lang="nl-NL" dirty="0" smtClean="0"/>
              <a:t> en </a:t>
            </a:r>
            <a:r>
              <a:rPr lang="nl-NL" b="1" dirty="0" smtClean="0"/>
              <a:t>naamgeving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/>
              <a:t>Groei en standplaats </a:t>
            </a:r>
            <a:r>
              <a:rPr lang="nl-NL" dirty="0" smtClean="0"/>
              <a:t>(bodemsoort, pH-waarde, lichtbehoefte, waterbehoefte, winterhardheid)</a:t>
            </a:r>
            <a:endParaRPr lang="nl-NL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/>
              <a:t>Biodiversiteit </a:t>
            </a:r>
            <a:r>
              <a:rPr lang="nl-NL" b="1" dirty="0"/>
              <a:t>in </a:t>
            </a:r>
            <a:r>
              <a:rPr lang="nl-NL" b="1" dirty="0" smtClean="0"/>
              <a:t>tuinen,</a:t>
            </a:r>
            <a:r>
              <a:rPr lang="nl-NL" dirty="0" smtClean="0"/>
              <a:t> gebruik van inheemse planten, aanleg van bloemenweides en bij-vriendelijke tuinen.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……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4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6322</TotalTime>
  <Words>609</Words>
  <Application>Microsoft Office PowerPoint</Application>
  <PresentationFormat>Diavoorstelling (4:3)</PresentationFormat>
  <Paragraphs>102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Arial MT</vt:lpstr>
      <vt:lpstr>Calibri</vt:lpstr>
      <vt:lpstr>inherit</vt:lpstr>
      <vt:lpstr>Segoe UI Historic</vt:lpstr>
      <vt:lpstr>Wingdings</vt:lpstr>
      <vt:lpstr>Office Theme</vt:lpstr>
      <vt:lpstr>DOMEIN:  LAND- EN TUINBOUW</vt:lpstr>
      <vt:lpstr>3 FINALITEITEN</vt:lpstr>
      <vt:lpstr>Overzicht</vt:lpstr>
      <vt:lpstr>PowerPoint-presentatie</vt:lpstr>
      <vt:lpstr>VOOR WIE? </vt:lpstr>
      <vt:lpstr>ALGEMENE VORMING </vt:lpstr>
      <vt:lpstr>SPECIFIEKE VORMING </vt:lpstr>
      <vt:lpstr>DUURZAME TECHNIEKEN</vt:lpstr>
      <vt:lpstr>NOMENCLATUUR </vt:lpstr>
      <vt:lpstr>TUINAANLEG EN –BEHEER </vt:lpstr>
      <vt:lpstr>PowerPoint-presentatie</vt:lpstr>
      <vt:lpstr>CHEMIE EN TOEGEPASTE</vt:lpstr>
      <vt:lpstr>BIOLOGIE PLANTKUNDE</vt:lpstr>
      <vt:lpstr>BIOLOGIE PLANTKUNDE</vt:lpstr>
      <vt:lpstr>ONDERZOEKSLABO DENKATELIER</vt:lpstr>
      <vt:lpstr>STEM / DENKATELIER</vt:lpstr>
      <vt:lpstr>ECOLOGIE </vt:lpstr>
      <vt:lpstr>PROJECTWEEK </vt:lpstr>
      <vt:lpstr>VOORBEELDEN PROJECTWEEK </vt:lpstr>
      <vt:lpstr>PowerPoint-presentatie</vt:lpstr>
      <vt:lpstr>PowerPoint-presentatie</vt:lpstr>
      <vt:lpstr>BEZOEK AAN HOGESCHOLEN</vt:lpstr>
      <vt:lpstr>Bezoek aan ‘Demo Groen’ – hotspot voor professionals uit de groensector!</vt:lpstr>
      <vt:lpstr>BEZOEK AANLEGPROJECTEN STAGEBEDRIJVEN</vt:lpstr>
      <vt:lpstr>STAGE</vt:lpstr>
      <vt:lpstr>VRIJBLIJVEND: PAASTAGE IN MONTALIVET</vt:lpstr>
      <vt:lpstr>PowerPoint-presentatie</vt:lpstr>
      <vt:lpstr>EINDREIS PARIJS </vt:lpstr>
      <vt:lpstr>PowerPoint-presentatie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 infomoment 20 maar 2023</dc:title>
  <dc:creator>De Wijnpers</dc:creator>
  <cp:lastModifiedBy>gebruiker</cp:lastModifiedBy>
  <cp:revision>56</cp:revision>
  <dcterms:created xsi:type="dcterms:W3CDTF">2023-09-12T03:01:21Z</dcterms:created>
  <dcterms:modified xsi:type="dcterms:W3CDTF">2025-02-23T17:37:02Z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Microsoft® PowerPoint® voor Microsoft 365</vt:lpwstr>
  </property>
  <property fmtid="{D5CDD505-2E9C-101B-9397-08002B2CF9AE}" pid="4" name="LastSaved">
    <vt:filetime>2023-09-12T00:00:00Z</vt:filetime>
  </property>
</Properties>
</file>