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1.JPG" ContentType="image/jpeg"/>
  <Override PartName="/ppt/media/image24.jpg" ContentType="image/jpeg"/>
  <Override PartName="/ppt/media/image25.jpg" ContentType="image/jpeg"/>
  <Override PartName="/ppt/media/image26.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94" r:id="rId2"/>
    <p:sldId id="258" r:id="rId3"/>
    <p:sldId id="260" r:id="rId4"/>
    <p:sldId id="300" r:id="rId5"/>
    <p:sldId id="295" r:id="rId6"/>
    <p:sldId id="302" r:id="rId7"/>
    <p:sldId id="726" r:id="rId8"/>
    <p:sldId id="725" r:id="rId9"/>
    <p:sldId id="274" r:id="rId10"/>
    <p:sldId id="314" r:id="rId11"/>
    <p:sldId id="731" r:id="rId12"/>
    <p:sldId id="732" r:id="rId13"/>
    <p:sldId id="733" r:id="rId14"/>
    <p:sldId id="734" r:id="rId15"/>
    <p:sldId id="735" r:id="rId16"/>
    <p:sldId id="736" r:id="rId17"/>
    <p:sldId id="737" r:id="rId18"/>
    <p:sldId id="738" r:id="rId19"/>
    <p:sldId id="739" r:id="rId20"/>
    <p:sldId id="740" r:id="rId21"/>
    <p:sldId id="741" r:id="rId22"/>
    <p:sldId id="742" r:id="rId23"/>
    <p:sldId id="362" r:id="rId24"/>
    <p:sldId id="728" r:id="rId25"/>
    <p:sldId id="743" r:id="rId26"/>
    <p:sldId id="730" r:id="rId27"/>
    <p:sldId id="727" r:id="rId28"/>
    <p:sldId id="287" r:id="rId29"/>
    <p:sldId id="288" r:id="rId30"/>
    <p:sldId id="261" r:id="rId31"/>
  </p:sldIdLst>
  <p:sldSz cx="9144000" cy="6858000" type="screen4x3"/>
  <p:notesSz cx="9144000" cy="6858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60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8" autoAdjust="0"/>
    <p:restoredTop sz="94660"/>
  </p:normalViewPr>
  <p:slideViewPr>
    <p:cSldViewPr>
      <p:cViewPr varScale="1">
        <p:scale>
          <a:sx n="75" d="100"/>
          <a:sy n="75" d="100"/>
        </p:scale>
        <p:origin x="1834" y="43"/>
      </p:cViewPr>
      <p:guideLst>
        <p:guide orient="horz" pos="2880"/>
        <p:guide pos="2160"/>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YAERTA" userId="bde3ed92-8769-46c4-9515-2e474200350c" providerId="ADAL" clId="{3D3F7934-6806-41D2-9210-F494465F181E}"/>
    <pc:docChg chg="modSld">
      <pc:chgData name="BEYAERTA" userId="bde3ed92-8769-46c4-9515-2e474200350c" providerId="ADAL" clId="{3D3F7934-6806-41D2-9210-F494465F181E}" dt="2026-03-02T16:38:25.791" v="15" actId="20577"/>
      <pc:docMkLst>
        <pc:docMk/>
      </pc:docMkLst>
      <pc:sldChg chg="modSp mod">
        <pc:chgData name="BEYAERTA" userId="bde3ed92-8769-46c4-9515-2e474200350c" providerId="ADAL" clId="{3D3F7934-6806-41D2-9210-F494465F181E}" dt="2026-03-02T16:38:25.791" v="15" actId="20577"/>
        <pc:sldMkLst>
          <pc:docMk/>
          <pc:sldMk cId="3119518306" sldId="727"/>
        </pc:sldMkLst>
        <pc:spChg chg="mod">
          <ac:chgData name="BEYAERTA" userId="bde3ed92-8769-46c4-9515-2e474200350c" providerId="ADAL" clId="{3D3F7934-6806-41D2-9210-F494465F181E}" dt="2026-03-02T16:38:25.791" v="15" actId="20577"/>
          <ac:spMkLst>
            <pc:docMk/>
            <pc:sldMk cId="3119518306" sldId="727"/>
            <ac:spMk id="3" creationId="{27112CAA-FD9F-437D-BCFA-75931B9D94F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E5B28-3877-4AD1-AA6A-8AAB93919185}" type="doc">
      <dgm:prSet loTypeId="urn:microsoft.com/office/officeart/2005/8/layout/radial3" loCatId="cycle" qsTypeId="urn:microsoft.com/office/officeart/2005/8/quickstyle/simple2" qsCatId="simple" csTypeId="urn:microsoft.com/office/officeart/2005/8/colors/colorful1" csCatId="colorful" phldr="1"/>
      <dgm:spPr/>
      <dgm:t>
        <a:bodyPr/>
        <a:lstStyle/>
        <a:p>
          <a:endParaRPr lang="nl-NL"/>
        </a:p>
      </dgm:t>
    </dgm:pt>
    <dgm:pt modelId="{04F0ED10-EE22-47B5-9756-6A6C0EEA3D4C}">
      <dgm:prSet phldrT="[Tekst]"/>
      <dgm:spPr/>
      <dgm:t>
        <a:bodyPr/>
        <a:lstStyle/>
        <a:p>
          <a:r>
            <a:rPr lang="nl-NL" b="1" dirty="0"/>
            <a:t>Dierenverzorgingstechnieken</a:t>
          </a:r>
        </a:p>
      </dgm:t>
    </dgm:pt>
    <dgm:pt modelId="{C73C7CE3-A7AC-4EB1-BDC6-DC770EA8511B}" type="parTrans" cxnId="{3B1FB856-8DD1-4BA0-BE62-3D22DC2282C1}">
      <dgm:prSet/>
      <dgm:spPr/>
      <dgm:t>
        <a:bodyPr/>
        <a:lstStyle/>
        <a:p>
          <a:endParaRPr lang="nl-NL"/>
        </a:p>
      </dgm:t>
    </dgm:pt>
    <dgm:pt modelId="{EA1BF3C5-5532-4DBA-836B-A79D82FF582B}" type="sibTrans" cxnId="{3B1FB856-8DD1-4BA0-BE62-3D22DC2282C1}">
      <dgm:prSet/>
      <dgm:spPr/>
      <dgm:t>
        <a:bodyPr/>
        <a:lstStyle/>
        <a:p>
          <a:endParaRPr lang="nl-NL"/>
        </a:p>
      </dgm:t>
    </dgm:pt>
    <dgm:pt modelId="{77E73366-08E0-4B7F-BEB8-E3AA8114781E}">
      <dgm:prSet phldrT="[Tekst]" custT="1"/>
      <dgm:spPr/>
      <dgm:t>
        <a:bodyPr/>
        <a:lstStyle/>
        <a:p>
          <a:r>
            <a:rPr lang="nl-NL" sz="1800" dirty="0"/>
            <a:t>Biologie/</a:t>
          </a:r>
        </a:p>
        <a:p>
          <a:r>
            <a:rPr lang="nl-NL" sz="1800" dirty="0"/>
            <a:t>dierkunde </a:t>
          </a:r>
        </a:p>
      </dgm:t>
    </dgm:pt>
    <dgm:pt modelId="{E254E2B1-CA99-4360-BA4F-8426425F7E1C}" type="parTrans" cxnId="{69F2BE11-89A7-4B7E-8426-EEA544DB5E31}">
      <dgm:prSet/>
      <dgm:spPr/>
      <dgm:t>
        <a:bodyPr/>
        <a:lstStyle/>
        <a:p>
          <a:endParaRPr lang="nl-NL"/>
        </a:p>
      </dgm:t>
    </dgm:pt>
    <dgm:pt modelId="{B7A0B7B5-169E-43EA-90BD-9465AA2C74BE}" type="sibTrans" cxnId="{69F2BE11-89A7-4B7E-8426-EEA544DB5E31}">
      <dgm:prSet/>
      <dgm:spPr/>
      <dgm:t>
        <a:bodyPr/>
        <a:lstStyle/>
        <a:p>
          <a:endParaRPr lang="nl-NL"/>
        </a:p>
      </dgm:t>
    </dgm:pt>
    <dgm:pt modelId="{E3114A8B-7CF3-4043-8290-DEFC316D2336}">
      <dgm:prSet phldrT="[Tekst]" custT="1"/>
      <dgm:spPr/>
      <dgm:t>
        <a:bodyPr/>
        <a:lstStyle/>
        <a:p>
          <a:r>
            <a:rPr lang="nl-NL" sz="2400" dirty="0"/>
            <a:t> </a:t>
          </a:r>
          <a:r>
            <a:rPr lang="nl-NL" sz="1800" dirty="0"/>
            <a:t>Chemie en toegepaste</a:t>
          </a:r>
        </a:p>
      </dgm:t>
    </dgm:pt>
    <dgm:pt modelId="{E20B93F1-FA4E-4BE7-86AA-1AB021AFAD36}" type="parTrans" cxnId="{30628CA3-DDEB-437C-A4D8-980BF33F9D13}">
      <dgm:prSet/>
      <dgm:spPr/>
      <dgm:t>
        <a:bodyPr/>
        <a:lstStyle/>
        <a:p>
          <a:endParaRPr lang="nl-NL"/>
        </a:p>
      </dgm:t>
    </dgm:pt>
    <dgm:pt modelId="{50EF2D62-36DB-4ECE-9A9F-8927B958EE76}" type="sibTrans" cxnId="{30628CA3-DDEB-437C-A4D8-980BF33F9D13}">
      <dgm:prSet/>
      <dgm:spPr/>
      <dgm:t>
        <a:bodyPr/>
        <a:lstStyle/>
        <a:p>
          <a:endParaRPr lang="nl-NL"/>
        </a:p>
      </dgm:t>
    </dgm:pt>
    <dgm:pt modelId="{D1B422D1-60F5-4329-900A-839B4BF60C82}">
      <dgm:prSet phldrT="[Tekst]" custT="1"/>
      <dgm:spPr/>
      <dgm:t>
        <a:bodyPr/>
        <a:lstStyle/>
        <a:p>
          <a:r>
            <a:rPr lang="nl-NL" sz="1800" dirty="0" err="1"/>
            <a:t>Onderzoekslabo</a:t>
          </a:r>
          <a:r>
            <a:rPr lang="nl-NL" sz="1800" dirty="0"/>
            <a:t> </a:t>
          </a:r>
        </a:p>
      </dgm:t>
    </dgm:pt>
    <dgm:pt modelId="{01695604-922A-426A-AA93-7BB9E3883C0C}" type="parTrans" cxnId="{49F0DAB4-2935-4506-9B62-3D3F20989175}">
      <dgm:prSet/>
      <dgm:spPr/>
      <dgm:t>
        <a:bodyPr/>
        <a:lstStyle/>
        <a:p>
          <a:endParaRPr lang="nl-NL"/>
        </a:p>
      </dgm:t>
    </dgm:pt>
    <dgm:pt modelId="{DEF3E8EE-0AAD-4B69-B58B-E60EC785663F}" type="sibTrans" cxnId="{49F0DAB4-2935-4506-9B62-3D3F20989175}">
      <dgm:prSet/>
      <dgm:spPr/>
      <dgm:t>
        <a:bodyPr/>
        <a:lstStyle/>
        <a:p>
          <a:endParaRPr lang="nl-NL"/>
        </a:p>
      </dgm:t>
    </dgm:pt>
    <dgm:pt modelId="{CA3AC43D-E87C-4DCC-A3D9-08A1BE572DBA}">
      <dgm:prSet phldrT="[Tekst]" custT="1"/>
      <dgm:spPr/>
      <dgm:t>
        <a:bodyPr/>
        <a:lstStyle/>
        <a:p>
          <a:r>
            <a:rPr lang="nl-NL" sz="1800" dirty="0"/>
            <a:t>Nomenclatuur</a:t>
          </a:r>
        </a:p>
      </dgm:t>
    </dgm:pt>
    <dgm:pt modelId="{D2CE2A67-A385-4A25-B26E-FDDFAD0B7BB9}" type="parTrans" cxnId="{84A97C32-ED7C-4AF3-A721-68FC7F803B67}">
      <dgm:prSet/>
      <dgm:spPr/>
      <dgm:t>
        <a:bodyPr/>
        <a:lstStyle/>
        <a:p>
          <a:endParaRPr lang="nl-BE"/>
        </a:p>
      </dgm:t>
    </dgm:pt>
    <dgm:pt modelId="{99E265D9-02D4-4E1E-878F-B83D44693816}" type="sibTrans" cxnId="{84A97C32-ED7C-4AF3-A721-68FC7F803B67}">
      <dgm:prSet/>
      <dgm:spPr/>
      <dgm:t>
        <a:bodyPr/>
        <a:lstStyle/>
        <a:p>
          <a:endParaRPr lang="nl-BE"/>
        </a:p>
      </dgm:t>
    </dgm:pt>
    <dgm:pt modelId="{E84ADC44-7D90-4027-85E0-8319935107EB}" type="pres">
      <dgm:prSet presAssocID="{781E5B28-3877-4AD1-AA6A-8AAB93919185}" presName="composite" presStyleCnt="0">
        <dgm:presLayoutVars>
          <dgm:chMax val="1"/>
          <dgm:dir/>
          <dgm:resizeHandles val="exact"/>
        </dgm:presLayoutVars>
      </dgm:prSet>
      <dgm:spPr/>
    </dgm:pt>
    <dgm:pt modelId="{9C516FA2-D843-4EEB-9EC7-54A369955429}" type="pres">
      <dgm:prSet presAssocID="{781E5B28-3877-4AD1-AA6A-8AAB93919185}" presName="radial" presStyleCnt="0">
        <dgm:presLayoutVars>
          <dgm:animLvl val="ctr"/>
        </dgm:presLayoutVars>
      </dgm:prSet>
      <dgm:spPr/>
    </dgm:pt>
    <dgm:pt modelId="{EBC99014-3BC5-4CEF-B02C-C5FEFF924A88}" type="pres">
      <dgm:prSet presAssocID="{04F0ED10-EE22-47B5-9756-6A6C0EEA3D4C}" presName="centerShape" presStyleLbl="vennNode1" presStyleIdx="0" presStyleCnt="5" custScaleX="119482" custScaleY="117326"/>
      <dgm:spPr/>
    </dgm:pt>
    <dgm:pt modelId="{6B98404E-38F2-4866-ABE7-84F47483B5F5}" type="pres">
      <dgm:prSet presAssocID="{77E73366-08E0-4B7F-BEB8-E3AA8114781E}" presName="node" presStyleLbl="vennNode1" presStyleIdx="1" presStyleCnt="5" custScaleX="151581" custScaleY="137466" custRadScaleRad="101069" custRadScaleInc="455">
        <dgm:presLayoutVars>
          <dgm:bulletEnabled val="1"/>
        </dgm:presLayoutVars>
      </dgm:prSet>
      <dgm:spPr/>
    </dgm:pt>
    <dgm:pt modelId="{75B07BA4-FE33-4068-9FE3-1D0945971C93}" type="pres">
      <dgm:prSet presAssocID="{E3114A8B-7CF3-4043-8290-DEFC316D2336}" presName="node" presStyleLbl="vennNode1" presStyleIdx="2" presStyleCnt="5" custScaleX="151581" custScaleY="145111" custRadScaleRad="126365">
        <dgm:presLayoutVars>
          <dgm:bulletEnabled val="1"/>
        </dgm:presLayoutVars>
      </dgm:prSet>
      <dgm:spPr/>
    </dgm:pt>
    <dgm:pt modelId="{5378E864-B062-4494-9A0C-0B1F728BFD89}" type="pres">
      <dgm:prSet presAssocID="{D1B422D1-60F5-4329-900A-839B4BF60C82}" presName="node" presStyleLbl="vennNode1" presStyleIdx="3" presStyleCnt="5" custScaleX="165079" custScaleY="136441" custRadScaleRad="100003" custRadScaleInc="-460">
        <dgm:presLayoutVars>
          <dgm:bulletEnabled val="1"/>
        </dgm:presLayoutVars>
      </dgm:prSet>
      <dgm:spPr/>
    </dgm:pt>
    <dgm:pt modelId="{53E961C8-3094-47D4-99C8-F0944665500E}" type="pres">
      <dgm:prSet presAssocID="{CA3AC43D-E87C-4DCC-A3D9-08A1BE572DBA}" presName="node" presStyleLbl="vennNode1" presStyleIdx="4" presStyleCnt="5" custScaleX="157473" custScaleY="140243" custRadScaleRad="124103">
        <dgm:presLayoutVars>
          <dgm:bulletEnabled val="1"/>
        </dgm:presLayoutVars>
      </dgm:prSet>
      <dgm:spPr/>
    </dgm:pt>
  </dgm:ptLst>
  <dgm:cxnLst>
    <dgm:cxn modelId="{69F2BE11-89A7-4B7E-8426-EEA544DB5E31}" srcId="{04F0ED10-EE22-47B5-9756-6A6C0EEA3D4C}" destId="{77E73366-08E0-4B7F-BEB8-E3AA8114781E}" srcOrd="0" destOrd="0" parTransId="{E254E2B1-CA99-4360-BA4F-8426425F7E1C}" sibTransId="{B7A0B7B5-169E-43EA-90BD-9465AA2C74BE}"/>
    <dgm:cxn modelId="{2B4E0F16-23A7-4BF1-B622-F535D0832CD8}" type="presOf" srcId="{781E5B28-3877-4AD1-AA6A-8AAB93919185}" destId="{E84ADC44-7D90-4027-85E0-8319935107EB}" srcOrd="0" destOrd="0" presId="urn:microsoft.com/office/officeart/2005/8/layout/radial3"/>
    <dgm:cxn modelId="{84A97C32-ED7C-4AF3-A721-68FC7F803B67}" srcId="{04F0ED10-EE22-47B5-9756-6A6C0EEA3D4C}" destId="{CA3AC43D-E87C-4DCC-A3D9-08A1BE572DBA}" srcOrd="3" destOrd="0" parTransId="{D2CE2A67-A385-4A25-B26E-FDDFAD0B7BB9}" sibTransId="{99E265D9-02D4-4E1E-878F-B83D44693816}"/>
    <dgm:cxn modelId="{0D913B65-B474-408E-8DC3-C1F86E95DA82}" type="presOf" srcId="{D1B422D1-60F5-4329-900A-839B4BF60C82}" destId="{5378E864-B062-4494-9A0C-0B1F728BFD89}" srcOrd="0" destOrd="0" presId="urn:microsoft.com/office/officeart/2005/8/layout/radial3"/>
    <dgm:cxn modelId="{89B4D949-9359-421F-A0D2-9A8897FA063C}" type="presOf" srcId="{04F0ED10-EE22-47B5-9756-6A6C0EEA3D4C}" destId="{EBC99014-3BC5-4CEF-B02C-C5FEFF924A88}" srcOrd="0" destOrd="0" presId="urn:microsoft.com/office/officeart/2005/8/layout/radial3"/>
    <dgm:cxn modelId="{3B1FB856-8DD1-4BA0-BE62-3D22DC2282C1}" srcId="{781E5B28-3877-4AD1-AA6A-8AAB93919185}" destId="{04F0ED10-EE22-47B5-9756-6A6C0EEA3D4C}" srcOrd="0" destOrd="0" parTransId="{C73C7CE3-A7AC-4EB1-BDC6-DC770EA8511B}" sibTransId="{EA1BF3C5-5532-4DBA-836B-A79D82FF582B}"/>
    <dgm:cxn modelId="{3DA5F585-AD6C-4421-9161-8620ED6B7642}" type="presOf" srcId="{E3114A8B-7CF3-4043-8290-DEFC316D2336}" destId="{75B07BA4-FE33-4068-9FE3-1D0945971C93}" srcOrd="0" destOrd="0" presId="urn:microsoft.com/office/officeart/2005/8/layout/radial3"/>
    <dgm:cxn modelId="{30628CA3-DDEB-437C-A4D8-980BF33F9D13}" srcId="{04F0ED10-EE22-47B5-9756-6A6C0EEA3D4C}" destId="{E3114A8B-7CF3-4043-8290-DEFC316D2336}" srcOrd="1" destOrd="0" parTransId="{E20B93F1-FA4E-4BE7-86AA-1AB021AFAD36}" sibTransId="{50EF2D62-36DB-4ECE-9A9F-8927B958EE76}"/>
    <dgm:cxn modelId="{49F0DAB4-2935-4506-9B62-3D3F20989175}" srcId="{04F0ED10-EE22-47B5-9756-6A6C0EEA3D4C}" destId="{D1B422D1-60F5-4329-900A-839B4BF60C82}" srcOrd="2" destOrd="0" parTransId="{01695604-922A-426A-AA93-7BB9E3883C0C}" sibTransId="{DEF3E8EE-0AAD-4B69-B58B-E60EC785663F}"/>
    <dgm:cxn modelId="{9122B9BF-0D44-4E55-9F37-9DB834D29B4B}" type="presOf" srcId="{77E73366-08E0-4B7F-BEB8-E3AA8114781E}" destId="{6B98404E-38F2-4866-ABE7-84F47483B5F5}" srcOrd="0" destOrd="0" presId="urn:microsoft.com/office/officeart/2005/8/layout/radial3"/>
    <dgm:cxn modelId="{2D5A31DE-1AF2-469E-8066-93CC952ED6EE}" type="presOf" srcId="{CA3AC43D-E87C-4DCC-A3D9-08A1BE572DBA}" destId="{53E961C8-3094-47D4-99C8-F0944665500E}" srcOrd="0" destOrd="0" presId="urn:microsoft.com/office/officeart/2005/8/layout/radial3"/>
    <dgm:cxn modelId="{D0270DCE-194F-443C-9D46-4A46AB2A332C}" type="presParOf" srcId="{E84ADC44-7D90-4027-85E0-8319935107EB}" destId="{9C516FA2-D843-4EEB-9EC7-54A369955429}" srcOrd="0" destOrd="0" presId="urn:microsoft.com/office/officeart/2005/8/layout/radial3"/>
    <dgm:cxn modelId="{518E35CA-5D6C-4621-9814-E719F4A6602F}" type="presParOf" srcId="{9C516FA2-D843-4EEB-9EC7-54A369955429}" destId="{EBC99014-3BC5-4CEF-B02C-C5FEFF924A88}" srcOrd="0" destOrd="0" presId="urn:microsoft.com/office/officeart/2005/8/layout/radial3"/>
    <dgm:cxn modelId="{8F5FA685-38A3-46F2-B5CF-C09F2AC50688}" type="presParOf" srcId="{9C516FA2-D843-4EEB-9EC7-54A369955429}" destId="{6B98404E-38F2-4866-ABE7-84F47483B5F5}" srcOrd="1" destOrd="0" presId="urn:microsoft.com/office/officeart/2005/8/layout/radial3"/>
    <dgm:cxn modelId="{925C26D1-6300-4CD7-97AB-E24C81736643}" type="presParOf" srcId="{9C516FA2-D843-4EEB-9EC7-54A369955429}" destId="{75B07BA4-FE33-4068-9FE3-1D0945971C93}" srcOrd="2" destOrd="0" presId="urn:microsoft.com/office/officeart/2005/8/layout/radial3"/>
    <dgm:cxn modelId="{F1F3D243-D5E1-4BB9-A429-AB4EC0A9EB86}" type="presParOf" srcId="{9C516FA2-D843-4EEB-9EC7-54A369955429}" destId="{5378E864-B062-4494-9A0C-0B1F728BFD89}" srcOrd="3" destOrd="0" presId="urn:microsoft.com/office/officeart/2005/8/layout/radial3"/>
    <dgm:cxn modelId="{07A0E1DA-1847-4D95-A8AA-1675A5986D43}" type="presParOf" srcId="{9C516FA2-D843-4EEB-9EC7-54A369955429}" destId="{53E961C8-3094-47D4-99C8-F0944665500E}"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99014-3BC5-4CEF-B02C-C5FEFF924A88}">
      <dsp:nvSpPr>
        <dsp:cNvPr id="0" name=""/>
        <dsp:cNvSpPr/>
      </dsp:nvSpPr>
      <dsp:spPr>
        <a:xfrm>
          <a:off x="1857808" y="841614"/>
          <a:ext cx="3181605" cy="312419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nl-NL" sz="1400" b="1" kern="1200" dirty="0"/>
            <a:t>Dierenverzorgingstechnieken</a:t>
          </a:r>
        </a:p>
      </dsp:txBody>
      <dsp:txXfrm>
        <a:off x="2323743" y="1299142"/>
        <a:ext cx="2249735" cy="2209139"/>
      </dsp:txXfrm>
    </dsp:sp>
    <dsp:sp modelId="{6B98404E-38F2-4866-ABE7-84F47483B5F5}">
      <dsp:nvSpPr>
        <dsp:cNvPr id="0" name=""/>
        <dsp:cNvSpPr/>
      </dsp:nvSpPr>
      <dsp:spPr>
        <a:xfrm>
          <a:off x="2452050" y="-245527"/>
          <a:ext cx="2018174" cy="1830244"/>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kern="1200" dirty="0"/>
            <a:t>Biologie/</a:t>
          </a:r>
        </a:p>
        <a:p>
          <a:pPr marL="0" lvl="0" indent="0" algn="ctr" defTabSz="800100">
            <a:lnSpc>
              <a:spcPct val="90000"/>
            </a:lnSpc>
            <a:spcBef>
              <a:spcPct val="0"/>
            </a:spcBef>
            <a:spcAft>
              <a:spcPct val="35000"/>
            </a:spcAft>
            <a:buNone/>
          </a:pPr>
          <a:r>
            <a:rPr lang="nl-NL" sz="1800" kern="1200" dirty="0"/>
            <a:t>dierkunde </a:t>
          </a:r>
        </a:p>
      </dsp:txBody>
      <dsp:txXfrm>
        <a:off x="2747605" y="22506"/>
        <a:ext cx="1427064" cy="1294178"/>
      </dsp:txXfrm>
    </dsp:sp>
    <dsp:sp modelId="{75B07BA4-FE33-4068-9FE3-1D0945971C93}">
      <dsp:nvSpPr>
        <dsp:cNvPr id="0" name=""/>
        <dsp:cNvSpPr/>
      </dsp:nvSpPr>
      <dsp:spPr>
        <a:xfrm>
          <a:off x="4630840" y="1437695"/>
          <a:ext cx="2018174" cy="1932031"/>
        </a:xfrm>
        <a:prstGeom prst="ellipse">
          <a:avLst/>
        </a:prstGeom>
        <a:solidFill>
          <a:schemeClr val="accent4">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nl-NL" sz="2400" kern="1200" dirty="0"/>
            <a:t> </a:t>
          </a:r>
          <a:r>
            <a:rPr lang="nl-NL" sz="1800" kern="1200" dirty="0"/>
            <a:t>Chemie en toegepaste</a:t>
          </a:r>
        </a:p>
      </dsp:txBody>
      <dsp:txXfrm>
        <a:off x="4926395" y="1720634"/>
        <a:ext cx="1427064" cy="1366153"/>
      </dsp:txXfrm>
    </dsp:sp>
    <dsp:sp modelId="{5378E864-B062-4494-9A0C-0B1F728BFD89}">
      <dsp:nvSpPr>
        <dsp:cNvPr id="0" name=""/>
        <dsp:cNvSpPr/>
      </dsp:nvSpPr>
      <dsp:spPr>
        <a:xfrm>
          <a:off x="2362197" y="3229529"/>
          <a:ext cx="2197888" cy="1816597"/>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kern="1200" dirty="0" err="1"/>
            <a:t>Onderzoekslabo</a:t>
          </a:r>
          <a:r>
            <a:rPr lang="nl-NL" sz="1800" kern="1200" dirty="0"/>
            <a:t> </a:t>
          </a:r>
        </a:p>
      </dsp:txBody>
      <dsp:txXfrm>
        <a:off x="2684070" y="3495563"/>
        <a:ext cx="1554142" cy="1284529"/>
      </dsp:txXfrm>
    </dsp:sp>
    <dsp:sp modelId="{53E961C8-3094-47D4-99C8-F0944665500E}">
      <dsp:nvSpPr>
        <dsp:cNvPr id="0" name=""/>
        <dsp:cNvSpPr/>
      </dsp:nvSpPr>
      <dsp:spPr>
        <a:xfrm>
          <a:off x="248210" y="1470102"/>
          <a:ext cx="2096621" cy="1867218"/>
        </a:xfrm>
        <a:prstGeom prst="ellipse">
          <a:avLst/>
        </a:prstGeom>
        <a:solidFill>
          <a:schemeClr val="accent6">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kern="1200" dirty="0"/>
            <a:t>Nomenclatuur</a:t>
          </a:r>
        </a:p>
      </dsp:txBody>
      <dsp:txXfrm>
        <a:off x="555253" y="1743550"/>
        <a:ext cx="1482535" cy="132032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273A694-99C7-48EF-86EC-9D6E8592AD4A}" type="datetimeFigureOut">
              <a:rPr lang="nl-BE" smtClean="0"/>
              <a:t>2/03/2026</a:t>
            </a:fld>
            <a:endParaRPr lang="nl-BE"/>
          </a:p>
        </p:txBody>
      </p:sp>
      <p:sp>
        <p:nvSpPr>
          <p:cNvPr id="4" name="Tijdelijke aanduiding voor dia-afbeelding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AD605CB-4212-4668-A742-11A2108F7992}" type="slidenum">
              <a:rPr lang="nl-BE" smtClean="0"/>
              <a:t>‹nr.›</a:t>
            </a:fld>
            <a:endParaRPr lang="nl-BE"/>
          </a:p>
        </p:txBody>
      </p:sp>
    </p:spTree>
    <p:extLst>
      <p:ext uri="{BB962C8B-B14F-4D97-AF65-F5344CB8AC3E}">
        <p14:creationId xmlns:p14="http://schemas.microsoft.com/office/powerpoint/2010/main" val="231390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5</a:t>
            </a:fld>
            <a:endParaRPr lang="nl-BE"/>
          </a:p>
        </p:txBody>
      </p:sp>
    </p:spTree>
    <p:extLst>
      <p:ext uri="{BB962C8B-B14F-4D97-AF65-F5344CB8AC3E}">
        <p14:creationId xmlns:p14="http://schemas.microsoft.com/office/powerpoint/2010/main" val="289516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8B30B4AB-FB7E-4055-A8D0-E3AC58A60D26}" type="slidenum">
              <a:rPr lang="nl-BE" smtClean="0"/>
              <a:t>8</a:t>
            </a:fld>
            <a:endParaRPr lang="nl-BE"/>
          </a:p>
        </p:txBody>
      </p:sp>
    </p:spTree>
    <p:extLst>
      <p:ext uri="{BB962C8B-B14F-4D97-AF65-F5344CB8AC3E}">
        <p14:creationId xmlns:p14="http://schemas.microsoft.com/office/powerpoint/2010/main" val="796285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3999" cy="6857998"/>
          </a:xfrm>
          <a:prstGeom prst="rect">
            <a:avLst/>
          </a:prstGeom>
        </p:spPr>
      </p:pic>
      <p:sp>
        <p:nvSpPr>
          <p:cNvPr id="2" name="Holder 2"/>
          <p:cNvSpPr>
            <a:spLocks noGrp="1"/>
          </p:cNvSpPr>
          <p:nvPr>
            <p:ph type="ctrTitle"/>
          </p:nvPr>
        </p:nvSpPr>
        <p:spPr>
          <a:xfrm>
            <a:off x="1138555" y="1837435"/>
            <a:ext cx="6866889" cy="1068070"/>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31609"/>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E31609"/>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31609"/>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E31609"/>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pic>
        <p:nvPicPr>
          <p:cNvPr id="3074" name="Picture 2" descr="C:\Users\ITBOYS-H114bis\Dropbox\Kickenm\Briefhoofd nieuw logo\PPT\dia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4938"/>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4924540" y="1894901"/>
            <a:ext cx="3226038" cy="760164"/>
          </a:xfrm>
        </p:spPr>
        <p:txBody>
          <a:bodyPr>
            <a:normAutofit/>
          </a:bodyPr>
          <a:lstStyle>
            <a:lvl1pPr>
              <a:defRPr sz="4800">
                <a:solidFill>
                  <a:schemeClr val="bg1"/>
                </a:solidFill>
              </a:defRPr>
            </a:lvl1pPr>
          </a:lstStyle>
          <a:p>
            <a:r>
              <a:rPr lang="nl-NL" dirty="0"/>
              <a:t>Titel</a:t>
            </a:r>
            <a:endParaRPr lang="nl-BE" dirty="0"/>
          </a:p>
        </p:txBody>
      </p:sp>
      <p:sp>
        <p:nvSpPr>
          <p:cNvPr id="3" name="Ondertitel 2"/>
          <p:cNvSpPr>
            <a:spLocks noGrp="1"/>
          </p:cNvSpPr>
          <p:nvPr>
            <p:ph type="subTitle" idx="1"/>
          </p:nvPr>
        </p:nvSpPr>
        <p:spPr>
          <a:xfrm>
            <a:off x="4924540" y="2826405"/>
            <a:ext cx="3226038" cy="1752600"/>
          </a:xfrm>
        </p:spPr>
        <p:txBody>
          <a:bodyPr>
            <a:noAutofit/>
          </a:bodyPr>
          <a:lstStyle>
            <a:lvl1pPr marL="0" indent="0" algn="l" defTabSz="914400" rtl="0" eaLnBrk="1" latinLnBrk="0" hangingPunct="1">
              <a:spcBef>
                <a:spcPct val="20000"/>
              </a:spcBef>
              <a:buFont typeface="Wingdings" panose="05000000000000000000" pitchFamily="2" charset="2"/>
              <a:buNone/>
              <a:defRPr lang="nl-BE" sz="1800" b="0" kern="100" baseline="0" dirty="0">
                <a:solidFill>
                  <a:schemeClr val="bg1"/>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BE" dirty="0"/>
          </a:p>
        </p:txBody>
      </p:sp>
    </p:spTree>
    <p:extLst>
      <p:ext uri="{BB962C8B-B14F-4D97-AF65-F5344CB8AC3E}">
        <p14:creationId xmlns:p14="http://schemas.microsoft.com/office/powerpoint/2010/main" val="1116065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pic>
        <p:nvPicPr>
          <p:cNvPr id="2051" name="Picture 3" descr="C:\Users\ITBOYS-H114bis\Dropbox\Kickenm\Briefhoofd nieuw logo\PPT\dia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0"/>
            <a:ext cx="9302750" cy="69929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hasCustomPrompt="1"/>
          </p:nvPr>
        </p:nvSpPr>
        <p:spPr>
          <a:xfrm>
            <a:off x="2418911" y="3316231"/>
            <a:ext cx="6047756" cy="627808"/>
          </a:xfrm>
        </p:spPr>
        <p:txBody>
          <a:bodyPr anchor="t"/>
          <a:lstStyle>
            <a:lvl1pPr algn="l">
              <a:defRPr sz="4000" b="1" cap="none">
                <a:solidFill>
                  <a:schemeClr val="bg1"/>
                </a:solidFill>
              </a:defRPr>
            </a:lvl1pPr>
          </a:lstStyle>
          <a:p>
            <a:r>
              <a:rPr lang="nl-NL" dirty="0"/>
              <a:t>Hoofdstuk 1</a:t>
            </a:r>
            <a:endParaRPr lang="nl-BE" dirty="0"/>
          </a:p>
        </p:txBody>
      </p:sp>
      <p:sp>
        <p:nvSpPr>
          <p:cNvPr id="3" name="Tijdelijke aanduiding voor tekst 2"/>
          <p:cNvSpPr>
            <a:spLocks noGrp="1"/>
          </p:cNvSpPr>
          <p:nvPr>
            <p:ph type="body" idx="1" hasCustomPrompt="1"/>
          </p:nvPr>
        </p:nvSpPr>
        <p:spPr>
          <a:xfrm>
            <a:off x="2418911" y="3960115"/>
            <a:ext cx="6047756" cy="1191153"/>
          </a:xfrm>
        </p:spPr>
        <p:txBody>
          <a:bodyPr tIns="0" anchor="t" anchorCtr="0"/>
          <a:lstStyle>
            <a:lvl1pPr marL="0" indent="0">
              <a:buNone/>
              <a:defRPr sz="4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Subtitel.</a:t>
            </a:r>
          </a:p>
        </p:txBody>
      </p:sp>
    </p:spTree>
    <p:extLst>
      <p:ext uri="{BB962C8B-B14F-4D97-AF65-F5344CB8AC3E}">
        <p14:creationId xmlns:p14="http://schemas.microsoft.com/office/powerpoint/2010/main" val="3242861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845958" y="810767"/>
            <a:ext cx="7804183" cy="5644894"/>
          </a:xfrm>
          <a:prstGeom prst="rect">
            <a:avLst/>
          </a:prstGeom>
        </p:spPr>
      </p:pic>
      <p:sp>
        <p:nvSpPr>
          <p:cNvPr id="2" name="Holder 2"/>
          <p:cNvSpPr>
            <a:spLocks noGrp="1"/>
          </p:cNvSpPr>
          <p:nvPr>
            <p:ph type="title"/>
          </p:nvPr>
        </p:nvSpPr>
        <p:spPr>
          <a:xfrm>
            <a:off x="1607311" y="816609"/>
            <a:ext cx="4784090" cy="391159"/>
          </a:xfrm>
          <a:prstGeom prst="rect">
            <a:avLst/>
          </a:prstGeom>
        </p:spPr>
        <p:txBody>
          <a:bodyPr wrap="square" lIns="0" tIns="0" rIns="0" bIns="0">
            <a:spAutoFit/>
          </a:bodyPr>
          <a:lstStyle>
            <a:lvl1pPr>
              <a:defRPr sz="2400" b="1" i="0">
                <a:solidFill>
                  <a:srgbClr val="E31609"/>
                </a:solidFill>
                <a:latin typeface="Arial"/>
                <a:cs typeface="Arial"/>
              </a:defRPr>
            </a:lvl1pPr>
          </a:lstStyle>
          <a:p>
            <a:endParaRPr/>
          </a:p>
        </p:txBody>
      </p:sp>
      <p:sp>
        <p:nvSpPr>
          <p:cNvPr id="3" name="Holder 3"/>
          <p:cNvSpPr>
            <a:spLocks noGrp="1"/>
          </p:cNvSpPr>
          <p:nvPr>
            <p:ph type="body" idx="1"/>
          </p:nvPr>
        </p:nvSpPr>
        <p:spPr>
          <a:xfrm>
            <a:off x="1171448" y="2115134"/>
            <a:ext cx="6801103" cy="2841625"/>
          </a:xfrm>
          <a:prstGeom prst="rect">
            <a:avLst/>
          </a:prstGeom>
        </p:spPr>
        <p:txBody>
          <a:bodyPr wrap="square" lIns="0" tIns="0" rIns="0" bIns="0">
            <a:spAutoFit/>
          </a:bodyPr>
          <a:lstStyle>
            <a:lvl1pPr>
              <a:defRPr sz="2400" b="0" i="0">
                <a:solidFill>
                  <a:srgbClr val="E31609"/>
                </a:solidFill>
                <a:latin typeface="Arial MT"/>
                <a:cs typeface="Arial MT"/>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3/2/2026</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www.dewijnpers.be/"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05200" y="2057400"/>
            <a:ext cx="6477000" cy="2133600"/>
          </a:xfrm>
        </p:spPr>
        <p:txBody>
          <a:bodyPr>
            <a:normAutofit/>
          </a:bodyPr>
          <a:lstStyle/>
          <a:p>
            <a:r>
              <a:rPr lang="nl-BE" sz="4000" dirty="0"/>
              <a:t>DOMEIN: </a:t>
            </a:r>
            <a:br>
              <a:rPr lang="nl-BE" sz="4000" dirty="0"/>
            </a:br>
            <a:r>
              <a:rPr lang="nl-BE" sz="4000" dirty="0"/>
              <a:t>LAND- EN TUINBOUW</a:t>
            </a:r>
            <a:endParaRPr lang="nl-BE" sz="4400" dirty="0"/>
          </a:p>
        </p:txBody>
      </p:sp>
    </p:spTree>
    <p:extLst>
      <p:ext uri="{BB962C8B-B14F-4D97-AF65-F5344CB8AC3E}">
        <p14:creationId xmlns:p14="http://schemas.microsoft.com/office/powerpoint/2010/main" val="1062786654"/>
      </p:ext>
    </p:extLst>
  </p:cSld>
  <p:clrMapOvr>
    <a:masterClrMapping/>
  </p:clrMapOvr>
  <mc:AlternateContent xmlns:mc="http://schemas.openxmlformats.org/markup-compatibility/2006" xmlns:p14="http://schemas.microsoft.com/office/powerpoint/2010/main">
    <mc:Choice Requires="p14">
      <p:transition spd="slow" p14:dur="10250" advTm="52000"/>
    </mc:Choice>
    <mc:Fallback xmlns="">
      <p:transition spd="slow" advTm="5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957A4-5F06-4A69-8CA8-46B42F4A0F7C}"/>
              </a:ext>
            </a:extLst>
          </p:cNvPr>
          <p:cNvSpPr>
            <a:spLocks noGrp="1"/>
          </p:cNvSpPr>
          <p:nvPr>
            <p:ph type="title"/>
          </p:nvPr>
        </p:nvSpPr>
        <p:spPr>
          <a:xfrm>
            <a:off x="1607311" y="816609"/>
            <a:ext cx="4784090" cy="369332"/>
          </a:xfrm>
        </p:spPr>
        <p:txBody>
          <a:bodyPr/>
          <a:lstStyle/>
          <a:p>
            <a:endParaRPr lang="nl-BE" dirty="0"/>
          </a:p>
        </p:txBody>
      </p:sp>
      <p:pic>
        <p:nvPicPr>
          <p:cNvPr id="5" name="Afbeelding 4" descr="Afbeelding met kleding, persoon, schoeisel, person&#10;&#10;Door AI gegenereerde inhoud is mogelijk onjuist.">
            <a:extLst>
              <a:ext uri="{FF2B5EF4-FFF2-40B4-BE49-F238E27FC236}">
                <a16:creationId xmlns:a16="http://schemas.microsoft.com/office/drawing/2014/main" id="{2D37393C-1680-AEA1-1592-6C9BA812BD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 y="609600"/>
            <a:ext cx="9144000" cy="5143500"/>
          </a:xfrm>
          <a:prstGeom prst="rect">
            <a:avLst/>
          </a:prstGeom>
        </p:spPr>
      </p:pic>
    </p:spTree>
    <p:extLst>
      <p:ext uri="{BB962C8B-B14F-4D97-AF65-F5344CB8AC3E}">
        <p14:creationId xmlns:p14="http://schemas.microsoft.com/office/powerpoint/2010/main" val="1776067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 vee, grond, geit&#10;&#10;Door AI gegenereerde inhoud is mogelijk onjuist.">
            <a:extLst>
              <a:ext uri="{FF2B5EF4-FFF2-40B4-BE49-F238E27FC236}">
                <a16:creationId xmlns:a16="http://schemas.microsoft.com/office/drawing/2014/main" id="{343A4C02-3667-3862-C762-404E0F74C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2676388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buitenshuis, kleding, grond&#10;&#10;Door AI gegenereerde inhoud is mogelijk onjuist.">
            <a:extLst>
              <a:ext uri="{FF2B5EF4-FFF2-40B4-BE49-F238E27FC236}">
                <a16:creationId xmlns:a16="http://schemas.microsoft.com/office/drawing/2014/main" id="{517BBB04-0D89-6D0E-270F-63CFE1C7C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1843945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kleding, Kinderkunst, overdekt&#10;&#10;Door AI gegenereerde inhoud is mogelijk onjuist.">
            <a:extLst>
              <a:ext uri="{FF2B5EF4-FFF2-40B4-BE49-F238E27FC236}">
                <a16:creationId xmlns:a16="http://schemas.microsoft.com/office/drawing/2014/main" id="{1D595949-8ECE-284C-7729-8B7F29856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085426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kleding, overdekt, Kinderkunst&#10;&#10;Door AI gegenereerde inhoud is mogelijk onjuist.">
            <a:extLst>
              <a:ext uri="{FF2B5EF4-FFF2-40B4-BE49-F238E27FC236}">
                <a16:creationId xmlns:a16="http://schemas.microsoft.com/office/drawing/2014/main" id="{647EFC0A-CF47-368E-0AE4-9B52ABFA0B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08257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hemel, gras, boom&#10;&#10;Door AI gegenereerde inhoud is mogelijk onjuist.">
            <a:extLst>
              <a:ext uri="{FF2B5EF4-FFF2-40B4-BE49-F238E27FC236}">
                <a16:creationId xmlns:a16="http://schemas.microsoft.com/office/drawing/2014/main" id="{89EFBD19-66A0-D4E5-2240-B8B9726C0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54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shuis, kleding, persoon&#10;&#10;Door AI gegenereerde inhoud is mogelijk onjuist.">
            <a:extLst>
              <a:ext uri="{FF2B5EF4-FFF2-40B4-BE49-F238E27FC236}">
                <a16:creationId xmlns:a16="http://schemas.microsoft.com/office/drawing/2014/main" id="{4745DD09-B5AF-040B-E7FD-611FD4279C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62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Dierenopvang, dierentuin, kooi, hek&#10;&#10;Door AI gegenereerde inhoud is mogelijk onjuist.">
            <a:extLst>
              <a:ext uri="{FF2B5EF4-FFF2-40B4-BE49-F238E27FC236}">
                <a16:creationId xmlns:a16="http://schemas.microsoft.com/office/drawing/2014/main" id="{007C03FA-AE60-EC65-079A-27E7B91452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122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041B6B1-E007-F820-E2B5-A481017A11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4" name="Afbeelding 3" descr="Afbeelding met kleding, persoon, fles, schoeisel&#10;&#10;Door AI gegenereerde inhoud is mogelijk onjuist.">
            <a:extLst>
              <a:ext uri="{FF2B5EF4-FFF2-40B4-BE49-F238E27FC236}">
                <a16:creationId xmlns:a16="http://schemas.microsoft.com/office/drawing/2014/main" id="{CA3257D2-FB1B-788F-0D10-7F6E060DC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223191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kleding, Menselijk gezicht, overdekt&#10;&#10;Door AI gegenereerde inhoud is mogelijk onjuist.">
            <a:extLst>
              <a:ext uri="{FF2B5EF4-FFF2-40B4-BE49-F238E27FC236}">
                <a16:creationId xmlns:a16="http://schemas.microsoft.com/office/drawing/2014/main" id="{4A959F9F-3AAF-4659-F650-976F65CAB5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1481647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7311" y="812038"/>
            <a:ext cx="5211445" cy="513715"/>
          </a:xfrm>
          <a:prstGeom prst="rect">
            <a:avLst/>
          </a:prstGeom>
        </p:spPr>
        <p:txBody>
          <a:bodyPr vert="horz" wrap="square" lIns="0" tIns="13335" rIns="0" bIns="0" rtlCol="0">
            <a:spAutoFit/>
          </a:bodyPr>
          <a:lstStyle/>
          <a:p>
            <a:pPr marL="12700">
              <a:lnSpc>
                <a:spcPct val="100000"/>
              </a:lnSpc>
              <a:spcBef>
                <a:spcPts val="105"/>
              </a:spcBef>
            </a:pPr>
            <a:r>
              <a:rPr sz="3200" dirty="0">
                <a:latin typeface="Calibri" panose="020F0502020204030204" pitchFamily="34" charset="0"/>
                <a:cs typeface="Calibri" panose="020F0502020204030204" pitchFamily="34" charset="0"/>
              </a:rPr>
              <a:t>3</a:t>
            </a:r>
            <a:r>
              <a:rPr sz="3200" spc="-10" dirty="0">
                <a:latin typeface="Calibri" panose="020F0502020204030204" pitchFamily="34" charset="0"/>
                <a:cs typeface="Calibri" panose="020F0502020204030204" pitchFamily="34" charset="0"/>
              </a:rPr>
              <a:t> </a:t>
            </a:r>
            <a:r>
              <a:rPr sz="3200" spc="-5" dirty="0">
                <a:latin typeface="Calibri" panose="020F0502020204030204" pitchFamily="34" charset="0"/>
                <a:cs typeface="Calibri" panose="020F0502020204030204" pitchFamily="34" charset="0"/>
              </a:rPr>
              <a:t>F</a:t>
            </a:r>
            <a:r>
              <a:rPr lang="fr-BE" sz="3200" spc="-5" dirty="0">
                <a:latin typeface="Calibri" panose="020F0502020204030204" pitchFamily="34" charset="0"/>
                <a:cs typeface="Calibri" panose="020F0502020204030204" pitchFamily="34" charset="0"/>
              </a:rPr>
              <a:t>INALITEITEN</a:t>
            </a:r>
            <a:endParaRPr sz="3200" dirty="0">
              <a:latin typeface="Calibri" panose="020F0502020204030204" pitchFamily="34" charset="0"/>
              <a:cs typeface="Calibri" panose="020F0502020204030204" pitchFamily="34" charset="0"/>
            </a:endParaRPr>
          </a:p>
        </p:txBody>
      </p:sp>
      <p:sp>
        <p:nvSpPr>
          <p:cNvPr id="3" name="object 3"/>
          <p:cNvSpPr txBox="1"/>
          <p:nvPr/>
        </p:nvSpPr>
        <p:spPr>
          <a:xfrm>
            <a:off x="1607310" y="2013280"/>
            <a:ext cx="7536690" cy="4060727"/>
          </a:xfrm>
          <a:prstGeom prst="rect">
            <a:avLst/>
          </a:prstGeom>
        </p:spPr>
        <p:txBody>
          <a:bodyPr vert="horz" wrap="square" lIns="0" tIns="13335" rIns="0" bIns="0" rtlCol="0">
            <a:spAutoFit/>
          </a:bodyPr>
          <a:lstStyle/>
          <a:p>
            <a:pPr marL="355600" indent="-297815">
              <a:lnSpc>
                <a:spcPts val="2005"/>
              </a:lnSpc>
              <a:spcBef>
                <a:spcPts val="105"/>
              </a:spcBef>
              <a:spcAft>
                <a:spcPts val="600"/>
              </a:spcAft>
              <a:buFont typeface="Calibri"/>
              <a:buChar char="▪"/>
              <a:tabLst>
                <a:tab pos="354965" algn="l"/>
                <a:tab pos="355600" algn="l"/>
              </a:tabLst>
            </a:pPr>
            <a:r>
              <a:rPr lang="fr-BE" b="1" dirty="0">
                <a:solidFill>
                  <a:srgbClr val="E31609"/>
                </a:solidFill>
                <a:latin typeface="Arial"/>
                <a:cs typeface="Arial"/>
              </a:rPr>
              <a:t>DOMEINGEBONDEN </a:t>
            </a:r>
            <a:r>
              <a:rPr b="1" dirty="0">
                <a:solidFill>
                  <a:srgbClr val="E31609"/>
                </a:solidFill>
                <a:latin typeface="Arial"/>
                <a:cs typeface="Arial"/>
              </a:rPr>
              <a:t>DOORSTROOM</a:t>
            </a:r>
            <a:r>
              <a:rPr lang="fr-BE" b="1" dirty="0">
                <a:solidFill>
                  <a:srgbClr val="E31609"/>
                </a:solidFill>
                <a:latin typeface="Arial"/>
                <a:cs typeface="Arial"/>
              </a:rPr>
              <a:t> -</a:t>
            </a:r>
            <a:r>
              <a:rPr b="1" spc="-65" dirty="0">
                <a:solidFill>
                  <a:srgbClr val="E31609"/>
                </a:solidFill>
                <a:latin typeface="Arial"/>
                <a:cs typeface="Arial"/>
              </a:rPr>
              <a:t> </a:t>
            </a:r>
            <a:r>
              <a:rPr b="1" dirty="0">
                <a:solidFill>
                  <a:srgbClr val="E31609"/>
                </a:solidFill>
                <a:latin typeface="Arial"/>
                <a:cs typeface="Arial"/>
              </a:rPr>
              <a:t>D</a:t>
            </a:r>
            <a:r>
              <a:rPr lang="fr-BE" b="1" dirty="0">
                <a:solidFill>
                  <a:srgbClr val="E31609"/>
                </a:solidFill>
                <a:latin typeface="Arial"/>
                <a:cs typeface="Arial"/>
              </a:rPr>
              <a:t> </a:t>
            </a:r>
            <a:r>
              <a:rPr lang="fr-BE" b="1" dirty="0">
                <a:solidFill>
                  <a:srgbClr val="E31609"/>
                </a:solidFill>
                <a:latin typeface="Arial"/>
                <a:cs typeface="Arial"/>
                <a:sym typeface="Wingdings" panose="05000000000000000000" pitchFamily="2" charset="2"/>
              </a:rPr>
              <a:t> </a:t>
            </a:r>
            <a:r>
              <a:rPr lang="fr-BE" b="1" dirty="0" err="1">
                <a:solidFill>
                  <a:srgbClr val="E31609"/>
                </a:solidFill>
                <a:latin typeface="Arial"/>
                <a:cs typeface="Arial"/>
                <a:sym typeface="Wingdings" panose="05000000000000000000" pitchFamily="2" charset="2"/>
              </a:rPr>
              <a:t>hoger</a:t>
            </a:r>
            <a:r>
              <a:rPr lang="fr-BE" b="1" dirty="0">
                <a:solidFill>
                  <a:srgbClr val="E31609"/>
                </a:solidFill>
                <a:latin typeface="Arial"/>
                <a:cs typeface="Arial"/>
                <a:sym typeface="Wingdings" panose="05000000000000000000" pitchFamily="2" charset="2"/>
              </a:rPr>
              <a:t> </a:t>
            </a:r>
            <a:r>
              <a:rPr lang="fr-BE" b="1" dirty="0" err="1">
                <a:solidFill>
                  <a:srgbClr val="E31609"/>
                </a:solidFill>
                <a:latin typeface="Arial"/>
                <a:cs typeface="Arial"/>
                <a:sym typeface="Wingdings" panose="05000000000000000000" pitchFamily="2" charset="2"/>
              </a:rPr>
              <a:t>onderwijs</a:t>
            </a:r>
            <a:endParaRPr lang="fr-BE" b="1" dirty="0">
              <a:solidFill>
                <a:srgbClr val="E31609"/>
              </a:solidFill>
              <a:latin typeface="Arial"/>
              <a:cs typeface="Arial"/>
              <a:sym typeface="Wingdings" panose="05000000000000000000" pitchFamily="2" charset="2"/>
            </a:endParaRPr>
          </a:p>
          <a:p>
            <a:pPr marL="812800" lvl="1" indent="-297815">
              <a:lnSpc>
                <a:spcPts val="2005"/>
              </a:lnSpc>
              <a:spcBef>
                <a:spcPts val="105"/>
              </a:spcBef>
              <a:spcAft>
                <a:spcPts val="600"/>
              </a:spcAft>
              <a:buFont typeface="Calibri"/>
              <a:buChar char="▪"/>
              <a:tabLst>
                <a:tab pos="354965" algn="l"/>
                <a:tab pos="355600" algn="l"/>
              </a:tabLst>
            </a:pPr>
            <a:r>
              <a:rPr spc="-5" dirty="0" err="1">
                <a:latin typeface="Arial MT"/>
                <a:cs typeface="Arial MT"/>
              </a:rPr>
              <a:t>theoretische</a:t>
            </a:r>
            <a:r>
              <a:rPr spc="70" dirty="0">
                <a:latin typeface="Arial MT"/>
                <a:cs typeface="Arial MT"/>
              </a:rPr>
              <a:t> </a:t>
            </a:r>
            <a:r>
              <a:rPr spc="-5" dirty="0" err="1">
                <a:latin typeface="Arial MT"/>
                <a:cs typeface="Arial MT"/>
              </a:rPr>
              <a:t>studierichtingen</a:t>
            </a:r>
            <a:r>
              <a:rPr lang="fr-BE" spc="65" dirty="0">
                <a:latin typeface="Arial MT"/>
                <a:cs typeface="Arial MT"/>
              </a:rPr>
              <a:t>, </a:t>
            </a:r>
            <a:r>
              <a:rPr lang="fr-BE" spc="65" dirty="0" err="1">
                <a:latin typeface="Arial MT"/>
                <a:cs typeface="Arial MT"/>
              </a:rPr>
              <a:t>nadruk</a:t>
            </a:r>
            <a:r>
              <a:rPr lang="fr-BE" spc="65" dirty="0">
                <a:latin typeface="Arial MT"/>
                <a:cs typeface="Arial MT"/>
              </a:rPr>
              <a:t> op </a:t>
            </a:r>
            <a:r>
              <a:rPr lang="fr-BE" spc="65" dirty="0" err="1">
                <a:latin typeface="Arial MT"/>
                <a:cs typeface="Arial MT"/>
              </a:rPr>
              <a:t>specifiek</a:t>
            </a:r>
            <a:r>
              <a:rPr lang="fr-BE" spc="65" dirty="0">
                <a:latin typeface="Arial MT"/>
                <a:cs typeface="Arial MT"/>
              </a:rPr>
              <a:t> </a:t>
            </a:r>
            <a:r>
              <a:rPr lang="fr-BE" spc="65" dirty="0" err="1">
                <a:latin typeface="Arial MT"/>
                <a:cs typeface="Arial MT"/>
              </a:rPr>
              <a:t>domein</a:t>
            </a:r>
            <a:endParaRPr lang="fr-BE" spc="-5" dirty="0">
              <a:latin typeface="Arial MT"/>
              <a:cs typeface="Arial MT"/>
            </a:endParaRPr>
          </a:p>
          <a:p>
            <a:pPr marL="812800" lvl="1" indent="-297815">
              <a:lnSpc>
                <a:spcPts val="2005"/>
              </a:lnSpc>
              <a:spcBef>
                <a:spcPts val="105"/>
              </a:spcBef>
              <a:spcAft>
                <a:spcPts val="600"/>
              </a:spcAft>
              <a:buFont typeface="Calibri"/>
              <a:buChar char="▪"/>
              <a:tabLst>
                <a:tab pos="354965" algn="l"/>
                <a:tab pos="355600" algn="l"/>
              </a:tabLst>
            </a:pPr>
            <a:r>
              <a:rPr spc="-5" dirty="0" err="1">
                <a:latin typeface="Arial MT"/>
                <a:cs typeface="Arial MT"/>
              </a:rPr>
              <a:t>doorstromen</a:t>
            </a:r>
            <a:r>
              <a:rPr spc="50" dirty="0">
                <a:latin typeface="Arial MT"/>
                <a:cs typeface="Arial MT"/>
              </a:rPr>
              <a:t> </a:t>
            </a:r>
            <a:r>
              <a:rPr spc="-5" dirty="0">
                <a:latin typeface="Arial MT"/>
                <a:cs typeface="Arial MT"/>
              </a:rPr>
              <a:t>naar</a:t>
            </a:r>
            <a:r>
              <a:rPr spc="20" dirty="0">
                <a:latin typeface="Arial MT"/>
                <a:cs typeface="Arial MT"/>
              </a:rPr>
              <a:t> </a:t>
            </a:r>
            <a:r>
              <a:rPr spc="-5" dirty="0">
                <a:latin typeface="Arial MT"/>
                <a:cs typeface="Arial MT"/>
              </a:rPr>
              <a:t>academische</a:t>
            </a:r>
            <a:r>
              <a:rPr spc="50" dirty="0">
                <a:latin typeface="Arial MT"/>
                <a:cs typeface="Arial MT"/>
              </a:rPr>
              <a:t> </a:t>
            </a:r>
            <a:r>
              <a:rPr lang="nl-BE" spc="-5" dirty="0">
                <a:latin typeface="Arial MT"/>
                <a:cs typeface="Arial MT"/>
              </a:rPr>
              <a:t>en</a:t>
            </a:r>
            <a:r>
              <a:rPr lang="nl-BE" spc="15" dirty="0">
                <a:latin typeface="Arial MT"/>
                <a:cs typeface="Arial MT"/>
              </a:rPr>
              <a:t> </a:t>
            </a:r>
            <a:r>
              <a:rPr lang="nl-BE" spc="-5" dirty="0">
                <a:latin typeface="Arial MT"/>
                <a:cs typeface="Arial MT"/>
              </a:rPr>
              <a:t>professionele</a:t>
            </a:r>
            <a:r>
              <a:rPr lang="nl-BE" spc="50" dirty="0">
                <a:latin typeface="Arial MT"/>
                <a:cs typeface="Arial MT"/>
              </a:rPr>
              <a:t> </a:t>
            </a:r>
            <a:r>
              <a:rPr spc="-5" dirty="0" err="1">
                <a:latin typeface="Arial MT"/>
                <a:cs typeface="Arial MT"/>
              </a:rPr>
              <a:t>bacheloropleidingen</a:t>
            </a:r>
            <a:endParaRPr sz="1600" dirty="0">
              <a:latin typeface="Arial MT"/>
              <a:cs typeface="Arial MT"/>
            </a:endParaRPr>
          </a:p>
          <a:p>
            <a:pPr>
              <a:lnSpc>
                <a:spcPct val="100000"/>
              </a:lnSpc>
              <a:spcBef>
                <a:spcPts val="15"/>
              </a:spcBef>
              <a:spcAft>
                <a:spcPts val="600"/>
              </a:spcAft>
            </a:pPr>
            <a:endParaRPr sz="1400" dirty="0">
              <a:latin typeface="Arial MT"/>
              <a:cs typeface="Arial MT"/>
            </a:endParaRPr>
          </a:p>
          <a:p>
            <a:pPr marL="355600" indent="-297815">
              <a:lnSpc>
                <a:spcPts val="2005"/>
              </a:lnSpc>
              <a:spcAft>
                <a:spcPts val="600"/>
              </a:spcAft>
              <a:buFont typeface="Calibri"/>
              <a:buChar char="▪"/>
              <a:tabLst>
                <a:tab pos="354965" algn="l"/>
                <a:tab pos="355600" algn="l"/>
              </a:tabLst>
            </a:pPr>
            <a:r>
              <a:rPr b="1" spc="5" dirty="0">
                <a:solidFill>
                  <a:srgbClr val="E31609"/>
                </a:solidFill>
                <a:latin typeface="Arial"/>
                <a:cs typeface="Arial"/>
              </a:rPr>
              <a:t>DUBBELE</a:t>
            </a:r>
            <a:r>
              <a:rPr b="1" spc="-30" dirty="0">
                <a:solidFill>
                  <a:srgbClr val="E31609"/>
                </a:solidFill>
                <a:latin typeface="Arial"/>
                <a:cs typeface="Arial"/>
              </a:rPr>
              <a:t> </a:t>
            </a:r>
            <a:r>
              <a:rPr b="1" spc="-5" dirty="0">
                <a:solidFill>
                  <a:srgbClr val="E31609"/>
                </a:solidFill>
                <a:latin typeface="Arial"/>
                <a:cs typeface="Arial"/>
              </a:rPr>
              <a:t>FINALITEIT</a:t>
            </a:r>
            <a:r>
              <a:rPr lang="fr-BE" b="1" spc="-5" dirty="0">
                <a:solidFill>
                  <a:srgbClr val="E31609"/>
                </a:solidFill>
                <a:latin typeface="Arial"/>
                <a:cs typeface="Arial"/>
              </a:rPr>
              <a:t> - </a:t>
            </a:r>
            <a:r>
              <a:rPr b="1" dirty="0">
                <a:solidFill>
                  <a:srgbClr val="E31609"/>
                </a:solidFill>
                <a:latin typeface="Arial"/>
                <a:cs typeface="Arial"/>
              </a:rPr>
              <a:t>D/A</a:t>
            </a:r>
            <a:r>
              <a:rPr lang="fr-BE" b="1" dirty="0">
                <a:solidFill>
                  <a:srgbClr val="E31609"/>
                </a:solidFill>
                <a:latin typeface="Arial"/>
                <a:cs typeface="Arial"/>
              </a:rPr>
              <a:t> </a:t>
            </a:r>
            <a:r>
              <a:rPr lang="fr-BE" b="1" dirty="0">
                <a:solidFill>
                  <a:srgbClr val="E31609"/>
                </a:solidFill>
                <a:latin typeface="Arial"/>
                <a:cs typeface="Arial"/>
                <a:sym typeface="Wingdings" panose="05000000000000000000" pitchFamily="2" charset="2"/>
              </a:rPr>
              <a:t> </a:t>
            </a:r>
            <a:r>
              <a:rPr lang="fr-BE" b="1" dirty="0" err="1">
                <a:solidFill>
                  <a:srgbClr val="E31609"/>
                </a:solidFill>
                <a:latin typeface="Arial"/>
                <a:cs typeface="Arial"/>
                <a:sym typeface="Wingdings" panose="05000000000000000000" pitchFamily="2" charset="2"/>
              </a:rPr>
              <a:t>hoger</a:t>
            </a:r>
            <a:r>
              <a:rPr lang="fr-BE" b="1" dirty="0">
                <a:solidFill>
                  <a:srgbClr val="E31609"/>
                </a:solidFill>
                <a:latin typeface="Arial"/>
                <a:cs typeface="Arial"/>
                <a:sym typeface="Wingdings" panose="05000000000000000000" pitchFamily="2" charset="2"/>
              </a:rPr>
              <a:t> </a:t>
            </a:r>
            <a:r>
              <a:rPr lang="fr-BE" b="1" dirty="0" err="1">
                <a:solidFill>
                  <a:srgbClr val="E31609"/>
                </a:solidFill>
                <a:latin typeface="Arial"/>
                <a:cs typeface="Arial"/>
                <a:sym typeface="Wingdings" panose="05000000000000000000" pitchFamily="2" charset="2"/>
              </a:rPr>
              <a:t>onderwijs</a:t>
            </a:r>
            <a:r>
              <a:rPr lang="fr-BE" b="1" dirty="0">
                <a:solidFill>
                  <a:srgbClr val="E31609"/>
                </a:solidFill>
                <a:latin typeface="Arial"/>
                <a:cs typeface="Arial"/>
                <a:sym typeface="Wingdings" panose="05000000000000000000" pitchFamily="2" charset="2"/>
              </a:rPr>
              <a:t> of </a:t>
            </a:r>
            <a:r>
              <a:rPr lang="fr-BE" b="1" dirty="0" err="1">
                <a:solidFill>
                  <a:srgbClr val="E31609"/>
                </a:solidFill>
                <a:latin typeface="Arial"/>
                <a:cs typeface="Arial"/>
                <a:sym typeface="Wingdings" panose="05000000000000000000" pitchFamily="2" charset="2"/>
              </a:rPr>
              <a:t>arbeidsmarkt</a:t>
            </a:r>
            <a:endParaRPr lang="fr-BE" b="1" dirty="0">
              <a:solidFill>
                <a:srgbClr val="E31609"/>
              </a:solidFill>
              <a:latin typeface="Arial"/>
              <a:cs typeface="Arial"/>
              <a:sym typeface="Wingdings" panose="05000000000000000000" pitchFamily="2" charset="2"/>
            </a:endParaRPr>
          </a:p>
          <a:p>
            <a:pPr marL="812800" lvl="1" indent="-297815">
              <a:lnSpc>
                <a:spcPts val="2005"/>
              </a:lnSpc>
              <a:spcAft>
                <a:spcPts val="600"/>
              </a:spcAft>
              <a:buFont typeface="Calibri"/>
              <a:buChar char="▪"/>
              <a:tabLst>
                <a:tab pos="354965" algn="l"/>
                <a:tab pos="355600" algn="l"/>
              </a:tabLst>
            </a:pPr>
            <a:r>
              <a:rPr lang="fr-BE" spc="-5" dirty="0" err="1">
                <a:latin typeface="Arial"/>
                <a:cs typeface="Arial"/>
                <a:sym typeface="Wingdings" panose="05000000000000000000" pitchFamily="2" charset="2"/>
              </a:rPr>
              <a:t>toegepaste</a:t>
            </a:r>
            <a:r>
              <a:rPr lang="fr-BE" spc="-5" dirty="0">
                <a:latin typeface="Arial"/>
                <a:cs typeface="Arial"/>
                <a:sym typeface="Wingdings" panose="05000000000000000000" pitchFamily="2" charset="2"/>
              </a:rPr>
              <a:t> </a:t>
            </a:r>
            <a:r>
              <a:rPr spc="-5" dirty="0" err="1">
                <a:latin typeface="Arial MT"/>
                <a:cs typeface="Arial MT"/>
              </a:rPr>
              <a:t>studierichtingen</a:t>
            </a:r>
            <a:r>
              <a:rPr spc="65" dirty="0">
                <a:latin typeface="Arial MT"/>
                <a:cs typeface="Arial MT"/>
              </a:rPr>
              <a:t> </a:t>
            </a:r>
            <a:r>
              <a:rPr lang="fr-BE" spc="65" dirty="0">
                <a:latin typeface="Arial MT"/>
                <a:cs typeface="Arial MT"/>
              </a:rPr>
              <a:t>met </a:t>
            </a:r>
            <a:r>
              <a:rPr lang="fr-BE" spc="65" dirty="0" err="1">
                <a:latin typeface="Arial MT"/>
                <a:cs typeface="Arial MT"/>
              </a:rPr>
              <a:t>arbeidscompetenties</a:t>
            </a:r>
            <a:endParaRPr lang="fr-BE" spc="65" dirty="0">
              <a:latin typeface="Arial MT"/>
              <a:cs typeface="Arial MT"/>
            </a:endParaRPr>
          </a:p>
          <a:p>
            <a:pPr marL="812800" lvl="1" indent="-297815">
              <a:lnSpc>
                <a:spcPts val="2005"/>
              </a:lnSpc>
              <a:spcAft>
                <a:spcPts val="600"/>
              </a:spcAft>
              <a:buFont typeface="Calibri"/>
              <a:buChar char="▪"/>
              <a:tabLst>
                <a:tab pos="354965" algn="l"/>
                <a:tab pos="355600" algn="l"/>
              </a:tabLst>
            </a:pPr>
            <a:r>
              <a:rPr spc="-5" dirty="0" err="1">
                <a:latin typeface="Arial MT"/>
                <a:cs typeface="Arial MT"/>
              </a:rPr>
              <a:t>doorstromen</a:t>
            </a:r>
            <a:r>
              <a:rPr spc="45" dirty="0">
                <a:latin typeface="Arial MT"/>
                <a:cs typeface="Arial MT"/>
              </a:rPr>
              <a:t> </a:t>
            </a:r>
            <a:r>
              <a:rPr spc="-5" dirty="0">
                <a:latin typeface="Arial MT"/>
                <a:cs typeface="Arial MT"/>
              </a:rPr>
              <a:t>naar</a:t>
            </a:r>
            <a:r>
              <a:rPr spc="20" dirty="0">
                <a:latin typeface="Arial MT"/>
                <a:cs typeface="Arial MT"/>
              </a:rPr>
              <a:t> </a:t>
            </a:r>
            <a:r>
              <a:rPr spc="-5" dirty="0">
                <a:latin typeface="Arial MT"/>
                <a:cs typeface="Arial MT"/>
              </a:rPr>
              <a:t>professionele</a:t>
            </a:r>
            <a:r>
              <a:rPr spc="45" dirty="0">
                <a:latin typeface="Arial MT"/>
                <a:cs typeface="Arial MT"/>
              </a:rPr>
              <a:t> </a:t>
            </a:r>
            <a:r>
              <a:rPr spc="-5" dirty="0" err="1">
                <a:latin typeface="Arial MT"/>
                <a:cs typeface="Arial MT"/>
              </a:rPr>
              <a:t>bacheloropleidingen</a:t>
            </a:r>
            <a:r>
              <a:rPr spc="60" dirty="0">
                <a:latin typeface="Arial MT"/>
                <a:cs typeface="Arial MT"/>
              </a:rPr>
              <a:t> </a:t>
            </a:r>
            <a:r>
              <a:rPr spc="-5" dirty="0" err="1">
                <a:latin typeface="Arial MT"/>
                <a:cs typeface="Arial MT"/>
              </a:rPr>
              <a:t>en</a:t>
            </a:r>
            <a:r>
              <a:rPr spc="5" dirty="0">
                <a:latin typeface="Arial MT"/>
                <a:cs typeface="Arial MT"/>
              </a:rPr>
              <a:t> </a:t>
            </a:r>
            <a:r>
              <a:rPr spc="-5" dirty="0" err="1">
                <a:latin typeface="Arial MT"/>
                <a:cs typeface="Arial MT"/>
              </a:rPr>
              <a:t>graduaatsopleidingen</a:t>
            </a:r>
            <a:r>
              <a:rPr spc="35" dirty="0">
                <a:latin typeface="Arial MT"/>
                <a:cs typeface="Arial MT"/>
              </a:rPr>
              <a:t> </a:t>
            </a:r>
            <a:r>
              <a:rPr spc="-5" dirty="0">
                <a:latin typeface="Arial MT"/>
                <a:cs typeface="Arial MT"/>
              </a:rPr>
              <a:t>of</a:t>
            </a:r>
            <a:r>
              <a:rPr spc="10" dirty="0">
                <a:latin typeface="Arial MT"/>
                <a:cs typeface="Arial MT"/>
              </a:rPr>
              <a:t> </a:t>
            </a:r>
            <a:r>
              <a:rPr spc="-5" dirty="0" err="1">
                <a:latin typeface="Arial MT"/>
                <a:cs typeface="Arial MT"/>
              </a:rPr>
              <a:t>naar</a:t>
            </a:r>
            <a:r>
              <a:rPr lang="fr-BE" spc="20" dirty="0">
                <a:latin typeface="Arial MT"/>
                <a:cs typeface="Arial MT"/>
              </a:rPr>
              <a:t> </a:t>
            </a:r>
            <a:r>
              <a:rPr spc="-5" dirty="0" err="1">
                <a:latin typeface="Arial MT"/>
                <a:cs typeface="Arial MT"/>
              </a:rPr>
              <a:t>arbeidsmarkt</a:t>
            </a:r>
            <a:r>
              <a:rPr spc="-5" dirty="0">
                <a:latin typeface="Arial MT"/>
                <a:cs typeface="Arial MT"/>
              </a:rPr>
              <a:t>.</a:t>
            </a:r>
            <a:endParaRPr sz="1600" dirty="0">
              <a:latin typeface="Arial MT"/>
              <a:cs typeface="Arial MT"/>
            </a:endParaRPr>
          </a:p>
          <a:p>
            <a:pPr>
              <a:lnSpc>
                <a:spcPct val="100000"/>
              </a:lnSpc>
              <a:spcAft>
                <a:spcPts val="600"/>
              </a:spcAft>
            </a:pPr>
            <a:endParaRPr sz="1400" dirty="0">
              <a:latin typeface="Arial MT"/>
              <a:cs typeface="Arial MT"/>
            </a:endParaRPr>
          </a:p>
          <a:p>
            <a:pPr marL="355600" indent="-297815">
              <a:lnSpc>
                <a:spcPts val="2005"/>
              </a:lnSpc>
              <a:spcAft>
                <a:spcPts val="600"/>
              </a:spcAft>
              <a:buFont typeface="Calibri"/>
              <a:buChar char="▪"/>
              <a:tabLst>
                <a:tab pos="354965" algn="l"/>
                <a:tab pos="355600" algn="l"/>
              </a:tabLst>
            </a:pPr>
            <a:r>
              <a:rPr b="1" spc="-5" dirty="0">
                <a:solidFill>
                  <a:srgbClr val="E31609"/>
                </a:solidFill>
                <a:latin typeface="Arial"/>
                <a:cs typeface="Arial"/>
              </a:rPr>
              <a:t>ARBEIDSMARKT</a:t>
            </a:r>
            <a:r>
              <a:rPr lang="fr-BE" b="1" spc="-5" dirty="0">
                <a:solidFill>
                  <a:srgbClr val="E31609"/>
                </a:solidFill>
                <a:latin typeface="Arial"/>
                <a:cs typeface="Arial"/>
              </a:rPr>
              <a:t> -</a:t>
            </a:r>
            <a:r>
              <a:rPr b="1" spc="-30" dirty="0">
                <a:solidFill>
                  <a:srgbClr val="E31609"/>
                </a:solidFill>
                <a:latin typeface="Arial"/>
                <a:cs typeface="Arial"/>
              </a:rPr>
              <a:t> </a:t>
            </a:r>
            <a:r>
              <a:rPr b="1" dirty="0">
                <a:solidFill>
                  <a:srgbClr val="E31609"/>
                </a:solidFill>
                <a:latin typeface="Arial"/>
                <a:cs typeface="Arial"/>
              </a:rPr>
              <a:t>A</a:t>
            </a:r>
            <a:r>
              <a:rPr lang="fr-BE" b="1" dirty="0">
                <a:solidFill>
                  <a:srgbClr val="E31609"/>
                </a:solidFill>
                <a:latin typeface="Arial"/>
                <a:cs typeface="Arial"/>
              </a:rPr>
              <a:t> </a:t>
            </a:r>
            <a:r>
              <a:rPr lang="fr-BE" b="1" dirty="0">
                <a:solidFill>
                  <a:srgbClr val="E31609"/>
                </a:solidFill>
                <a:latin typeface="Arial"/>
                <a:cs typeface="Arial"/>
                <a:sym typeface="Wingdings" panose="05000000000000000000" pitchFamily="2" charset="2"/>
              </a:rPr>
              <a:t> </a:t>
            </a:r>
            <a:r>
              <a:rPr lang="fr-BE" b="1" dirty="0" err="1">
                <a:solidFill>
                  <a:srgbClr val="E31609"/>
                </a:solidFill>
                <a:latin typeface="Arial"/>
                <a:cs typeface="Arial"/>
                <a:sym typeface="Wingdings" panose="05000000000000000000" pitchFamily="2" charset="2"/>
              </a:rPr>
              <a:t>arbeidsmarkt</a:t>
            </a:r>
            <a:endParaRPr lang="fr-BE" b="1" dirty="0">
              <a:solidFill>
                <a:srgbClr val="E31609"/>
              </a:solidFill>
              <a:latin typeface="Arial"/>
              <a:cs typeface="Arial"/>
              <a:sym typeface="Wingdings" panose="05000000000000000000" pitchFamily="2" charset="2"/>
            </a:endParaRPr>
          </a:p>
          <a:p>
            <a:pPr marL="812800" lvl="1" indent="-297815">
              <a:lnSpc>
                <a:spcPts val="2005"/>
              </a:lnSpc>
              <a:spcAft>
                <a:spcPts val="600"/>
              </a:spcAft>
              <a:buFont typeface="Calibri"/>
              <a:buChar char="▪"/>
              <a:tabLst>
                <a:tab pos="354965" algn="l"/>
                <a:tab pos="355600" algn="l"/>
              </a:tabLst>
            </a:pPr>
            <a:r>
              <a:rPr lang="fr-BE" spc="-10" dirty="0" err="1">
                <a:latin typeface="Arial"/>
                <a:cs typeface="Arial"/>
                <a:sym typeface="Wingdings" panose="05000000000000000000" pitchFamily="2" charset="2"/>
              </a:rPr>
              <a:t>arbeidscompetenties</a:t>
            </a:r>
            <a:endParaRPr lang="fr-BE" spc="-10" dirty="0">
              <a:latin typeface="Arial"/>
              <a:cs typeface="Arial"/>
              <a:sym typeface="Wingdings" panose="05000000000000000000" pitchFamily="2" charset="2"/>
            </a:endParaRPr>
          </a:p>
          <a:p>
            <a:pPr marL="812800" lvl="1" indent="-297815">
              <a:lnSpc>
                <a:spcPts val="2005"/>
              </a:lnSpc>
              <a:spcAft>
                <a:spcPts val="600"/>
              </a:spcAft>
              <a:buFont typeface="Calibri"/>
              <a:buChar char="▪"/>
              <a:tabLst>
                <a:tab pos="354965" algn="l"/>
                <a:tab pos="355600" algn="l"/>
              </a:tabLst>
            </a:pPr>
            <a:r>
              <a:rPr spc="-10" dirty="0" err="1">
                <a:latin typeface="Arial MT"/>
                <a:cs typeface="Arial MT"/>
              </a:rPr>
              <a:t>voorbereiden</a:t>
            </a:r>
            <a:r>
              <a:rPr spc="30" dirty="0">
                <a:latin typeface="Arial MT"/>
                <a:cs typeface="Arial MT"/>
              </a:rPr>
              <a:t> </a:t>
            </a:r>
            <a:r>
              <a:rPr spc="-5" dirty="0">
                <a:latin typeface="Arial MT"/>
                <a:cs typeface="Arial MT"/>
              </a:rPr>
              <a:t>op</a:t>
            </a:r>
            <a:r>
              <a:rPr lang="fr-BE" spc="10" dirty="0">
                <a:latin typeface="Arial MT"/>
                <a:cs typeface="Arial MT"/>
              </a:rPr>
              <a:t> </a:t>
            </a:r>
            <a:r>
              <a:rPr spc="-10" dirty="0" err="1">
                <a:latin typeface="Arial MT"/>
                <a:cs typeface="Arial MT"/>
              </a:rPr>
              <a:t>werken</a:t>
            </a:r>
            <a:endParaRPr dirty="0">
              <a:latin typeface="Arial MT"/>
              <a:cs typeface="Arial MT"/>
            </a:endParaRPr>
          </a:p>
        </p:txBody>
      </p:sp>
      <p:grpSp>
        <p:nvGrpSpPr>
          <p:cNvPr id="4" name="object 4"/>
          <p:cNvGrpSpPr/>
          <p:nvPr/>
        </p:nvGrpSpPr>
        <p:grpSpPr>
          <a:xfrm>
            <a:off x="123950" y="1938887"/>
            <a:ext cx="1483360" cy="4135120"/>
            <a:chOff x="128015" y="1565147"/>
            <a:chExt cx="1483360" cy="4135120"/>
          </a:xfrm>
        </p:grpSpPr>
        <p:pic>
          <p:nvPicPr>
            <p:cNvPr id="5" name="object 5"/>
            <p:cNvPicPr/>
            <p:nvPr/>
          </p:nvPicPr>
          <p:blipFill>
            <a:blip r:embed="rId2" cstate="print"/>
            <a:stretch>
              <a:fillRect/>
            </a:stretch>
          </p:blipFill>
          <p:spPr>
            <a:xfrm>
              <a:off x="128015" y="1565147"/>
              <a:ext cx="1443228" cy="1441703"/>
            </a:xfrm>
            <a:prstGeom prst="rect">
              <a:avLst/>
            </a:prstGeom>
          </p:spPr>
        </p:pic>
        <p:pic>
          <p:nvPicPr>
            <p:cNvPr id="6" name="object 6"/>
            <p:cNvPicPr/>
            <p:nvPr/>
          </p:nvPicPr>
          <p:blipFill>
            <a:blip r:embed="rId3" cstate="print"/>
            <a:stretch>
              <a:fillRect/>
            </a:stretch>
          </p:blipFill>
          <p:spPr>
            <a:xfrm>
              <a:off x="303276" y="3046475"/>
              <a:ext cx="1132332" cy="1132332"/>
            </a:xfrm>
            <a:prstGeom prst="rect">
              <a:avLst/>
            </a:prstGeom>
          </p:spPr>
        </p:pic>
        <p:pic>
          <p:nvPicPr>
            <p:cNvPr id="7" name="object 7"/>
            <p:cNvPicPr/>
            <p:nvPr/>
          </p:nvPicPr>
          <p:blipFill>
            <a:blip r:embed="rId4" cstate="print"/>
            <a:stretch>
              <a:fillRect/>
            </a:stretch>
          </p:blipFill>
          <p:spPr>
            <a:xfrm>
              <a:off x="128015" y="4216908"/>
              <a:ext cx="1482852" cy="1482852"/>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uimvee, Hoendervogels, vogel, buitenshuis&#10;&#10;Door AI gegenereerde inhoud is mogelijk onjuist.">
            <a:extLst>
              <a:ext uri="{FF2B5EF4-FFF2-40B4-BE49-F238E27FC236}">
                <a16:creationId xmlns:a16="http://schemas.microsoft.com/office/drawing/2014/main" id="{9A8B7312-EA6A-0C3A-7443-847AAA1BEB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3729833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leding, persoon, buitenshuis, grond&#10;&#10;Door AI gegenereerde inhoud is mogelijk onjuist.">
            <a:extLst>
              <a:ext uri="{FF2B5EF4-FFF2-40B4-BE49-F238E27FC236}">
                <a16:creationId xmlns:a16="http://schemas.microsoft.com/office/drawing/2014/main" id="{C1678E32-7751-6392-DFB3-B986804805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205081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kleding, Menselijk gezicht, mensen&#10;&#10;Door AI gegenereerde inhoud is mogelijk onjuist.">
            <a:extLst>
              <a:ext uri="{FF2B5EF4-FFF2-40B4-BE49-F238E27FC236}">
                <a16:creationId xmlns:a16="http://schemas.microsoft.com/office/drawing/2014/main" id="{9312E72D-EE2E-0B51-66F2-E9D234CE0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429086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STEM / DENKATELIER</a:t>
            </a:r>
            <a:endParaRPr lang="en-US" dirty="0"/>
          </a:p>
        </p:txBody>
      </p:sp>
      <p:graphicFrame>
        <p:nvGraphicFramePr>
          <p:cNvPr id="27" name="Diagram 26"/>
          <p:cNvGraphicFramePr/>
          <p:nvPr>
            <p:extLst>
              <p:ext uri="{D42A27DB-BD31-4B8C-83A1-F6EECF244321}">
                <p14:modId xmlns:p14="http://schemas.microsoft.com/office/powerpoint/2010/main" val="810075592"/>
              </p:ext>
            </p:extLst>
          </p:nvPr>
        </p:nvGraphicFramePr>
        <p:xfrm>
          <a:off x="1143000" y="1676400"/>
          <a:ext cx="6858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0180181"/>
      </p:ext>
    </p:extLst>
  </p:cSld>
  <p:clrMapOvr>
    <a:masterClrMapping/>
  </p:clrMapOvr>
  <mc:AlternateContent xmlns:mc="http://schemas.openxmlformats.org/markup-compatibility/2006" xmlns:p14="http://schemas.microsoft.com/office/powerpoint/2010/main">
    <mc:Choice Requires="p14">
      <p:transition spd="slow" p14:dur="10250" advTm="52000"/>
    </mc:Choice>
    <mc:Fallback xmlns="">
      <p:transition spd="slow" advTm="5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dirty="0"/>
              <a:t>O</a:t>
            </a:r>
            <a:r>
              <a:rPr lang="nl-BE" dirty="0" err="1"/>
              <a:t>nderzoekslabo</a:t>
            </a:r>
            <a:endParaRPr lang="en-US" dirty="0"/>
          </a:p>
        </p:txBody>
      </p:sp>
      <p:sp>
        <p:nvSpPr>
          <p:cNvPr id="3" name="Tijdelijke aanduiding voor tekst 2">
            <a:extLst>
              <a:ext uri="{FF2B5EF4-FFF2-40B4-BE49-F238E27FC236}">
                <a16:creationId xmlns:a16="http://schemas.microsoft.com/office/drawing/2014/main" id="{27112CAA-FD9F-437D-BCFA-75931B9D94F7}"/>
              </a:ext>
            </a:extLst>
          </p:cNvPr>
          <p:cNvSpPr>
            <a:spLocks noGrp="1"/>
          </p:cNvSpPr>
          <p:nvPr>
            <p:ph type="body" idx="1"/>
          </p:nvPr>
        </p:nvSpPr>
        <p:spPr>
          <a:xfrm>
            <a:off x="914400" y="1752599"/>
            <a:ext cx="7924800" cy="6801862"/>
          </a:xfrm>
        </p:spPr>
        <p:txBody>
          <a:bodyPr/>
          <a:lstStyle/>
          <a:p>
            <a:pPr marL="457200" indent="-457200">
              <a:spcBef>
                <a:spcPts val="600"/>
              </a:spcBef>
              <a:buFont typeface="Arial" panose="020B0604020202020204" pitchFamily="34" charset="0"/>
              <a:buChar char="•"/>
            </a:pPr>
            <a:r>
              <a:rPr lang="nl-NL" sz="2800" b="0" dirty="0"/>
              <a:t>Test ontwikkelen trainbaarheid honden</a:t>
            </a:r>
          </a:p>
          <a:p>
            <a:pPr marL="457200" indent="-457200">
              <a:spcBef>
                <a:spcPts val="600"/>
              </a:spcBef>
              <a:buFont typeface="Arial" panose="020B0604020202020204" pitchFamily="34" charset="0"/>
              <a:buChar char="•"/>
            </a:pPr>
            <a:r>
              <a:rPr lang="nl-NL" sz="2800" b="0" dirty="0"/>
              <a:t>Mestonderzoek worminfecties</a:t>
            </a:r>
          </a:p>
          <a:p>
            <a:pPr marL="457200" indent="-457200">
              <a:spcBef>
                <a:spcPts val="600"/>
              </a:spcBef>
              <a:buFont typeface="Arial" panose="020B0604020202020204" pitchFamily="34" charset="0"/>
              <a:buChar char="•"/>
            </a:pPr>
            <a:r>
              <a:rPr lang="nl-NL" sz="2800" dirty="0"/>
              <a:t>Proefopstelling muizen</a:t>
            </a:r>
          </a:p>
          <a:p>
            <a:pPr marL="457200" indent="-457200">
              <a:spcBef>
                <a:spcPts val="600"/>
              </a:spcBef>
              <a:buFont typeface="Arial" panose="020B0604020202020204" pitchFamily="34" charset="0"/>
              <a:buChar char="•"/>
            </a:pPr>
            <a:r>
              <a:rPr lang="nl-NL" sz="2800" dirty="0"/>
              <a:t>Aziatische hoornaar: predatie, harpen, vallen, lokaliseren. Wat werkt? Vergelijken van bestrijdingstechnieken en uitwerken van 2  methodes in een veldstudie</a:t>
            </a:r>
            <a:endParaRPr lang="nl-NL" sz="2000" b="0" i="0" dirty="0">
              <a:solidFill>
                <a:srgbClr val="003A4B"/>
              </a:solidFill>
              <a:effectLst/>
            </a:endParaRPr>
          </a:p>
          <a:p>
            <a:pPr marL="457200" indent="-457200">
              <a:spcBef>
                <a:spcPts val="600"/>
              </a:spcBef>
              <a:buFont typeface="Arial" panose="020B0604020202020204" pitchFamily="34" charset="0"/>
              <a:buChar char="•"/>
            </a:pPr>
            <a:endParaRPr lang="nl-NL" sz="2800" b="0" dirty="0"/>
          </a:p>
          <a:p>
            <a:pPr lvl="1">
              <a:spcBef>
                <a:spcPts val="600"/>
              </a:spcBef>
            </a:pPr>
            <a:endParaRPr lang="nl-NL" sz="2400" dirty="0">
              <a:solidFill>
                <a:srgbClr val="E31609"/>
              </a:solidFill>
              <a:latin typeface="Arial MT"/>
            </a:endParaRPr>
          </a:p>
          <a:p>
            <a:pPr marL="800100" lvl="1" indent="-342900">
              <a:spcBef>
                <a:spcPts val="600"/>
              </a:spcBef>
              <a:buFont typeface="Arial" panose="020B0604020202020204" pitchFamily="34" charset="0"/>
              <a:buChar char="•"/>
            </a:pPr>
            <a:endParaRPr lang="nl-NL" sz="2400" b="0" dirty="0">
              <a:solidFill>
                <a:srgbClr val="E31609"/>
              </a:solidFill>
              <a:latin typeface="Arial MT"/>
            </a:endParaRPr>
          </a:p>
          <a:p>
            <a:pPr marL="800100" lvl="1" indent="-342900">
              <a:spcBef>
                <a:spcPts val="600"/>
              </a:spcBef>
              <a:buFont typeface="Arial" panose="020B0604020202020204" pitchFamily="34" charset="0"/>
              <a:buChar char="•"/>
            </a:pPr>
            <a:endParaRPr lang="nl-NL" sz="2400" b="0" dirty="0">
              <a:solidFill>
                <a:srgbClr val="E31609"/>
              </a:solidFill>
              <a:latin typeface="Arial MT"/>
            </a:endParaRPr>
          </a:p>
          <a:p>
            <a:pPr marL="800100" lvl="1" indent="-342900">
              <a:spcBef>
                <a:spcPts val="600"/>
              </a:spcBef>
              <a:buFont typeface="Arial" panose="020B0604020202020204" pitchFamily="34" charset="0"/>
              <a:buChar char="•"/>
            </a:pPr>
            <a:endParaRPr lang="nl-NL" sz="2400" b="0" dirty="0">
              <a:solidFill>
                <a:srgbClr val="E31609"/>
              </a:solidFill>
              <a:latin typeface="Arial MT"/>
            </a:endParaRPr>
          </a:p>
          <a:p>
            <a:pPr marL="800100" lvl="1" indent="-342900">
              <a:spcBef>
                <a:spcPts val="600"/>
              </a:spcBef>
              <a:buFont typeface="Arial" panose="020B0604020202020204" pitchFamily="34" charset="0"/>
              <a:buChar char="•"/>
            </a:pPr>
            <a:endParaRPr lang="nl-NL" sz="2400" dirty="0">
              <a:solidFill>
                <a:srgbClr val="E31609"/>
              </a:solidFill>
              <a:latin typeface="Arial MT"/>
            </a:endParaRPr>
          </a:p>
          <a:p>
            <a:pPr marL="800100" lvl="1" indent="-342900">
              <a:spcBef>
                <a:spcPts val="600"/>
              </a:spcBef>
              <a:buFont typeface="Arial" panose="020B0604020202020204" pitchFamily="34" charset="0"/>
              <a:buChar char="•"/>
            </a:pPr>
            <a:r>
              <a:rPr lang="nl-NL" sz="2400" b="0" dirty="0">
                <a:solidFill>
                  <a:srgbClr val="E31609"/>
                </a:solidFill>
                <a:latin typeface="Arial MT"/>
              </a:rPr>
              <a:t>… </a:t>
            </a:r>
          </a:p>
          <a:p>
            <a:endParaRPr lang="nl-BE" dirty="0"/>
          </a:p>
        </p:txBody>
      </p:sp>
      <p:pic>
        <p:nvPicPr>
          <p:cNvPr id="4" name="Afbeelding 3" descr="Schermopname">
            <a:extLst>
              <a:ext uri="{FF2B5EF4-FFF2-40B4-BE49-F238E27FC236}">
                <a16:creationId xmlns:a16="http://schemas.microsoft.com/office/drawing/2014/main" id="{FFE6DF4C-F5D4-2ADD-D6C6-78E26EFADF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99"/>
          <a:stretch/>
        </p:blipFill>
        <p:spPr>
          <a:xfrm>
            <a:off x="197918" y="5145254"/>
            <a:ext cx="2110841" cy="1570446"/>
          </a:xfrm>
          <a:prstGeom prst="rect">
            <a:avLst/>
          </a:prstGeom>
        </p:spPr>
      </p:pic>
      <p:pic>
        <p:nvPicPr>
          <p:cNvPr id="5" name="Picture 4" descr="Geen fotobeschrijving beschikbaar.">
            <a:extLst>
              <a:ext uri="{FF2B5EF4-FFF2-40B4-BE49-F238E27FC236}">
                <a16:creationId xmlns:a16="http://schemas.microsoft.com/office/drawing/2014/main" id="{0220A2BC-FADA-A710-94C3-ADF68A65CB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159" y="5138912"/>
            <a:ext cx="2110841" cy="1583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een fotobeschrijving beschikbaar.">
            <a:extLst>
              <a:ext uri="{FF2B5EF4-FFF2-40B4-BE49-F238E27FC236}">
                <a16:creationId xmlns:a16="http://schemas.microsoft.com/office/drawing/2014/main" id="{0FA9C5D5-E98F-02B7-4BD4-FC0C11F514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5126227"/>
            <a:ext cx="2110842" cy="158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703038"/>
      </p:ext>
    </p:extLst>
  </p:cSld>
  <p:clrMapOvr>
    <a:masterClrMapping/>
  </p:clrMapOvr>
  <mc:AlternateContent xmlns:mc="http://schemas.openxmlformats.org/markup-compatibility/2006" xmlns:p14="http://schemas.microsoft.com/office/powerpoint/2010/main">
    <mc:Choice Requires="p14">
      <p:transition spd="slow" p14:dur="10250" advTm="52000"/>
    </mc:Choice>
    <mc:Fallback xmlns="">
      <p:transition spd="slow" advTm="5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471B5-ACDA-C860-A775-98714639CDB9}"/>
              </a:ext>
            </a:extLst>
          </p:cNvPr>
          <p:cNvSpPr>
            <a:spLocks noGrp="1"/>
          </p:cNvSpPr>
          <p:nvPr>
            <p:ph type="title"/>
          </p:nvPr>
        </p:nvSpPr>
        <p:spPr>
          <a:xfrm>
            <a:off x="1607311" y="816609"/>
            <a:ext cx="4784090" cy="369332"/>
          </a:xfrm>
        </p:spPr>
        <p:txBody>
          <a:bodyPr/>
          <a:lstStyle/>
          <a:p>
            <a:r>
              <a:rPr lang="fr-BE" dirty="0" err="1"/>
              <a:t>Dierenverzorgingstechnieken</a:t>
            </a:r>
            <a:endParaRPr lang="nl-BE" dirty="0"/>
          </a:p>
        </p:txBody>
      </p:sp>
      <p:sp>
        <p:nvSpPr>
          <p:cNvPr id="3" name="Tijdelijke aanduiding voor tekst 2">
            <a:extLst>
              <a:ext uri="{FF2B5EF4-FFF2-40B4-BE49-F238E27FC236}">
                <a16:creationId xmlns:a16="http://schemas.microsoft.com/office/drawing/2014/main" id="{67BBD6AF-DDBA-E80A-2E2F-BA271A040E8C}"/>
              </a:ext>
            </a:extLst>
          </p:cNvPr>
          <p:cNvSpPr>
            <a:spLocks noGrp="1"/>
          </p:cNvSpPr>
          <p:nvPr>
            <p:ph type="body" idx="1"/>
          </p:nvPr>
        </p:nvSpPr>
        <p:spPr>
          <a:xfrm>
            <a:off x="1171448" y="2057400"/>
            <a:ext cx="6801103" cy="1107996"/>
          </a:xfrm>
        </p:spPr>
        <p:txBody>
          <a:bodyPr/>
          <a:lstStyle/>
          <a:p>
            <a:pPr marL="342900" indent="-342900">
              <a:buFontTx/>
              <a:buChar char="-"/>
            </a:pPr>
            <a:r>
              <a:rPr lang="fr-BE" dirty="0" err="1"/>
              <a:t>dieren</a:t>
            </a:r>
            <a:r>
              <a:rPr lang="fr-BE" dirty="0"/>
              <a:t>: </a:t>
            </a:r>
            <a:r>
              <a:rPr lang="fr-BE" dirty="0" err="1"/>
              <a:t>schaap</a:t>
            </a:r>
            <a:r>
              <a:rPr lang="fr-BE" dirty="0"/>
              <a:t>/</a:t>
            </a:r>
            <a:r>
              <a:rPr lang="fr-BE" dirty="0" err="1"/>
              <a:t>geit</a:t>
            </a:r>
            <a:r>
              <a:rPr lang="fr-BE" dirty="0"/>
              <a:t>, </a:t>
            </a:r>
            <a:r>
              <a:rPr lang="fr-BE" dirty="0" err="1"/>
              <a:t>hond</a:t>
            </a:r>
            <a:r>
              <a:rPr lang="fr-BE" dirty="0"/>
              <a:t>/kat, </a:t>
            </a:r>
            <a:r>
              <a:rPr lang="fr-BE" dirty="0" err="1"/>
              <a:t>konijn</a:t>
            </a:r>
            <a:r>
              <a:rPr lang="fr-BE" dirty="0"/>
              <a:t>, </a:t>
            </a:r>
            <a:r>
              <a:rPr lang="fr-BE" dirty="0" err="1"/>
              <a:t>knaagdieren</a:t>
            </a:r>
            <a:r>
              <a:rPr lang="fr-BE" dirty="0"/>
              <a:t>, </a:t>
            </a:r>
            <a:r>
              <a:rPr lang="fr-BE" dirty="0" err="1"/>
              <a:t>reptielen</a:t>
            </a:r>
            <a:r>
              <a:rPr lang="fr-BE" dirty="0"/>
              <a:t>(6de </a:t>
            </a:r>
            <a:r>
              <a:rPr lang="fr-BE" dirty="0" err="1"/>
              <a:t>jaar</a:t>
            </a:r>
            <a:r>
              <a:rPr lang="fr-BE" dirty="0"/>
              <a:t>), </a:t>
            </a:r>
            <a:r>
              <a:rPr lang="fr-BE" dirty="0" err="1"/>
              <a:t>gevogelte</a:t>
            </a:r>
            <a:endParaRPr lang="fr-BE" dirty="0"/>
          </a:p>
          <a:p>
            <a:pPr marL="342900" indent="-342900">
              <a:buFontTx/>
              <a:buChar char="-"/>
            </a:pPr>
            <a:r>
              <a:rPr lang="fr-BE" dirty="0" err="1"/>
              <a:t>Leerplandoelstellingen</a:t>
            </a:r>
            <a:endParaRPr lang="nl-BE" dirty="0"/>
          </a:p>
        </p:txBody>
      </p:sp>
    </p:spTree>
    <p:extLst>
      <p:ext uri="{BB962C8B-B14F-4D97-AF65-F5344CB8AC3E}">
        <p14:creationId xmlns:p14="http://schemas.microsoft.com/office/powerpoint/2010/main" val="431602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7310" y="816609"/>
            <a:ext cx="6317489" cy="391159"/>
          </a:xfrm>
        </p:spPr>
        <p:txBody>
          <a:bodyPr>
            <a:normAutofit/>
          </a:bodyPr>
          <a:lstStyle/>
          <a:p>
            <a:r>
              <a:rPr lang="nl-BE" dirty="0"/>
              <a:t>GEINTEGREERDE ACTIVITEITEN – </a:t>
            </a:r>
            <a:r>
              <a:rPr lang="nl-BE" dirty="0" err="1"/>
              <a:t>GIA’s</a:t>
            </a:r>
            <a:endParaRPr lang="en-US" dirty="0"/>
          </a:p>
        </p:txBody>
      </p:sp>
      <p:sp>
        <p:nvSpPr>
          <p:cNvPr id="3" name="Tijdelijke aanduiding voor tekst 2">
            <a:extLst>
              <a:ext uri="{FF2B5EF4-FFF2-40B4-BE49-F238E27FC236}">
                <a16:creationId xmlns:a16="http://schemas.microsoft.com/office/drawing/2014/main" id="{27112CAA-FD9F-437D-BCFA-75931B9D94F7}"/>
              </a:ext>
            </a:extLst>
          </p:cNvPr>
          <p:cNvSpPr>
            <a:spLocks noGrp="1"/>
          </p:cNvSpPr>
          <p:nvPr>
            <p:ph type="body" idx="1"/>
          </p:nvPr>
        </p:nvSpPr>
        <p:spPr>
          <a:xfrm>
            <a:off x="914400" y="1752599"/>
            <a:ext cx="5868538" cy="3924151"/>
          </a:xfrm>
        </p:spPr>
        <p:txBody>
          <a:bodyPr/>
          <a:lstStyle/>
          <a:p>
            <a:pPr marL="457200" indent="-457200">
              <a:spcBef>
                <a:spcPts val="600"/>
              </a:spcBef>
              <a:spcAft>
                <a:spcPts val="600"/>
              </a:spcAft>
              <a:buFont typeface="Arial" panose="020B0604020202020204" pitchFamily="34" charset="0"/>
              <a:buChar char="•"/>
            </a:pPr>
            <a:r>
              <a:rPr lang="nl-NL" sz="2800" dirty="0"/>
              <a:t>3</a:t>
            </a:r>
            <a:r>
              <a:rPr lang="nl-NL" sz="2800" b="0" baseline="30000" dirty="0">
                <a:solidFill>
                  <a:srgbClr val="E31609"/>
                </a:solidFill>
                <a:latin typeface="Arial MT"/>
              </a:rPr>
              <a:t>e</a:t>
            </a:r>
            <a:r>
              <a:rPr lang="nl-NL" sz="2800" b="0" dirty="0">
                <a:solidFill>
                  <a:srgbClr val="E31609"/>
                </a:solidFill>
                <a:latin typeface="Arial MT"/>
              </a:rPr>
              <a:t> graad</a:t>
            </a:r>
          </a:p>
          <a:p>
            <a:pPr marL="914400" lvl="1" indent="-457200">
              <a:spcBef>
                <a:spcPts val="600"/>
              </a:spcBef>
              <a:spcAft>
                <a:spcPts val="600"/>
              </a:spcAft>
              <a:buFont typeface="Arial" panose="020B0604020202020204" pitchFamily="34" charset="0"/>
              <a:buChar char="•"/>
            </a:pPr>
            <a:r>
              <a:rPr lang="nl-NL" sz="2400" dirty="0">
                <a:solidFill>
                  <a:srgbClr val="E31609"/>
                </a:solidFill>
                <a:latin typeface="Arial MT"/>
              </a:rPr>
              <a:t>Transfarm</a:t>
            </a:r>
          </a:p>
          <a:p>
            <a:pPr marL="914400" lvl="1" indent="-457200">
              <a:spcBef>
                <a:spcPts val="600"/>
              </a:spcBef>
              <a:spcAft>
                <a:spcPts val="600"/>
              </a:spcAft>
              <a:buFont typeface="Arial" panose="020B0604020202020204" pitchFamily="34" charset="0"/>
              <a:buChar char="•"/>
            </a:pPr>
            <a:r>
              <a:rPr lang="nl-NL" sz="2400" dirty="0" err="1">
                <a:solidFill>
                  <a:srgbClr val="E31609"/>
                </a:solidFill>
                <a:latin typeface="Arial MT"/>
              </a:rPr>
              <a:t>Agriflanders</a:t>
            </a:r>
            <a:endParaRPr lang="nl-NL" sz="2400" dirty="0">
              <a:solidFill>
                <a:srgbClr val="E31609"/>
              </a:solidFill>
              <a:latin typeface="Arial MT"/>
            </a:endParaRPr>
          </a:p>
          <a:p>
            <a:pPr marL="914400" lvl="1" indent="-457200">
              <a:spcBef>
                <a:spcPts val="600"/>
              </a:spcBef>
              <a:spcAft>
                <a:spcPts val="600"/>
              </a:spcAft>
              <a:buFont typeface="Arial" panose="020B0604020202020204" pitchFamily="34" charset="0"/>
              <a:buChar char="•"/>
            </a:pPr>
            <a:r>
              <a:rPr lang="nl-NL" sz="2400" dirty="0">
                <a:solidFill>
                  <a:srgbClr val="E31609"/>
                </a:solidFill>
                <a:latin typeface="Arial MT"/>
              </a:rPr>
              <a:t>Gastlessen dierenartsen, ...</a:t>
            </a:r>
          </a:p>
          <a:p>
            <a:pPr marL="914400" lvl="1" indent="-457200">
              <a:spcBef>
                <a:spcPts val="600"/>
              </a:spcBef>
              <a:spcAft>
                <a:spcPts val="600"/>
              </a:spcAft>
              <a:buFont typeface="Arial" panose="020B0604020202020204" pitchFamily="34" charset="0"/>
              <a:buChar char="•"/>
            </a:pPr>
            <a:r>
              <a:rPr lang="nl-NL" sz="2400" dirty="0">
                <a:solidFill>
                  <a:srgbClr val="E31609"/>
                </a:solidFill>
                <a:latin typeface="Arial MT"/>
              </a:rPr>
              <a:t>Praktijklessen op school</a:t>
            </a:r>
          </a:p>
          <a:p>
            <a:pPr lvl="1">
              <a:spcBef>
                <a:spcPts val="600"/>
              </a:spcBef>
              <a:spcAft>
                <a:spcPts val="600"/>
              </a:spcAft>
            </a:pPr>
            <a:endParaRPr lang="nl-NL" sz="2400" dirty="0">
              <a:solidFill>
                <a:srgbClr val="E31609"/>
              </a:solidFill>
              <a:latin typeface="Arial MT"/>
            </a:endParaRPr>
          </a:p>
          <a:p>
            <a:pPr marL="914400" lvl="1" indent="-457200">
              <a:spcBef>
                <a:spcPts val="600"/>
              </a:spcBef>
              <a:spcAft>
                <a:spcPts val="600"/>
              </a:spcAft>
              <a:buFont typeface="Arial" panose="020B0604020202020204" pitchFamily="34" charset="0"/>
              <a:buChar char="•"/>
            </a:pPr>
            <a:endParaRPr lang="nl-NL" b="0" dirty="0">
              <a:solidFill>
                <a:srgbClr val="E31609"/>
              </a:solidFill>
              <a:latin typeface="Arial MT"/>
            </a:endParaRPr>
          </a:p>
          <a:p>
            <a:endParaRPr lang="nl-BE" dirty="0"/>
          </a:p>
        </p:txBody>
      </p:sp>
      <p:pic>
        <p:nvPicPr>
          <p:cNvPr id="4" name="Afbeelding 3" descr="Schermopname">
            <a:extLst>
              <a:ext uri="{FF2B5EF4-FFF2-40B4-BE49-F238E27FC236}">
                <a16:creationId xmlns:a16="http://schemas.microsoft.com/office/drawing/2014/main" id="{B60204AC-D3B4-2244-F944-09CC50EDC1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1752599"/>
            <a:ext cx="2260145" cy="3795232"/>
          </a:xfrm>
          <a:prstGeom prst="rect">
            <a:avLst/>
          </a:prstGeom>
        </p:spPr>
      </p:pic>
    </p:spTree>
    <p:extLst>
      <p:ext uri="{BB962C8B-B14F-4D97-AF65-F5344CB8AC3E}">
        <p14:creationId xmlns:p14="http://schemas.microsoft.com/office/powerpoint/2010/main" val="3544017108"/>
      </p:ext>
    </p:extLst>
  </p:cSld>
  <p:clrMapOvr>
    <a:masterClrMapping/>
  </p:clrMapOvr>
  <mc:AlternateContent xmlns:mc="http://schemas.openxmlformats.org/markup-compatibility/2006" xmlns:p14="http://schemas.microsoft.com/office/powerpoint/2010/main">
    <mc:Choice Requires="p14">
      <p:transition spd="slow" p14:dur="10250" advTm="52000"/>
    </mc:Choice>
    <mc:Fallback xmlns="">
      <p:transition spd="slow" advTm="5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7310" y="816609"/>
            <a:ext cx="6317489" cy="391159"/>
          </a:xfrm>
        </p:spPr>
        <p:txBody>
          <a:bodyPr>
            <a:normAutofit/>
          </a:bodyPr>
          <a:lstStyle/>
          <a:p>
            <a:r>
              <a:rPr lang="nl-BE" dirty="0"/>
              <a:t>PROJECTEN</a:t>
            </a:r>
            <a:endParaRPr lang="en-US" dirty="0"/>
          </a:p>
        </p:txBody>
      </p:sp>
      <p:sp>
        <p:nvSpPr>
          <p:cNvPr id="3" name="Tijdelijke aanduiding voor tekst 2">
            <a:extLst>
              <a:ext uri="{FF2B5EF4-FFF2-40B4-BE49-F238E27FC236}">
                <a16:creationId xmlns:a16="http://schemas.microsoft.com/office/drawing/2014/main" id="{27112CAA-FD9F-437D-BCFA-75931B9D94F7}"/>
              </a:ext>
            </a:extLst>
          </p:cNvPr>
          <p:cNvSpPr>
            <a:spLocks noGrp="1"/>
          </p:cNvSpPr>
          <p:nvPr>
            <p:ph type="body" idx="1"/>
          </p:nvPr>
        </p:nvSpPr>
        <p:spPr>
          <a:xfrm>
            <a:off x="914400" y="1752599"/>
            <a:ext cx="7924800" cy="6663363"/>
          </a:xfrm>
        </p:spPr>
        <p:txBody>
          <a:bodyPr/>
          <a:lstStyle/>
          <a:p>
            <a:pPr marL="457200" indent="-457200">
              <a:spcBef>
                <a:spcPts val="600"/>
              </a:spcBef>
              <a:spcAft>
                <a:spcPts val="600"/>
              </a:spcAft>
              <a:buFont typeface="Arial" panose="020B0604020202020204" pitchFamily="34" charset="0"/>
              <a:buChar char="•"/>
            </a:pPr>
            <a:r>
              <a:rPr lang="nl-NL" sz="2800" b="0" dirty="0">
                <a:latin typeface="Arial MT"/>
              </a:rPr>
              <a:t>Projectwee</a:t>
            </a:r>
            <a:r>
              <a:rPr lang="nl-NL" sz="2800" dirty="0"/>
              <a:t>k </a:t>
            </a:r>
            <a:endParaRPr lang="nl-NL" sz="1600" dirty="0">
              <a:solidFill>
                <a:srgbClr val="E31609"/>
              </a:solidFill>
            </a:endParaRPr>
          </a:p>
          <a:p>
            <a:pPr marL="457200" indent="-457200">
              <a:spcBef>
                <a:spcPts val="600"/>
              </a:spcBef>
              <a:spcAft>
                <a:spcPts val="600"/>
              </a:spcAft>
              <a:buFont typeface="Arial" panose="020B0604020202020204" pitchFamily="34" charset="0"/>
              <a:buChar char="•"/>
            </a:pPr>
            <a:r>
              <a:rPr lang="nl-NL" sz="2800" dirty="0"/>
              <a:t>Transfarm</a:t>
            </a:r>
          </a:p>
          <a:p>
            <a:pPr marL="457200" indent="-457200">
              <a:spcBef>
                <a:spcPts val="600"/>
              </a:spcBef>
              <a:spcAft>
                <a:spcPts val="600"/>
              </a:spcAft>
              <a:buFont typeface="Arial" panose="020B0604020202020204" pitchFamily="34" charset="0"/>
              <a:buChar char="•"/>
            </a:pPr>
            <a:r>
              <a:rPr lang="nl-NL" sz="2800" dirty="0"/>
              <a:t>Scheren schapen/klauwverzorging</a:t>
            </a:r>
          </a:p>
          <a:p>
            <a:pPr marL="457200" indent="-457200">
              <a:spcBef>
                <a:spcPts val="600"/>
              </a:spcBef>
              <a:spcAft>
                <a:spcPts val="600"/>
              </a:spcAft>
              <a:buFont typeface="Arial" panose="020B0604020202020204" pitchFamily="34" charset="0"/>
              <a:buChar char="•"/>
            </a:pPr>
            <a:r>
              <a:rPr lang="nl-NL" sz="2800" dirty="0"/>
              <a:t>Gedragstraining honden</a:t>
            </a:r>
          </a:p>
          <a:p>
            <a:pPr marL="457200" indent="-457200">
              <a:spcBef>
                <a:spcPts val="600"/>
              </a:spcBef>
              <a:spcAft>
                <a:spcPts val="600"/>
              </a:spcAft>
              <a:buFont typeface="Arial" panose="020B0604020202020204" pitchFamily="34" charset="0"/>
              <a:buChar char="•"/>
            </a:pPr>
            <a:r>
              <a:rPr lang="nl-NL" sz="2800" dirty="0"/>
              <a:t>Fysiotherapie honden/bezoeken bedrijf</a:t>
            </a:r>
          </a:p>
          <a:p>
            <a:pPr marL="457200" indent="-457200">
              <a:spcBef>
                <a:spcPts val="600"/>
              </a:spcBef>
              <a:spcAft>
                <a:spcPts val="600"/>
              </a:spcAft>
              <a:buFont typeface="Arial" panose="020B0604020202020204" pitchFamily="34" charset="0"/>
              <a:buChar char="•"/>
            </a:pPr>
            <a:r>
              <a:rPr lang="nl-NL" sz="2800" dirty="0"/>
              <a:t>Dierenasiel bezoeken: werking</a:t>
            </a:r>
          </a:p>
          <a:p>
            <a:pPr marL="457200" indent="-457200">
              <a:spcBef>
                <a:spcPts val="600"/>
              </a:spcBef>
              <a:spcAft>
                <a:spcPts val="600"/>
              </a:spcAft>
              <a:buFont typeface="Arial" panose="020B0604020202020204" pitchFamily="34" charset="0"/>
              <a:buChar char="•"/>
            </a:pPr>
            <a:r>
              <a:rPr lang="nl-NL" sz="2800" dirty="0"/>
              <a:t>Natuurhulpcentrum</a:t>
            </a:r>
          </a:p>
          <a:p>
            <a:pPr marL="457200" indent="-457200">
              <a:spcBef>
                <a:spcPts val="600"/>
              </a:spcBef>
              <a:spcAft>
                <a:spcPts val="600"/>
              </a:spcAft>
              <a:buFont typeface="Arial" panose="020B0604020202020204" pitchFamily="34" charset="0"/>
              <a:buChar char="•"/>
            </a:pPr>
            <a:r>
              <a:rPr lang="nl-NL" sz="2800" dirty="0"/>
              <a:t>Paardentandarts</a:t>
            </a:r>
          </a:p>
          <a:p>
            <a:pPr marL="457200" indent="-457200">
              <a:spcBef>
                <a:spcPts val="600"/>
              </a:spcBef>
              <a:spcAft>
                <a:spcPts val="600"/>
              </a:spcAft>
              <a:buFont typeface="Arial" panose="020B0604020202020204" pitchFamily="34" charset="0"/>
              <a:buChar char="•"/>
            </a:pPr>
            <a:endParaRPr lang="nl-NL" sz="2800" dirty="0"/>
          </a:p>
          <a:p>
            <a:pPr lvl="1"/>
            <a:endParaRPr lang="nl-NL" sz="2200" dirty="0">
              <a:solidFill>
                <a:srgbClr val="E31609"/>
              </a:solidFill>
            </a:endParaRPr>
          </a:p>
          <a:p>
            <a:pPr lvl="1"/>
            <a:endParaRPr lang="nl-NL" sz="2200" dirty="0">
              <a:solidFill>
                <a:srgbClr val="E31609"/>
              </a:solidFill>
            </a:endParaRPr>
          </a:p>
          <a:p>
            <a:pPr marL="914400" lvl="1" indent="-457200">
              <a:spcBef>
                <a:spcPts val="600"/>
              </a:spcBef>
              <a:spcAft>
                <a:spcPts val="600"/>
              </a:spcAft>
              <a:buFont typeface="Arial" panose="020B0604020202020204" pitchFamily="34" charset="0"/>
              <a:buChar char="•"/>
            </a:pPr>
            <a:endParaRPr lang="nl-NL" b="0" dirty="0">
              <a:solidFill>
                <a:srgbClr val="E31609"/>
              </a:solidFill>
              <a:latin typeface="Arial MT"/>
            </a:endParaRPr>
          </a:p>
          <a:p>
            <a:endParaRPr lang="nl-BE" dirty="0"/>
          </a:p>
        </p:txBody>
      </p:sp>
    </p:spTree>
    <p:extLst>
      <p:ext uri="{BB962C8B-B14F-4D97-AF65-F5344CB8AC3E}">
        <p14:creationId xmlns:p14="http://schemas.microsoft.com/office/powerpoint/2010/main" val="3119518306"/>
      </p:ext>
    </p:extLst>
  </p:cSld>
  <p:clrMapOvr>
    <a:masterClrMapping/>
  </p:clrMapOvr>
  <mc:AlternateContent xmlns:mc="http://schemas.openxmlformats.org/markup-compatibility/2006" xmlns:p14="http://schemas.microsoft.com/office/powerpoint/2010/main">
    <mc:Choice Requires="p14">
      <p:transition spd="slow" p14:dur="10250" advTm="52000"/>
    </mc:Choice>
    <mc:Fallback xmlns="">
      <p:transition spd="slow" advTm="5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7311" y="816609"/>
            <a:ext cx="4784090" cy="369332"/>
          </a:xfrm>
        </p:spPr>
        <p:txBody>
          <a:bodyPr/>
          <a:lstStyle/>
          <a:p>
            <a:r>
              <a:rPr lang="nl-BE" dirty="0"/>
              <a:t>TOEKOMSTMOGELIJKHEDEN</a:t>
            </a:r>
          </a:p>
        </p:txBody>
      </p:sp>
      <p:sp>
        <p:nvSpPr>
          <p:cNvPr id="5" name="Tijdelijke aanduiding voor inhoud 4"/>
          <p:cNvSpPr>
            <a:spLocks noGrp="1"/>
          </p:cNvSpPr>
          <p:nvPr>
            <p:ph idx="1"/>
          </p:nvPr>
        </p:nvSpPr>
        <p:spPr>
          <a:xfrm>
            <a:off x="968992" y="2038119"/>
            <a:ext cx="7929348" cy="4635636"/>
          </a:xfrm>
        </p:spPr>
        <p:txBody>
          <a:bodyPr>
            <a:normAutofit/>
          </a:bodyPr>
          <a:lstStyle/>
          <a:p>
            <a:pPr lvl="1">
              <a:spcBef>
                <a:spcPts val="600"/>
              </a:spcBef>
            </a:pPr>
            <a:endParaRPr lang="nl-BE" sz="2200" dirty="0">
              <a:solidFill>
                <a:srgbClr val="E31609"/>
              </a:solidFill>
              <a:latin typeface="Arial MT"/>
            </a:endParaRPr>
          </a:p>
          <a:p>
            <a:pPr algn="l"/>
            <a:r>
              <a:rPr lang="nl-NL" sz="1600" b="0" i="0" dirty="0">
                <a:solidFill>
                  <a:srgbClr val="1C93FF"/>
                </a:solidFill>
                <a:effectLst/>
                <a:latin typeface="Public Sans"/>
              </a:rPr>
              <a:t>De specifieke vorming van het structuuronderdeel Dierenverzorgingstechnieken bestaat uit de onderdelen van de wetenschapsdomeinen verbonden aan de studierichting en de doelen die leiden naar de beroepskwalificatie Dierverzorger.</a:t>
            </a:r>
          </a:p>
          <a:p>
            <a:pPr algn="l"/>
            <a:r>
              <a:rPr lang="nl-NL" sz="1600" b="0" i="0" dirty="0">
                <a:solidFill>
                  <a:srgbClr val="1C93FF"/>
                </a:solidFill>
                <a:effectLst/>
                <a:latin typeface="Public Sans"/>
              </a:rPr>
              <a:t>De </a:t>
            </a:r>
            <a:r>
              <a:rPr lang="nl-NL" sz="1600" b="1" i="0" dirty="0">
                <a:solidFill>
                  <a:srgbClr val="1C93FF"/>
                </a:solidFill>
                <a:effectLst/>
                <a:latin typeface="Public Sans"/>
              </a:rPr>
              <a:t>dierverzorger</a:t>
            </a:r>
            <a:r>
              <a:rPr lang="nl-NL" sz="1600" b="0" i="0" dirty="0">
                <a:solidFill>
                  <a:srgbClr val="1C93FF"/>
                </a:solidFill>
                <a:effectLst/>
                <a:latin typeface="Public Sans"/>
              </a:rPr>
              <a:t> verleent specifieke zorg, huisvesting en logistieke ondersteuning aan dieren volgens de wettelijke vereisten, de noden, kenmerken en welzijn van het dier teneinde de kwaliteit van de levenssfeer van het dier, mens en omgeving te optimaliseren.</a:t>
            </a:r>
          </a:p>
          <a:p>
            <a:pPr algn="l"/>
            <a:endParaRPr lang="nl-NL" sz="1600" b="0" i="0" dirty="0">
              <a:solidFill>
                <a:srgbClr val="1C93FF"/>
              </a:solidFill>
              <a:effectLst/>
              <a:latin typeface="Public Sans"/>
            </a:endParaRPr>
          </a:p>
          <a:p>
            <a:pPr marL="285750" indent="-285750" algn="l">
              <a:buFontTx/>
              <a:buChar char="-"/>
            </a:pPr>
            <a:r>
              <a:rPr lang="nl-NL" sz="1600" dirty="0">
                <a:solidFill>
                  <a:srgbClr val="1C93FF"/>
                </a:solidFill>
                <a:latin typeface="Public Sans"/>
              </a:rPr>
              <a:t>Dierenartsassistent</a:t>
            </a:r>
          </a:p>
          <a:p>
            <a:pPr marL="285750" indent="-285750" algn="l">
              <a:buFontTx/>
              <a:buChar char="-"/>
            </a:pPr>
            <a:r>
              <a:rPr lang="nl-NL" sz="1600" b="0" i="0" dirty="0">
                <a:solidFill>
                  <a:srgbClr val="1C93FF"/>
                </a:solidFill>
                <a:effectLst/>
                <a:latin typeface="Public Sans"/>
              </a:rPr>
              <a:t>Professionele bachelor dierenzorg 3 jaar</a:t>
            </a:r>
          </a:p>
          <a:p>
            <a:pPr marL="285750" indent="-285750" algn="l">
              <a:buFontTx/>
              <a:buChar char="-"/>
            </a:pPr>
            <a:r>
              <a:rPr lang="nl-NL" sz="1600" dirty="0">
                <a:solidFill>
                  <a:srgbClr val="1C93FF"/>
                </a:solidFill>
                <a:latin typeface="Public Sans"/>
              </a:rPr>
              <a:t>Agro- en biotechnologie met afstudeerrichtingen dierenzorg en dierverpleegkunde, diermanagement, paard, </a:t>
            </a:r>
            <a:r>
              <a:rPr lang="nl-NL" sz="1600" dirty="0" err="1">
                <a:solidFill>
                  <a:srgbClr val="1C93FF"/>
                </a:solidFill>
                <a:latin typeface="Public Sans"/>
              </a:rPr>
              <a:t>wildlife</a:t>
            </a:r>
            <a:endParaRPr lang="nl-NL" sz="1600" b="0" i="0" dirty="0">
              <a:solidFill>
                <a:srgbClr val="1C93FF"/>
              </a:solidFill>
              <a:effectLst/>
              <a:latin typeface="Public Sans"/>
            </a:endParaRPr>
          </a:p>
          <a:p>
            <a:endParaRPr lang="nl-BE" sz="2000" dirty="0"/>
          </a:p>
        </p:txBody>
      </p:sp>
    </p:spTree>
    <p:extLst>
      <p:ext uri="{BB962C8B-B14F-4D97-AF65-F5344CB8AC3E}">
        <p14:creationId xmlns:p14="http://schemas.microsoft.com/office/powerpoint/2010/main" val="1213420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7311" y="816609"/>
            <a:ext cx="4784090" cy="369332"/>
          </a:xfrm>
        </p:spPr>
        <p:txBody>
          <a:bodyPr/>
          <a:lstStyle/>
          <a:p>
            <a:r>
              <a:rPr lang="nl-BE" dirty="0"/>
              <a:t>TOEKOMSTMOGELIJKHEDEN</a:t>
            </a:r>
          </a:p>
        </p:txBody>
      </p:sp>
      <p:sp>
        <p:nvSpPr>
          <p:cNvPr id="5" name="Tijdelijke aanduiding voor inhoud 4"/>
          <p:cNvSpPr>
            <a:spLocks noGrp="1"/>
          </p:cNvSpPr>
          <p:nvPr>
            <p:ph idx="1"/>
          </p:nvPr>
        </p:nvSpPr>
        <p:spPr>
          <a:xfrm>
            <a:off x="968992" y="2038119"/>
            <a:ext cx="7946408" cy="4819881"/>
          </a:xfrm>
        </p:spPr>
        <p:txBody>
          <a:bodyPr>
            <a:normAutofit/>
          </a:bodyPr>
          <a:lstStyle/>
          <a:p>
            <a:pPr marL="342900" indent="-342900">
              <a:buFont typeface="Arial" panose="020B0604020202020204" pitchFamily="34" charset="0"/>
              <a:buChar char="•"/>
            </a:pPr>
            <a:r>
              <a:rPr lang="nl-BE" sz="2200" dirty="0">
                <a:solidFill>
                  <a:srgbClr val="E31609"/>
                </a:solidFill>
                <a:latin typeface="Arial MT"/>
              </a:rPr>
              <a:t>Help je graag zieke en gewonde dieren?</a:t>
            </a:r>
          </a:p>
          <a:p>
            <a:pPr marL="342900" indent="-342900">
              <a:buFont typeface="Arial" panose="020B0604020202020204" pitchFamily="34" charset="0"/>
              <a:buChar char="•"/>
            </a:pPr>
            <a:r>
              <a:rPr lang="nl-BE" sz="2200" dirty="0">
                <a:solidFill>
                  <a:srgbClr val="E31609"/>
                </a:solidFill>
                <a:latin typeface="Arial MT"/>
              </a:rPr>
              <a:t>Leer je graag alles over paarden en wilde dieren?</a:t>
            </a:r>
          </a:p>
          <a:p>
            <a:pPr marL="342900" indent="-342900">
              <a:buFont typeface="Arial" panose="020B0604020202020204" pitchFamily="34" charset="0"/>
              <a:buChar char="•"/>
            </a:pPr>
            <a:r>
              <a:rPr lang="nl-BE" sz="2200" dirty="0"/>
              <a:t>Wil je je eigen kinderboerderij uitbaten?</a:t>
            </a:r>
          </a:p>
          <a:p>
            <a:pPr marL="342900" indent="-342900">
              <a:buFont typeface="Arial" panose="020B0604020202020204" pitchFamily="34" charset="0"/>
              <a:buChar char="•"/>
            </a:pPr>
            <a:r>
              <a:rPr lang="nl-BE" sz="2200" dirty="0">
                <a:solidFill>
                  <a:srgbClr val="E31609"/>
                </a:solidFill>
                <a:latin typeface="Arial MT"/>
              </a:rPr>
              <a:t>Help je graag bij het management van een dierenpark?</a:t>
            </a:r>
          </a:p>
          <a:p>
            <a:pPr marL="342900" indent="-342900">
              <a:buFont typeface="Arial" panose="020B0604020202020204" pitchFamily="34" charset="0"/>
              <a:buChar char="•"/>
            </a:pPr>
            <a:r>
              <a:rPr lang="nl-BE" sz="2200" dirty="0"/>
              <a:t>Werk je graag bij dierenwelzijn?</a:t>
            </a:r>
          </a:p>
          <a:p>
            <a:pPr marL="342900" indent="-342900">
              <a:buFont typeface="Arial" panose="020B0604020202020204" pitchFamily="34" charset="0"/>
              <a:buChar char="•"/>
            </a:pPr>
            <a:r>
              <a:rPr lang="nl-BE" sz="2200" dirty="0"/>
              <a:t>Dierenkliniekmanager? Iets voor jou? </a:t>
            </a:r>
          </a:p>
          <a:p>
            <a:pPr marL="342900" indent="-342900">
              <a:buFont typeface="Arial" panose="020B0604020202020204" pitchFamily="34" charset="0"/>
              <a:buChar char="•"/>
            </a:pPr>
            <a:r>
              <a:rPr lang="nl-BE" sz="2200" dirty="0">
                <a:solidFill>
                  <a:srgbClr val="E31609"/>
                </a:solidFill>
                <a:latin typeface="Arial MT"/>
              </a:rPr>
              <a:t>Heb je een hart voor dieren?</a:t>
            </a:r>
          </a:p>
          <a:p>
            <a:pPr marL="342900" indent="-342900">
              <a:buFont typeface="Arial" panose="020B0604020202020204" pitchFamily="34" charset="0"/>
              <a:buChar char="•"/>
            </a:pPr>
            <a:endParaRPr lang="nl-BE" sz="2200" dirty="0">
              <a:solidFill>
                <a:srgbClr val="E31609"/>
              </a:solidFill>
              <a:latin typeface="Arial MT"/>
            </a:endParaRPr>
          </a:p>
          <a:p>
            <a:r>
              <a:rPr lang="nl-BE" sz="2800" b="1" dirty="0">
                <a:cs typeface="Calibri" panose="020F0502020204030204" pitchFamily="34" charset="0"/>
              </a:rPr>
              <a:t>                                ↓</a:t>
            </a:r>
          </a:p>
          <a:p>
            <a:endParaRPr lang="nl-BE" sz="2800" b="1" dirty="0">
              <a:cs typeface="Calibri" panose="020F0502020204030204" pitchFamily="34" charset="0"/>
            </a:endParaRPr>
          </a:p>
          <a:p>
            <a:r>
              <a:rPr lang="nl-BE" sz="2800" b="1" dirty="0">
                <a:solidFill>
                  <a:srgbClr val="E31609"/>
                </a:solidFill>
                <a:latin typeface="Arial MT"/>
                <a:cs typeface="Calibri" panose="020F0502020204030204" pitchFamily="34" charset="0"/>
              </a:rPr>
              <a:t>                          </a:t>
            </a:r>
            <a:r>
              <a:rPr lang="nl-BE" sz="2800" b="1" dirty="0" err="1">
                <a:solidFill>
                  <a:srgbClr val="E31609"/>
                </a:solidFill>
                <a:latin typeface="Arial MT"/>
                <a:cs typeface="Calibri" panose="020F0502020204030204" pitchFamily="34" charset="0"/>
              </a:rPr>
              <a:t>Join</a:t>
            </a:r>
            <a:r>
              <a:rPr lang="nl-BE" sz="2800" b="1" dirty="0">
                <a:solidFill>
                  <a:srgbClr val="E31609"/>
                </a:solidFill>
                <a:latin typeface="Arial MT"/>
                <a:cs typeface="Calibri" panose="020F0502020204030204" pitchFamily="34" charset="0"/>
              </a:rPr>
              <a:t> </a:t>
            </a:r>
            <a:r>
              <a:rPr lang="nl-BE" sz="2800" b="1" dirty="0" err="1">
                <a:solidFill>
                  <a:srgbClr val="E31609"/>
                </a:solidFill>
                <a:latin typeface="Arial MT"/>
                <a:cs typeface="Calibri" panose="020F0502020204030204" pitchFamily="34" charset="0"/>
              </a:rPr>
              <a:t>us</a:t>
            </a:r>
            <a:r>
              <a:rPr lang="nl-BE" sz="2800" b="1" dirty="0">
                <a:solidFill>
                  <a:srgbClr val="E31609"/>
                </a:solidFill>
                <a:latin typeface="Arial MT"/>
                <a:cs typeface="Calibri" panose="020F0502020204030204" pitchFamily="34" charset="0"/>
              </a:rPr>
              <a:t>!</a:t>
            </a:r>
            <a:endParaRPr lang="nl-BE" sz="2800" b="1" dirty="0">
              <a:solidFill>
                <a:srgbClr val="E31609"/>
              </a:solidFill>
              <a:latin typeface="Arial MT"/>
            </a:endParaRPr>
          </a:p>
          <a:p>
            <a:endParaRPr lang="nl-BE" sz="2000" dirty="0"/>
          </a:p>
        </p:txBody>
      </p:sp>
    </p:spTree>
    <p:extLst>
      <p:ext uri="{BB962C8B-B14F-4D97-AF65-F5344CB8AC3E}">
        <p14:creationId xmlns:p14="http://schemas.microsoft.com/office/powerpoint/2010/main" val="99976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5958" y="810767"/>
            <a:ext cx="7804183" cy="5644894"/>
          </a:xfrm>
          <a:prstGeom prst="rect">
            <a:avLst/>
          </a:prstGeom>
        </p:spPr>
      </p:pic>
      <p:sp>
        <p:nvSpPr>
          <p:cNvPr id="3" name="object 3"/>
          <p:cNvSpPr txBox="1">
            <a:spLocks noGrp="1"/>
          </p:cNvSpPr>
          <p:nvPr>
            <p:ph type="title"/>
          </p:nvPr>
        </p:nvSpPr>
        <p:spPr>
          <a:xfrm>
            <a:off x="4110354" y="603326"/>
            <a:ext cx="1879600" cy="514350"/>
          </a:xfrm>
          <a:prstGeom prst="rect">
            <a:avLst/>
          </a:prstGeom>
        </p:spPr>
        <p:txBody>
          <a:bodyPr vert="horz" wrap="square" lIns="0" tIns="13335" rIns="0" bIns="0" rtlCol="0">
            <a:spAutoFit/>
          </a:bodyPr>
          <a:lstStyle/>
          <a:p>
            <a:pPr marL="12700">
              <a:lnSpc>
                <a:spcPct val="100000"/>
              </a:lnSpc>
              <a:spcBef>
                <a:spcPts val="105"/>
              </a:spcBef>
            </a:pPr>
            <a:r>
              <a:rPr sz="3200" dirty="0"/>
              <a:t>Ov</a:t>
            </a:r>
            <a:r>
              <a:rPr sz="3200" spc="-15" dirty="0"/>
              <a:t>e</a:t>
            </a:r>
            <a:r>
              <a:rPr sz="3200" dirty="0"/>
              <a:t>rzicht</a:t>
            </a:r>
            <a:endParaRPr sz="3200"/>
          </a:p>
        </p:txBody>
      </p:sp>
      <p:pic>
        <p:nvPicPr>
          <p:cNvPr id="4" name="object 4"/>
          <p:cNvPicPr/>
          <p:nvPr/>
        </p:nvPicPr>
        <p:blipFill>
          <a:blip r:embed="rId3" cstate="print"/>
          <a:stretch>
            <a:fillRect/>
          </a:stretch>
        </p:blipFill>
        <p:spPr>
          <a:xfrm>
            <a:off x="323088" y="1210055"/>
            <a:ext cx="8497824" cy="548792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BE" dirty="0"/>
              <a:t>VRAGEN?</a:t>
            </a:r>
          </a:p>
        </p:txBody>
      </p:sp>
      <p:sp>
        <p:nvSpPr>
          <p:cNvPr id="4" name="object 3"/>
          <p:cNvSpPr txBox="1"/>
          <p:nvPr/>
        </p:nvSpPr>
        <p:spPr>
          <a:xfrm>
            <a:off x="609600" y="4724400"/>
            <a:ext cx="2220595" cy="15506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De</a:t>
            </a:r>
            <a:r>
              <a:rPr sz="2000" b="1" spc="-50" dirty="0">
                <a:solidFill>
                  <a:srgbClr val="FFFFFF"/>
                </a:solidFill>
                <a:latin typeface="Arial"/>
                <a:cs typeface="Arial"/>
              </a:rPr>
              <a:t> </a:t>
            </a:r>
            <a:r>
              <a:rPr sz="2000" b="1" dirty="0">
                <a:solidFill>
                  <a:srgbClr val="FFFFFF"/>
                </a:solidFill>
                <a:latin typeface="Arial"/>
                <a:cs typeface="Arial"/>
              </a:rPr>
              <a:t>Wijnpers</a:t>
            </a:r>
            <a:endParaRPr sz="2000" dirty="0">
              <a:latin typeface="Arial"/>
              <a:cs typeface="Arial"/>
            </a:endParaRPr>
          </a:p>
          <a:p>
            <a:pPr marL="12700">
              <a:lnSpc>
                <a:spcPct val="100000"/>
              </a:lnSpc>
            </a:pPr>
            <a:r>
              <a:rPr sz="2000" dirty="0">
                <a:solidFill>
                  <a:srgbClr val="FFFFFF"/>
                </a:solidFill>
                <a:latin typeface="Arial MT"/>
                <a:cs typeface="Arial MT"/>
              </a:rPr>
              <a:t>Mechelsevest</a:t>
            </a:r>
            <a:r>
              <a:rPr sz="2000" spc="-75" dirty="0">
                <a:solidFill>
                  <a:srgbClr val="FFFFFF"/>
                </a:solidFill>
                <a:latin typeface="Arial MT"/>
                <a:cs typeface="Arial MT"/>
              </a:rPr>
              <a:t> </a:t>
            </a:r>
            <a:r>
              <a:rPr sz="2000" dirty="0">
                <a:solidFill>
                  <a:srgbClr val="FFFFFF"/>
                </a:solidFill>
                <a:latin typeface="Arial MT"/>
                <a:cs typeface="Arial MT"/>
              </a:rPr>
              <a:t>72</a:t>
            </a:r>
            <a:endParaRPr sz="2000" dirty="0">
              <a:latin typeface="Arial MT"/>
              <a:cs typeface="Arial MT"/>
            </a:endParaRPr>
          </a:p>
          <a:p>
            <a:pPr marL="12700">
              <a:lnSpc>
                <a:spcPct val="100000"/>
              </a:lnSpc>
            </a:pPr>
            <a:r>
              <a:rPr sz="2000" dirty="0">
                <a:solidFill>
                  <a:srgbClr val="FFFFFF"/>
                </a:solidFill>
                <a:latin typeface="Arial MT"/>
                <a:cs typeface="Arial MT"/>
              </a:rPr>
              <a:t>3000</a:t>
            </a:r>
            <a:r>
              <a:rPr sz="2000" spc="-100" dirty="0">
                <a:solidFill>
                  <a:srgbClr val="FFFFFF"/>
                </a:solidFill>
                <a:latin typeface="Arial MT"/>
                <a:cs typeface="Arial MT"/>
              </a:rPr>
              <a:t> </a:t>
            </a:r>
            <a:r>
              <a:rPr sz="2000" dirty="0">
                <a:solidFill>
                  <a:srgbClr val="FFFFFF"/>
                </a:solidFill>
                <a:latin typeface="Arial MT"/>
                <a:cs typeface="Arial MT"/>
              </a:rPr>
              <a:t>Leuven</a:t>
            </a:r>
            <a:endParaRPr sz="2000" dirty="0">
              <a:latin typeface="Arial MT"/>
              <a:cs typeface="Arial MT"/>
            </a:endParaRPr>
          </a:p>
          <a:p>
            <a:pPr marL="12700">
              <a:lnSpc>
                <a:spcPct val="100000"/>
              </a:lnSpc>
            </a:pPr>
            <a:r>
              <a:rPr sz="2000" dirty="0">
                <a:solidFill>
                  <a:srgbClr val="FFFFFF"/>
                </a:solidFill>
                <a:latin typeface="Arial MT"/>
                <a:cs typeface="Arial MT"/>
              </a:rPr>
              <a:t>016-23</a:t>
            </a:r>
            <a:r>
              <a:rPr sz="2000" spc="-70" dirty="0">
                <a:solidFill>
                  <a:srgbClr val="FFFFFF"/>
                </a:solidFill>
                <a:latin typeface="Arial MT"/>
                <a:cs typeface="Arial MT"/>
              </a:rPr>
              <a:t> </a:t>
            </a:r>
            <a:r>
              <a:rPr sz="2000" dirty="0">
                <a:solidFill>
                  <a:srgbClr val="FFFFFF"/>
                </a:solidFill>
                <a:latin typeface="Arial MT"/>
                <a:cs typeface="Arial MT"/>
              </a:rPr>
              <a:t>69</a:t>
            </a:r>
            <a:r>
              <a:rPr sz="2000" spc="-55" dirty="0">
                <a:solidFill>
                  <a:srgbClr val="FFFFFF"/>
                </a:solidFill>
                <a:latin typeface="Arial MT"/>
                <a:cs typeface="Arial MT"/>
              </a:rPr>
              <a:t> </a:t>
            </a:r>
            <a:r>
              <a:rPr sz="2000" dirty="0">
                <a:solidFill>
                  <a:srgbClr val="FFFFFF"/>
                </a:solidFill>
                <a:latin typeface="Arial MT"/>
                <a:cs typeface="Arial MT"/>
              </a:rPr>
              <a:t>51</a:t>
            </a:r>
            <a:endParaRPr sz="2000" dirty="0">
              <a:latin typeface="Arial MT"/>
              <a:cs typeface="Arial MT"/>
            </a:endParaRPr>
          </a:p>
          <a:p>
            <a:pPr marL="12700">
              <a:lnSpc>
                <a:spcPct val="100000"/>
              </a:lnSpc>
            </a:pPr>
            <a:r>
              <a:rPr sz="2000" dirty="0">
                <a:solidFill>
                  <a:srgbClr val="FFFFFF"/>
                </a:solidFill>
                <a:latin typeface="Arial MT"/>
                <a:cs typeface="Arial MT"/>
                <a:hlinkClick r:id="rId2"/>
              </a:rPr>
              <a:t>www.dewijnpers.be</a:t>
            </a:r>
            <a:endParaRPr sz="2000" dirty="0">
              <a:latin typeface="Arial MT"/>
              <a:cs typeface="Arial MT"/>
            </a:endParaRPr>
          </a:p>
        </p:txBody>
      </p:sp>
    </p:spTree>
    <p:extLst>
      <p:ext uri="{BB962C8B-B14F-4D97-AF65-F5344CB8AC3E}">
        <p14:creationId xmlns:p14="http://schemas.microsoft.com/office/powerpoint/2010/main" val="178071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5270" y="188214"/>
            <a:ext cx="8633460" cy="6481571"/>
          </a:xfrm>
          <a:prstGeom prst="rect">
            <a:avLst/>
          </a:prstGeom>
        </p:spPr>
      </p:pic>
      <p:sp>
        <p:nvSpPr>
          <p:cNvPr id="7" name="Tekstvak 6">
            <a:extLst>
              <a:ext uri="{FF2B5EF4-FFF2-40B4-BE49-F238E27FC236}">
                <a16:creationId xmlns:a16="http://schemas.microsoft.com/office/drawing/2014/main" id="{506B7318-503D-2407-4829-40E9F5670241}"/>
              </a:ext>
            </a:extLst>
          </p:cNvPr>
          <p:cNvSpPr txBox="1"/>
          <p:nvPr/>
        </p:nvSpPr>
        <p:spPr>
          <a:xfrm>
            <a:off x="2667000" y="5486400"/>
            <a:ext cx="6019800" cy="1066800"/>
          </a:xfrm>
          <a:prstGeom prst="rect">
            <a:avLst/>
          </a:prstGeom>
          <a:noFill/>
          <a:ln w="57150">
            <a:solidFill>
              <a:srgbClr val="FF0000"/>
            </a:solidFill>
          </a:ln>
        </p:spPr>
        <p:txBody>
          <a:bodyPr wrap="square" rtlCol="0">
            <a:spAutoFit/>
          </a:bodyPr>
          <a:lstStyle/>
          <a:p>
            <a:endParaRPr lang="nl-BE" dirty="0"/>
          </a:p>
        </p:txBody>
      </p:sp>
    </p:spTree>
    <p:extLst>
      <p:ext uri="{BB962C8B-B14F-4D97-AF65-F5344CB8AC3E}">
        <p14:creationId xmlns:p14="http://schemas.microsoft.com/office/powerpoint/2010/main" val="4242636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4200" y="2514600"/>
            <a:ext cx="4191000" cy="627808"/>
          </a:xfrm>
        </p:spPr>
        <p:txBody>
          <a:bodyPr>
            <a:normAutofit fontScale="90000"/>
          </a:bodyPr>
          <a:lstStyle/>
          <a:p>
            <a:r>
              <a:rPr lang="nl-NL" dirty="0"/>
              <a:t>DERDE GRAAD</a:t>
            </a:r>
            <a:br>
              <a:rPr lang="nl-NL" dirty="0"/>
            </a:br>
            <a:endParaRPr lang="en-US" dirty="0"/>
          </a:p>
        </p:txBody>
      </p:sp>
      <p:sp>
        <p:nvSpPr>
          <p:cNvPr id="3" name="Titel 1">
            <a:extLst>
              <a:ext uri="{FF2B5EF4-FFF2-40B4-BE49-F238E27FC236}">
                <a16:creationId xmlns:a16="http://schemas.microsoft.com/office/drawing/2014/main" id="{ABB72864-78F6-8B2A-EAFE-C3D6E03BBB1B}"/>
              </a:ext>
            </a:extLst>
          </p:cNvPr>
          <p:cNvSpPr txBox="1">
            <a:spLocks/>
          </p:cNvSpPr>
          <p:nvPr/>
        </p:nvSpPr>
        <p:spPr>
          <a:xfrm>
            <a:off x="609600" y="3404681"/>
            <a:ext cx="7772400" cy="2362200"/>
          </a:xfrm>
          <a:prstGeom prst="rect">
            <a:avLst/>
          </a:prstGeom>
        </p:spPr>
        <p:txBody>
          <a:bodyPr wrap="square" lIns="0" tIns="0" rIns="0" bIns="0" anchor="t">
            <a:normAutofit fontScale="97500"/>
          </a:bodyPr>
          <a:lstStyle>
            <a:lvl1pPr algn="l">
              <a:defRPr sz="4000" b="1" i="0" cap="none">
                <a:solidFill>
                  <a:schemeClr val="bg1"/>
                </a:solidFill>
                <a:latin typeface="Arial"/>
                <a:ea typeface="+mj-ea"/>
                <a:cs typeface="Arial"/>
              </a:defRPr>
            </a:lvl1pPr>
          </a:lstStyle>
          <a:p>
            <a:pPr algn="ctr"/>
            <a:r>
              <a:rPr lang="nl-NL" kern="0" dirty="0"/>
              <a:t>Dubbele finaliteit</a:t>
            </a:r>
          </a:p>
          <a:p>
            <a:pPr algn="ctr"/>
            <a:r>
              <a:rPr lang="nl-NL" kern="0" dirty="0"/>
              <a:t>Dierenverzorgingstechnieken</a:t>
            </a:r>
            <a:br>
              <a:rPr lang="nl-NL" kern="0" dirty="0"/>
            </a:br>
            <a:endParaRPr lang="en-US" kern="0" dirty="0"/>
          </a:p>
        </p:txBody>
      </p:sp>
    </p:spTree>
    <p:extLst>
      <p:ext uri="{BB962C8B-B14F-4D97-AF65-F5344CB8AC3E}">
        <p14:creationId xmlns:p14="http://schemas.microsoft.com/office/powerpoint/2010/main" val="11487259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410200" y="4191000"/>
            <a:ext cx="3566795" cy="189796"/>
          </a:xfrm>
          <a:prstGeom prst="rect">
            <a:avLst/>
          </a:prstGeom>
        </p:spPr>
        <p:txBody>
          <a:bodyPr vert="horz" wrap="square" lIns="0" tIns="12700" rIns="0" bIns="0" rtlCol="0">
            <a:spAutoFit/>
          </a:bodyPr>
          <a:lstStyle/>
          <a:p>
            <a:pPr>
              <a:lnSpc>
                <a:spcPct val="100000"/>
              </a:lnSpc>
              <a:spcBef>
                <a:spcPts val="35"/>
              </a:spcBef>
            </a:pPr>
            <a:endParaRPr sz="1150" dirty="0">
              <a:latin typeface="Arial MT"/>
              <a:cs typeface="Arial MT"/>
            </a:endParaRPr>
          </a:p>
        </p:txBody>
      </p:sp>
      <p:pic>
        <p:nvPicPr>
          <p:cNvPr id="3" name="Afbeelding 2">
            <a:extLst>
              <a:ext uri="{FF2B5EF4-FFF2-40B4-BE49-F238E27FC236}">
                <a16:creationId xmlns:a16="http://schemas.microsoft.com/office/drawing/2014/main" id="{D2841E94-4D18-EE73-0B11-53F953E85A14}"/>
              </a:ext>
            </a:extLst>
          </p:cNvPr>
          <p:cNvPicPr>
            <a:picLocks noChangeAspect="1"/>
          </p:cNvPicPr>
          <p:nvPr/>
        </p:nvPicPr>
        <p:blipFill>
          <a:blip r:embed="rId2"/>
          <a:stretch>
            <a:fillRect/>
          </a:stretch>
        </p:blipFill>
        <p:spPr>
          <a:xfrm>
            <a:off x="871766" y="1447800"/>
            <a:ext cx="3680779" cy="4480948"/>
          </a:xfrm>
          <a:prstGeom prst="rect">
            <a:avLst/>
          </a:prstGeom>
        </p:spPr>
      </p:pic>
      <p:pic>
        <p:nvPicPr>
          <p:cNvPr id="6" name="Afbeelding 5">
            <a:extLst>
              <a:ext uri="{FF2B5EF4-FFF2-40B4-BE49-F238E27FC236}">
                <a16:creationId xmlns:a16="http://schemas.microsoft.com/office/drawing/2014/main" id="{2C336AF2-3026-BADE-8B37-BA9D10CEBDD6}"/>
              </a:ext>
            </a:extLst>
          </p:cNvPr>
          <p:cNvPicPr>
            <a:picLocks noChangeAspect="1"/>
          </p:cNvPicPr>
          <p:nvPr/>
        </p:nvPicPr>
        <p:blipFill>
          <a:blip r:embed="rId3"/>
          <a:stretch>
            <a:fillRect/>
          </a:stretch>
        </p:blipFill>
        <p:spPr>
          <a:xfrm>
            <a:off x="4953000" y="2948472"/>
            <a:ext cx="3490262" cy="2674852"/>
          </a:xfrm>
          <a:prstGeom prst="rect">
            <a:avLst/>
          </a:prstGeom>
        </p:spPr>
      </p:pic>
    </p:spTree>
    <p:extLst>
      <p:ext uri="{BB962C8B-B14F-4D97-AF65-F5344CB8AC3E}">
        <p14:creationId xmlns:p14="http://schemas.microsoft.com/office/powerpoint/2010/main" val="29268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641AF7E-B2EB-6206-AC45-31E434D33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17759"/>
            <a:ext cx="6222481" cy="622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87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4200" y="2514600"/>
            <a:ext cx="4191000" cy="627808"/>
          </a:xfrm>
        </p:spPr>
        <p:txBody>
          <a:bodyPr>
            <a:normAutofit fontScale="90000"/>
          </a:bodyPr>
          <a:lstStyle/>
          <a:p>
            <a:r>
              <a:rPr lang="nl-NL" dirty="0"/>
              <a:t>DERDE GRAAD</a:t>
            </a:r>
            <a:br>
              <a:rPr lang="nl-NL" dirty="0"/>
            </a:br>
            <a:endParaRPr lang="en-US" dirty="0"/>
          </a:p>
        </p:txBody>
      </p:sp>
      <p:sp>
        <p:nvSpPr>
          <p:cNvPr id="3" name="Titel 1">
            <a:extLst>
              <a:ext uri="{FF2B5EF4-FFF2-40B4-BE49-F238E27FC236}">
                <a16:creationId xmlns:a16="http://schemas.microsoft.com/office/drawing/2014/main" id="{ABB72864-78F6-8B2A-EAFE-C3D6E03BBB1B}"/>
              </a:ext>
            </a:extLst>
          </p:cNvPr>
          <p:cNvSpPr txBox="1">
            <a:spLocks/>
          </p:cNvSpPr>
          <p:nvPr/>
        </p:nvSpPr>
        <p:spPr>
          <a:xfrm>
            <a:off x="152400" y="3276600"/>
            <a:ext cx="8534400" cy="2667000"/>
          </a:xfrm>
          <a:prstGeom prst="rect">
            <a:avLst/>
          </a:prstGeom>
        </p:spPr>
        <p:txBody>
          <a:bodyPr wrap="square" lIns="0" tIns="0" rIns="0" bIns="0" anchor="t">
            <a:normAutofit fontScale="97500"/>
          </a:bodyPr>
          <a:lstStyle>
            <a:lvl1pPr algn="l">
              <a:defRPr sz="4000" b="1" i="0" cap="none">
                <a:solidFill>
                  <a:schemeClr val="bg1"/>
                </a:solidFill>
                <a:latin typeface="Arial"/>
                <a:ea typeface="+mj-ea"/>
                <a:cs typeface="Arial"/>
              </a:defRPr>
            </a:lvl1pPr>
          </a:lstStyle>
          <a:p>
            <a:pPr algn="ctr"/>
            <a:r>
              <a:rPr lang="nl-NL" kern="0" dirty="0"/>
              <a:t>Dubbele finaliteit</a:t>
            </a:r>
          </a:p>
          <a:p>
            <a:pPr algn="ctr"/>
            <a:r>
              <a:rPr lang="nl-NL" kern="0" dirty="0"/>
              <a:t>Dierenverzorgingstechnieken</a:t>
            </a:r>
            <a:br>
              <a:rPr lang="nl-NL" kern="0" dirty="0"/>
            </a:br>
            <a:endParaRPr lang="en-US" kern="0" dirty="0"/>
          </a:p>
        </p:txBody>
      </p:sp>
    </p:spTree>
    <p:extLst>
      <p:ext uri="{BB962C8B-B14F-4D97-AF65-F5344CB8AC3E}">
        <p14:creationId xmlns:p14="http://schemas.microsoft.com/office/powerpoint/2010/main" val="8192431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kleding, boerderij, groep&#10;&#10;Door AI gegenereerde inhoud is mogelijk onjuist.">
            <a:extLst>
              <a:ext uri="{FF2B5EF4-FFF2-40B4-BE49-F238E27FC236}">
                <a16:creationId xmlns:a16="http://schemas.microsoft.com/office/drawing/2014/main" id="{AA295A34-2511-A4F4-8922-96C62DADC8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0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354</Words>
  <Application>Microsoft Office PowerPoint</Application>
  <PresentationFormat>Diavoorstelling (4:3)</PresentationFormat>
  <Paragraphs>89</Paragraphs>
  <Slides>30</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30</vt:i4>
      </vt:variant>
    </vt:vector>
  </HeadingPairs>
  <TitlesOfParts>
    <vt:vector size="36" baseType="lpstr">
      <vt:lpstr>Arial</vt:lpstr>
      <vt:lpstr>Arial MT</vt:lpstr>
      <vt:lpstr>Calibri</vt:lpstr>
      <vt:lpstr>Public Sans</vt:lpstr>
      <vt:lpstr>Wingdings</vt:lpstr>
      <vt:lpstr>Office Theme</vt:lpstr>
      <vt:lpstr>DOMEIN:  LAND- EN TUINBOUW</vt:lpstr>
      <vt:lpstr>3 FINALITEITEN</vt:lpstr>
      <vt:lpstr>Overzicht</vt:lpstr>
      <vt:lpstr>PowerPoint-presentatie</vt:lpstr>
      <vt:lpstr>DERDE GRAAD </vt:lpstr>
      <vt:lpstr>PowerPoint-presentatie</vt:lpstr>
      <vt:lpstr>PowerPoint-presentatie</vt:lpstr>
      <vt:lpstr>DERDE GRAAD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STEM / DENKATELIER</vt:lpstr>
      <vt:lpstr>Onderzoekslabo</vt:lpstr>
      <vt:lpstr>Dierenverzorgingstechnieken</vt:lpstr>
      <vt:lpstr>GEINTEGREERDE ACTIVITEITEN – GIA’s</vt:lpstr>
      <vt:lpstr>PROJECTEN</vt:lpstr>
      <vt:lpstr>TOEKOMSTMOGELIJKHEDEN</vt:lpstr>
      <vt:lpstr>TOEKOMSTMOGELIJKHEDEN</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Digitaal infomoment 20 maar 2023</dc:title>
  <dc:creator>De Wijnpers</dc:creator>
  <cp:lastModifiedBy>BEYAERTA</cp:lastModifiedBy>
  <cp:revision>33</cp:revision>
  <dcterms:created xsi:type="dcterms:W3CDTF">2023-09-12T03:01:21Z</dcterms:created>
  <dcterms:modified xsi:type="dcterms:W3CDTF">2026-03-02T16:38:32Z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2023-03-22T00:00:00Z</vt:filetime>
  </property>
  <property fmtid="{D5CDD505-2E9C-101B-9397-08002B2CF9AE}" pid="3" name="Creator">
    <vt:lpwstr>Microsoft® PowerPoint® voor Microsoft 365</vt:lpwstr>
  </property>
  <property fmtid="{D5CDD505-2E9C-101B-9397-08002B2CF9AE}" pid="4" name="LastSaved">
    <vt:filetime>2023-09-12T00:00:00Z</vt:filetime>
  </property>
</Properties>
</file>