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8.jpg" ContentType="image/jpeg"/>
  <Override PartName="/ppt/media/image39.jpg" ContentType="image/jpeg"/>
  <Override PartName="/ppt/media/image40.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2.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43"/>
  </p:notesMasterIdLst>
  <p:handoutMasterIdLst>
    <p:handoutMasterId r:id="rId44"/>
  </p:handoutMasterIdLst>
  <p:sldIdLst>
    <p:sldId id="773" r:id="rId3"/>
    <p:sldId id="416" r:id="rId4"/>
    <p:sldId id="425" r:id="rId5"/>
    <p:sldId id="259" r:id="rId6"/>
    <p:sldId id="300" r:id="rId7"/>
    <p:sldId id="774" r:id="rId8"/>
    <p:sldId id="258" r:id="rId9"/>
    <p:sldId id="413" r:id="rId10"/>
    <p:sldId id="414" r:id="rId11"/>
    <p:sldId id="789" r:id="rId12"/>
    <p:sldId id="729" r:id="rId13"/>
    <p:sldId id="307" r:id="rId14"/>
    <p:sldId id="775" r:id="rId15"/>
    <p:sldId id="780" r:id="rId16"/>
    <p:sldId id="781" r:id="rId17"/>
    <p:sldId id="782" r:id="rId18"/>
    <p:sldId id="787" r:id="rId19"/>
    <p:sldId id="309" r:id="rId20"/>
    <p:sldId id="794" r:id="rId21"/>
    <p:sldId id="792" r:id="rId22"/>
    <p:sldId id="788" r:id="rId23"/>
    <p:sldId id="680" r:id="rId24"/>
    <p:sldId id="790" r:id="rId25"/>
    <p:sldId id="768" r:id="rId26"/>
    <p:sldId id="772" r:id="rId27"/>
    <p:sldId id="797" r:id="rId28"/>
    <p:sldId id="798" r:id="rId29"/>
    <p:sldId id="771" r:id="rId30"/>
    <p:sldId id="796" r:id="rId31"/>
    <p:sldId id="769" r:id="rId32"/>
    <p:sldId id="795" r:id="rId33"/>
    <p:sldId id="279" r:id="rId34"/>
    <p:sldId id="793" r:id="rId35"/>
    <p:sldId id="420" r:id="rId36"/>
    <p:sldId id="421" r:id="rId37"/>
    <p:sldId id="786" r:id="rId38"/>
    <p:sldId id="699" r:id="rId39"/>
    <p:sldId id="294" r:id="rId40"/>
    <p:sldId id="390" r:id="rId41"/>
    <p:sldId id="292" r:id="rId42"/>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4">
          <p15:clr>
            <a:srgbClr val="A4A3A4"/>
          </p15:clr>
        </p15:guide>
        <p15:guide id="2" pos="54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509"/>
    <a:srgbClr val="E416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68" autoAdjust="0"/>
    <p:restoredTop sz="94558" autoAdjust="0"/>
  </p:normalViewPr>
  <p:slideViewPr>
    <p:cSldViewPr snapToGrid="0" snapToObjects="1">
      <p:cViewPr varScale="1">
        <p:scale>
          <a:sx n="91" d="100"/>
          <a:sy n="91" d="100"/>
        </p:scale>
        <p:origin x="1589" y="58"/>
      </p:cViewPr>
      <p:guideLst>
        <p:guide orient="horz" pos="4034"/>
        <p:guide pos="54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4" d="100"/>
          <a:sy n="64" d="100"/>
        </p:scale>
        <p:origin x="-281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FDD9CD-BCA6-41BB-A768-1054F3215EE0}" type="datetimeFigureOut">
              <a:rPr lang="nl-BE" smtClean="0"/>
              <a:t>3/03/2026</a:t>
            </a:fld>
            <a:endParaRPr lang="nl-BE"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F2CF00-7A71-49A5-BD94-0426D50CF079}" type="slidenum">
              <a:rPr lang="nl-BE" smtClean="0"/>
              <a:t>‹nr.›</a:t>
            </a:fld>
            <a:endParaRPr lang="nl-BE" dirty="0"/>
          </a:p>
        </p:txBody>
      </p:sp>
    </p:spTree>
    <p:extLst>
      <p:ext uri="{BB962C8B-B14F-4D97-AF65-F5344CB8AC3E}">
        <p14:creationId xmlns:p14="http://schemas.microsoft.com/office/powerpoint/2010/main" val="2011369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E94BB7-FF2E-4852-B080-778C41EC06D2}" type="datetimeFigureOut">
              <a:rPr lang="nl-BE" smtClean="0"/>
              <a:t>3/03/2026</a:t>
            </a:fld>
            <a:endParaRPr lang="nl-BE"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30B4AB-FB7E-4055-A8D0-E3AC58A60D26}" type="slidenum">
              <a:rPr lang="nl-BE" smtClean="0"/>
              <a:t>‹nr.›</a:t>
            </a:fld>
            <a:endParaRPr lang="nl-BE" dirty="0"/>
          </a:p>
        </p:txBody>
      </p:sp>
    </p:spTree>
    <p:extLst>
      <p:ext uri="{BB962C8B-B14F-4D97-AF65-F5344CB8AC3E}">
        <p14:creationId xmlns:p14="http://schemas.microsoft.com/office/powerpoint/2010/main" val="153000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a:t>Bart</a:t>
            </a:r>
            <a:endParaRPr/>
          </a:p>
        </p:txBody>
      </p:sp>
      <p:sp>
        <p:nvSpPr>
          <p:cNvPr id="76" name="Google Shape;7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Innovatie als bakermat van onze opleidingen </a:t>
            </a:r>
          </a:p>
          <a:p>
            <a:r>
              <a:rPr lang="nl-NL" sz="1200" b="0" i="0" kern="1200" dirty="0">
                <a:solidFill>
                  <a:schemeClr val="tx1"/>
                </a:solidFill>
                <a:effectLst/>
                <a:latin typeface="+mn-lt"/>
                <a:ea typeface="+mn-ea"/>
                <a:cs typeface="+mn-cs"/>
              </a:rPr>
              <a:t>De leerlingen van 7 Duaal Plant, 7 Duaal Mecanicien tuin-, park- en bosmachines en 6 Agrotechnieken Plant namen op maandag 6 oktober, onder begeleiding van meneer Lemmens, deel aan de </a:t>
            </a:r>
            <a:r>
              <a:rPr lang="nl-NL" sz="1200" b="0" i="0" kern="1200" dirty="0" err="1">
                <a:solidFill>
                  <a:schemeClr val="tx1"/>
                </a:solidFill>
                <a:effectLst/>
                <a:latin typeface="+mn-lt"/>
                <a:ea typeface="+mn-ea"/>
                <a:cs typeface="+mn-cs"/>
              </a:rPr>
              <a:t>Scholendag</a:t>
            </a:r>
            <a:r>
              <a:rPr lang="nl-NL" sz="1200" b="0" i="0" kern="1200" dirty="0">
                <a:solidFill>
                  <a:schemeClr val="tx1"/>
                </a:solidFill>
                <a:effectLst/>
                <a:latin typeface="+mn-lt"/>
                <a:ea typeface="+mn-ea"/>
                <a:cs typeface="+mn-cs"/>
              </a:rPr>
              <a:t> van ILVO. </a:t>
            </a:r>
          </a:p>
          <a:p>
            <a:r>
              <a:rPr lang="nl-NL" sz="1200" b="0" i="0" kern="1200" dirty="0">
                <a:solidFill>
                  <a:schemeClr val="tx1"/>
                </a:solidFill>
                <a:effectLst/>
                <a:latin typeface="+mn-lt"/>
                <a:ea typeface="+mn-ea"/>
                <a:cs typeface="+mn-cs"/>
              </a:rPr>
              <a:t>Tijdens deze inspirerende dag stond innovatie in de landbouw centraal, een thema dat ook binnen onze opleidingen een belangrijke plaats inneemt. De leerlingen ontdekten nieuwe eetbare en niet-eetbare gewassen en zagen hoe drones de klassieke veredeling een handje helpen. </a:t>
            </a:r>
          </a:p>
          <a:p>
            <a:r>
              <a:rPr lang="nl-NL" sz="1200" b="0" i="0" kern="1200" dirty="0">
                <a:solidFill>
                  <a:schemeClr val="tx1"/>
                </a:solidFill>
                <a:effectLst/>
                <a:latin typeface="+mn-lt"/>
                <a:ea typeface="+mn-ea"/>
                <a:cs typeface="+mn-cs"/>
              </a:rPr>
              <a:t>Ze maakten kennis met HYDRAS, de enige installatie in Europa waar droogteresistentie bij planten zo uitgebreid kan worden bestudeerd. Daarnaast leerden ze over het belang van een gezonde bodem en de bijdrage die landbouwers (én burgers) hier zelf aan kunnen leveren. Ook werd getoond welke inspanningen worden geleverd om quarantaine-organismen, die onze teelten kunnen bedreigen, buiten onze grenzen te houden. </a:t>
            </a:r>
          </a:p>
          <a:p>
            <a:r>
              <a:rPr lang="nl-NL" sz="1200" b="0" i="0" kern="1200" dirty="0">
                <a:solidFill>
                  <a:schemeClr val="tx1"/>
                </a:solidFill>
                <a:effectLst/>
                <a:latin typeface="+mn-lt"/>
                <a:ea typeface="+mn-ea"/>
                <a:cs typeface="+mn-cs"/>
              </a:rPr>
              <a:t>Verder kwamen volgende innovatieve thema’s aan bod:</a:t>
            </a:r>
          </a:p>
          <a:p>
            <a:r>
              <a:rPr lang="nl-NL" sz="1200" b="0" i="0" kern="1200" dirty="0">
                <a:solidFill>
                  <a:schemeClr val="tx1"/>
                </a:solidFill>
                <a:effectLst/>
                <a:latin typeface="+mn-lt"/>
                <a:ea typeface="+mn-ea"/>
                <a:cs typeface="+mn-cs"/>
              </a:rPr>
              <a:t>- Remote </a:t>
            </a:r>
            <a:r>
              <a:rPr lang="nl-NL" sz="1200" b="0" i="0" kern="1200" dirty="0" err="1">
                <a:solidFill>
                  <a:schemeClr val="tx1"/>
                </a:solidFill>
                <a:effectLst/>
                <a:latin typeface="+mn-lt"/>
                <a:ea typeface="+mn-ea"/>
                <a:cs typeface="+mn-cs"/>
              </a:rPr>
              <a:t>sensing</a:t>
            </a:r>
            <a:r>
              <a:rPr lang="nl-NL" sz="1200" b="0" i="0" kern="1200" dirty="0">
                <a:solidFill>
                  <a:schemeClr val="tx1"/>
                </a:solidFill>
                <a:effectLst/>
                <a:latin typeface="+mn-lt"/>
                <a:ea typeface="+mn-ea"/>
                <a:cs typeface="+mn-cs"/>
              </a:rPr>
              <a:t>: detectie van onkruiden en plagen </a:t>
            </a:r>
          </a:p>
          <a:p>
            <a:r>
              <a:rPr lang="nl-NL" sz="1200" b="0" i="0" kern="1200" dirty="0">
                <a:solidFill>
                  <a:schemeClr val="tx1"/>
                </a:solidFill>
                <a:effectLst/>
                <a:latin typeface="+mn-lt"/>
                <a:ea typeface="+mn-ea"/>
                <a:cs typeface="+mn-cs"/>
              </a:rPr>
              <a:t>- Spectrometrie: voorspellen van bodemparameters </a:t>
            </a:r>
          </a:p>
          <a:p>
            <a:r>
              <a:rPr lang="nl-NL" sz="1200" b="0" i="0" kern="1200" dirty="0">
                <a:solidFill>
                  <a:schemeClr val="tx1"/>
                </a:solidFill>
                <a:effectLst/>
                <a:latin typeface="+mn-lt"/>
                <a:ea typeface="+mn-ea"/>
                <a:cs typeface="+mn-cs"/>
              </a:rPr>
              <a:t>- Robotica en alternatieve onkruidbestrijding </a:t>
            </a:r>
          </a:p>
          <a:p>
            <a:r>
              <a:rPr lang="nl-NL" sz="1200" b="0" i="0" kern="1200" dirty="0">
                <a:solidFill>
                  <a:schemeClr val="tx1"/>
                </a:solidFill>
                <a:effectLst/>
                <a:latin typeface="+mn-lt"/>
                <a:ea typeface="+mn-ea"/>
                <a:cs typeface="+mn-cs"/>
              </a:rPr>
              <a:t>Tot slot ontdekten de leerlingen op een interactieve manier de zeer diverse types landbouwers die de toekomst zal kennen. </a:t>
            </a:r>
          </a:p>
          <a:p>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21</a:t>
            </a:fld>
            <a:endParaRPr lang="nl-BE" dirty="0"/>
          </a:p>
        </p:txBody>
      </p:sp>
    </p:spTree>
    <p:extLst>
      <p:ext uri="{BB962C8B-B14F-4D97-AF65-F5344CB8AC3E}">
        <p14:creationId xmlns:p14="http://schemas.microsoft.com/office/powerpoint/2010/main" val="161038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A18F5345-E9DE-E4A8-1415-CB05F4306251}"/>
            </a:ext>
          </a:extLst>
        </p:cNvPr>
        <p:cNvGrpSpPr/>
        <p:nvPr/>
      </p:nvGrpSpPr>
      <p:grpSpPr>
        <a:xfrm>
          <a:off x="0" y="0"/>
          <a:ext cx="0" cy="0"/>
          <a:chOff x="0" y="0"/>
          <a:chExt cx="0" cy="0"/>
        </a:xfrm>
      </p:grpSpPr>
      <p:sp>
        <p:nvSpPr>
          <p:cNvPr id="239" name="Google Shape;239;g218af402bd6_0_72:notes">
            <a:extLst>
              <a:ext uri="{FF2B5EF4-FFF2-40B4-BE49-F238E27FC236}">
                <a16:creationId xmlns:a16="http://schemas.microsoft.com/office/drawing/2014/main" id="{E85910C3-E87A-F924-6BA2-B0847DC4EBC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18af402bd6_0_72:notes">
            <a:extLst>
              <a:ext uri="{FF2B5EF4-FFF2-40B4-BE49-F238E27FC236}">
                <a16:creationId xmlns:a16="http://schemas.microsoft.com/office/drawing/2014/main" id="{F671A560-12CF-3B29-F7B7-58422FB2B74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218af402bd6_0_72:notes">
            <a:extLst>
              <a:ext uri="{FF2B5EF4-FFF2-40B4-BE49-F238E27FC236}">
                <a16:creationId xmlns:a16="http://schemas.microsoft.com/office/drawing/2014/main" id="{C4DD033B-C78A-4337-E07F-2AD6EFDE7332}"/>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25</a:t>
            </a:fld>
            <a:endParaRPr/>
          </a:p>
        </p:txBody>
      </p:sp>
    </p:spTree>
    <p:extLst>
      <p:ext uri="{BB962C8B-B14F-4D97-AF65-F5344CB8AC3E}">
        <p14:creationId xmlns:p14="http://schemas.microsoft.com/office/powerpoint/2010/main" val="2895718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E87BB7D5-23A4-AC8D-178A-1E085229E3C3}"/>
            </a:ext>
          </a:extLst>
        </p:cNvPr>
        <p:cNvGrpSpPr/>
        <p:nvPr/>
      </p:nvGrpSpPr>
      <p:grpSpPr>
        <a:xfrm>
          <a:off x="0" y="0"/>
          <a:ext cx="0" cy="0"/>
          <a:chOff x="0" y="0"/>
          <a:chExt cx="0" cy="0"/>
        </a:xfrm>
      </p:grpSpPr>
      <p:sp>
        <p:nvSpPr>
          <p:cNvPr id="239" name="Google Shape;239;g218af402bd6_0_72:notes">
            <a:extLst>
              <a:ext uri="{FF2B5EF4-FFF2-40B4-BE49-F238E27FC236}">
                <a16:creationId xmlns:a16="http://schemas.microsoft.com/office/drawing/2014/main" id="{A1394CF6-5310-7EB7-B763-776A94D2EB2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18af402bd6_0_72:notes">
            <a:extLst>
              <a:ext uri="{FF2B5EF4-FFF2-40B4-BE49-F238E27FC236}">
                <a16:creationId xmlns:a16="http://schemas.microsoft.com/office/drawing/2014/main" id="{22AB33B1-FF13-DF4D-25D9-7DA5B874406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218af402bd6_0_72:notes">
            <a:extLst>
              <a:ext uri="{FF2B5EF4-FFF2-40B4-BE49-F238E27FC236}">
                <a16:creationId xmlns:a16="http://schemas.microsoft.com/office/drawing/2014/main" id="{0E777395-F4BE-153D-D59C-2B594F2E8FE6}"/>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28</a:t>
            </a:fld>
            <a:endParaRPr/>
          </a:p>
        </p:txBody>
      </p:sp>
    </p:spTree>
    <p:extLst>
      <p:ext uri="{BB962C8B-B14F-4D97-AF65-F5344CB8AC3E}">
        <p14:creationId xmlns:p14="http://schemas.microsoft.com/office/powerpoint/2010/main" val="3866717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51406F73-7E9D-FFB3-6D0E-DE29A8B0ACEF}"/>
            </a:ext>
          </a:extLst>
        </p:cNvPr>
        <p:cNvGrpSpPr/>
        <p:nvPr/>
      </p:nvGrpSpPr>
      <p:grpSpPr>
        <a:xfrm>
          <a:off x="0" y="0"/>
          <a:ext cx="0" cy="0"/>
          <a:chOff x="0" y="0"/>
          <a:chExt cx="0" cy="0"/>
        </a:xfrm>
      </p:grpSpPr>
      <p:sp>
        <p:nvSpPr>
          <p:cNvPr id="239" name="Google Shape;239;g218af402bd6_0_72:notes">
            <a:extLst>
              <a:ext uri="{FF2B5EF4-FFF2-40B4-BE49-F238E27FC236}">
                <a16:creationId xmlns:a16="http://schemas.microsoft.com/office/drawing/2014/main" id="{68931A99-27CD-4BFB-D657-58F903B0BA9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18af402bd6_0_72:notes">
            <a:extLst>
              <a:ext uri="{FF2B5EF4-FFF2-40B4-BE49-F238E27FC236}">
                <a16:creationId xmlns:a16="http://schemas.microsoft.com/office/drawing/2014/main" id="{E612A505-FECC-6D1E-CBDC-9F32AE87C77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218af402bd6_0_72:notes">
            <a:extLst>
              <a:ext uri="{FF2B5EF4-FFF2-40B4-BE49-F238E27FC236}">
                <a16:creationId xmlns:a16="http://schemas.microsoft.com/office/drawing/2014/main" id="{2F5D6E7B-FC6A-A241-5C3A-618E73841AF3}"/>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30</a:t>
            </a:fld>
            <a:endParaRPr/>
          </a:p>
        </p:txBody>
      </p:sp>
    </p:spTree>
    <p:extLst>
      <p:ext uri="{BB962C8B-B14F-4D97-AF65-F5344CB8AC3E}">
        <p14:creationId xmlns:p14="http://schemas.microsoft.com/office/powerpoint/2010/main" val="266225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18af402bd6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18af402bd6_0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a:t>Bart</a:t>
            </a:r>
          </a:p>
          <a:p>
            <a:pPr marL="0" lvl="0" indent="0" algn="l" rtl="0">
              <a:spcBef>
                <a:spcPts val="0"/>
              </a:spcBef>
              <a:spcAft>
                <a:spcPts val="0"/>
              </a:spcAft>
              <a:buNone/>
            </a:pPr>
            <a:endParaRPr/>
          </a:p>
        </p:txBody>
      </p:sp>
      <p:sp>
        <p:nvSpPr>
          <p:cNvPr id="251" name="Google Shape;251;g218af402bd6_0_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32</a:t>
            </a:fld>
            <a:endParaRPr/>
          </a:p>
        </p:txBody>
      </p:sp>
    </p:spTree>
    <p:extLst>
      <p:ext uri="{BB962C8B-B14F-4D97-AF65-F5344CB8AC3E}">
        <p14:creationId xmlns:p14="http://schemas.microsoft.com/office/powerpoint/2010/main" val="306468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061E0-9220-64BB-CEC9-BE18D61F08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ECF16C-257A-7288-E61D-BC7C64092502}"/>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D6A72402-A45E-B144-B83E-760AB7A1DFBD}"/>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590446F2-EFA1-877A-A1D9-FC52BF8D00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0B4AB-FB7E-4055-A8D0-E3AC58A60D2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03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061E0-9220-64BB-CEC9-BE18D61F08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ECF16C-257A-7288-E61D-BC7C64092502}"/>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D6A72402-A45E-B144-B83E-760AB7A1DFBD}"/>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590446F2-EFA1-877A-A1D9-FC52BF8D00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0B4AB-FB7E-4055-A8D0-E3AC58A60D2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545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158750" indent="0">
              <a:buNone/>
            </a:pPr>
            <a:r>
              <a:rPr lang="nl-BE"/>
              <a:t>Wim</a:t>
            </a:r>
          </a:p>
        </p:txBody>
      </p:sp>
    </p:spTree>
    <p:extLst>
      <p:ext uri="{BB962C8B-B14F-4D97-AF65-F5344CB8AC3E}">
        <p14:creationId xmlns:p14="http://schemas.microsoft.com/office/powerpoint/2010/main" val="4020777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3074" name="Picture 2" descr="C:\Users\ITBOYS-H114bis\Dropbox\Kickenm\Briefhoofd nieuw logo\PPT\dia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4938"/>
            <a:ext cx="9302750" cy="699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4924540" y="1894901"/>
            <a:ext cx="3226038" cy="760164"/>
          </a:xfrm>
        </p:spPr>
        <p:txBody>
          <a:bodyPr>
            <a:normAutofit/>
          </a:bodyPr>
          <a:lstStyle>
            <a:lvl1pPr>
              <a:defRPr sz="4800">
                <a:solidFill>
                  <a:schemeClr val="bg1"/>
                </a:solidFill>
              </a:defRPr>
            </a:lvl1pPr>
          </a:lstStyle>
          <a:p>
            <a:r>
              <a:rPr lang="nl-NL" dirty="0"/>
              <a:t>Titel</a:t>
            </a:r>
            <a:endParaRPr lang="nl-BE" dirty="0"/>
          </a:p>
        </p:txBody>
      </p:sp>
      <p:sp>
        <p:nvSpPr>
          <p:cNvPr id="3" name="Ondertitel 2"/>
          <p:cNvSpPr>
            <a:spLocks noGrp="1"/>
          </p:cNvSpPr>
          <p:nvPr>
            <p:ph type="subTitle" idx="1"/>
          </p:nvPr>
        </p:nvSpPr>
        <p:spPr>
          <a:xfrm>
            <a:off x="4924540" y="2826405"/>
            <a:ext cx="3226038" cy="1752600"/>
          </a:xfrm>
        </p:spPr>
        <p:txBody>
          <a:bodyPr>
            <a:noAutofit/>
          </a:bodyPr>
          <a:lstStyle>
            <a:lvl1pPr marL="0" indent="0" algn="l" defTabSz="914400" rtl="0" eaLnBrk="1" latinLnBrk="0" hangingPunct="1">
              <a:spcBef>
                <a:spcPct val="20000"/>
              </a:spcBef>
              <a:buFont typeface="Wingdings" panose="05000000000000000000" pitchFamily="2" charset="2"/>
              <a:buNone/>
              <a:defRPr lang="nl-BE" sz="1800" b="0" kern="100" baseline="0" dirty="0">
                <a:solidFill>
                  <a:schemeClr val="bg1"/>
                </a:solidFill>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BE" dirty="0"/>
          </a:p>
        </p:txBody>
      </p:sp>
    </p:spTree>
    <p:extLst>
      <p:ext uri="{BB962C8B-B14F-4D97-AF65-F5344CB8AC3E}">
        <p14:creationId xmlns:p14="http://schemas.microsoft.com/office/powerpoint/2010/main" val="15390051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770669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en object" type="obj">
  <p:cSld name="Titel en object">
    <p:spTree>
      <p:nvGrpSpPr>
        <p:cNvPr id="1" name="Shape 18"/>
        <p:cNvGrpSpPr/>
        <p:nvPr/>
      </p:nvGrpSpPr>
      <p:grpSpPr>
        <a:xfrm>
          <a:off x="0" y="0"/>
          <a:ext cx="0" cy="0"/>
          <a:chOff x="0" y="0"/>
          <a:chExt cx="0" cy="0"/>
        </a:xfrm>
      </p:grpSpPr>
      <p:sp>
        <p:nvSpPr>
          <p:cNvPr id="19" name="Google Shape;19;p30"/>
          <p:cNvSpPr txBox="1">
            <a:spLocks noGrp="1"/>
          </p:cNvSpPr>
          <p:nvPr>
            <p:ph type="title"/>
          </p:nvPr>
        </p:nvSpPr>
        <p:spPr>
          <a:xfrm>
            <a:off x="1619672" y="836712"/>
            <a:ext cx="6951451" cy="580926"/>
          </a:xfrm>
          <a:prstGeom prst="rect">
            <a:avLst/>
          </a:prstGeom>
          <a:noFill/>
          <a:ln>
            <a:noFill/>
          </a:ln>
        </p:spPr>
        <p:txBody>
          <a:bodyPr spcFirstLastPara="1" wrap="square" lIns="0" tIns="0" rIns="91425" bIns="45700" anchor="t" anchorCtr="0">
            <a:normAutofit/>
          </a:bodyPr>
          <a:lstStyle>
            <a:lvl1pPr lvl="0" algn="l">
              <a:spcBef>
                <a:spcPts val="0"/>
              </a:spcBef>
              <a:spcAft>
                <a:spcPts val="0"/>
              </a:spcAft>
              <a:buClr>
                <a:srgbClr val="E4160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0"/>
          <p:cNvSpPr txBox="1">
            <a:spLocks noGrp="1"/>
          </p:cNvSpPr>
          <p:nvPr>
            <p:ph type="body" idx="1"/>
          </p:nvPr>
        </p:nvSpPr>
        <p:spPr>
          <a:xfrm>
            <a:off x="1619672" y="2038119"/>
            <a:ext cx="6951451" cy="3767145"/>
          </a:xfrm>
          <a:prstGeom prst="rect">
            <a:avLst/>
          </a:prstGeom>
          <a:noFill/>
          <a:ln>
            <a:noFill/>
          </a:ln>
        </p:spPr>
        <p:txBody>
          <a:bodyPr spcFirstLastPara="1" wrap="square" lIns="0" tIns="45700" rIns="91425" bIns="45700" anchor="t" anchorCtr="0">
            <a:normAutofit/>
          </a:bodyPr>
          <a:lstStyle>
            <a:lvl1pPr marL="457200" lvl="0" indent="-342900" algn="l">
              <a:spcBef>
                <a:spcPts val="360"/>
              </a:spcBef>
              <a:spcAft>
                <a:spcPts val="0"/>
              </a:spcAft>
              <a:buClr>
                <a:srgbClr val="E4160A"/>
              </a:buClr>
              <a:buSzPts val="1800"/>
              <a:buChar char="▪"/>
              <a:defRPr/>
            </a:lvl1pPr>
            <a:lvl2pPr marL="914400" lvl="1" indent="-342900" algn="l">
              <a:spcBef>
                <a:spcPts val="360"/>
              </a:spcBef>
              <a:spcAft>
                <a:spcPts val="0"/>
              </a:spcAft>
              <a:buClr>
                <a:srgbClr val="E4160A"/>
              </a:buClr>
              <a:buSzPts val="1800"/>
              <a:buChar char="-"/>
              <a:defRPr/>
            </a:lvl2pPr>
            <a:lvl3pPr marL="1371600" lvl="2" indent="-342900" algn="l">
              <a:spcBef>
                <a:spcPts val="360"/>
              </a:spcBef>
              <a:spcAft>
                <a:spcPts val="0"/>
              </a:spcAft>
              <a:buClr>
                <a:srgbClr val="E4160A"/>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30"/>
          <p:cNvSpPr txBox="1">
            <a:spLocks noGrp="1"/>
          </p:cNvSpPr>
          <p:nvPr>
            <p:ph type="dt" idx="10"/>
          </p:nvPr>
        </p:nvSpPr>
        <p:spPr>
          <a:xfrm>
            <a:off x="865164" y="6071262"/>
            <a:ext cx="5733939" cy="365125"/>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rgbClr val="E4160A"/>
              </a:buClr>
              <a:buSzPts val="12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3964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ind">
  <p:cSld name="Eind">
    <p:spTree>
      <p:nvGrpSpPr>
        <p:cNvPr id="1" name="Shape 28"/>
        <p:cNvGrpSpPr/>
        <p:nvPr/>
      </p:nvGrpSpPr>
      <p:grpSpPr>
        <a:xfrm>
          <a:off x="0" y="0"/>
          <a:ext cx="0" cy="0"/>
          <a:chOff x="0" y="0"/>
          <a:chExt cx="0" cy="0"/>
        </a:xfrm>
      </p:grpSpPr>
      <p:pic>
        <p:nvPicPr>
          <p:cNvPr id="29" name="Google Shape;29;p33" descr="C:\Users\ITBOYS-H114bis\Dropbox\Kickenm\Briefhoofd nieuw logo\PPT\dia6.png"/>
          <p:cNvPicPr preferRelativeResize="0"/>
          <p:nvPr/>
        </p:nvPicPr>
        <p:blipFill rotWithShape="1">
          <a:blip r:embed="rId2">
            <a:alphaModFix/>
          </a:blip>
          <a:srcRect/>
          <a:stretch/>
        </p:blipFill>
        <p:spPr>
          <a:xfrm>
            <a:off x="0" y="-134938"/>
            <a:ext cx="9302750" cy="6992938"/>
          </a:xfrm>
          <a:prstGeom prst="rect">
            <a:avLst/>
          </a:prstGeom>
          <a:noFill/>
          <a:ln>
            <a:noFill/>
          </a:ln>
        </p:spPr>
      </p:pic>
      <p:sp>
        <p:nvSpPr>
          <p:cNvPr id="30" name="Google Shape;30;p33"/>
          <p:cNvSpPr txBox="1">
            <a:spLocks noGrp="1"/>
          </p:cNvSpPr>
          <p:nvPr>
            <p:ph type="ctrTitle"/>
          </p:nvPr>
        </p:nvSpPr>
        <p:spPr>
          <a:xfrm>
            <a:off x="4924540" y="1894901"/>
            <a:ext cx="3226038" cy="760164"/>
          </a:xfrm>
          <a:prstGeom prst="rect">
            <a:avLst/>
          </a:prstGeom>
          <a:noFill/>
          <a:ln>
            <a:noFill/>
          </a:ln>
        </p:spPr>
        <p:txBody>
          <a:bodyPr spcFirstLastPara="1" wrap="square" lIns="0" tIns="0" rIns="91425" bIns="45700" anchor="t" anchorCtr="0">
            <a:normAutofit/>
          </a:bodyPr>
          <a:lstStyle>
            <a:lvl1pPr lvl="0" algn="l">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3"/>
          <p:cNvSpPr txBox="1">
            <a:spLocks noGrp="1"/>
          </p:cNvSpPr>
          <p:nvPr>
            <p:ph type="subTitle" idx="1"/>
          </p:nvPr>
        </p:nvSpPr>
        <p:spPr>
          <a:xfrm>
            <a:off x="4924540" y="2826405"/>
            <a:ext cx="3226038" cy="1752600"/>
          </a:xfrm>
          <a:prstGeom prst="rect">
            <a:avLst/>
          </a:prstGeom>
          <a:noFill/>
          <a:ln>
            <a:noFill/>
          </a:ln>
        </p:spPr>
        <p:txBody>
          <a:bodyPr spcFirstLastPara="1" wrap="square" lIns="0" tIns="45700" rIns="91425" bIns="45700" anchor="t" anchorCtr="0">
            <a:noAutofit/>
          </a:bodyPr>
          <a:lstStyle>
            <a:lvl1pPr lvl="0" algn="l">
              <a:spcBef>
                <a:spcPts val="360"/>
              </a:spcBef>
              <a:spcAft>
                <a:spcPts val="0"/>
              </a:spcAft>
              <a:buClr>
                <a:schemeClr val="lt1"/>
              </a:buClr>
              <a:buSzPts val="1800"/>
              <a:buFont typeface="Noto Sans Symbols"/>
              <a:buNone/>
              <a:defRPr sz="1800" b="0">
                <a:solidFill>
                  <a:schemeClr val="lt1"/>
                </a:solidFill>
                <a:latin typeface="Arial"/>
                <a:ea typeface="Arial"/>
                <a:cs typeface="Arial"/>
                <a:sym typeface="Arial"/>
              </a:defRPr>
            </a:lvl1pPr>
            <a:lvl2pPr lvl="1" algn="ctr">
              <a:spcBef>
                <a:spcPts val="480"/>
              </a:spcBef>
              <a:spcAft>
                <a:spcPts val="0"/>
              </a:spcAft>
              <a:buClr>
                <a:srgbClr val="888888"/>
              </a:buClr>
              <a:buSzPts val="24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1446551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ind met gegevens">
  <p:cSld name="Eind met gegevens">
    <p:spTree>
      <p:nvGrpSpPr>
        <p:cNvPr id="1" name="Shape 32"/>
        <p:cNvGrpSpPr/>
        <p:nvPr/>
      </p:nvGrpSpPr>
      <p:grpSpPr>
        <a:xfrm>
          <a:off x="0" y="0"/>
          <a:ext cx="0" cy="0"/>
          <a:chOff x="0" y="0"/>
          <a:chExt cx="0" cy="0"/>
        </a:xfrm>
      </p:grpSpPr>
      <p:pic>
        <p:nvPicPr>
          <p:cNvPr id="33" name="Google Shape;33;p34" descr="C:\Users\ITBOYS-H114bis\Dropbox\Kickenm\Briefhoofd nieuw logo\PPT\dia6.png"/>
          <p:cNvPicPr preferRelativeResize="0"/>
          <p:nvPr/>
        </p:nvPicPr>
        <p:blipFill rotWithShape="1">
          <a:blip r:embed="rId2">
            <a:alphaModFix/>
          </a:blip>
          <a:srcRect/>
          <a:stretch/>
        </p:blipFill>
        <p:spPr>
          <a:xfrm>
            <a:off x="0" y="-134938"/>
            <a:ext cx="9302750" cy="6992938"/>
          </a:xfrm>
          <a:prstGeom prst="rect">
            <a:avLst/>
          </a:prstGeom>
          <a:noFill/>
          <a:ln>
            <a:noFill/>
          </a:ln>
        </p:spPr>
      </p:pic>
      <p:sp>
        <p:nvSpPr>
          <p:cNvPr id="34" name="Google Shape;34;p34"/>
          <p:cNvSpPr txBox="1">
            <a:spLocks noGrp="1"/>
          </p:cNvSpPr>
          <p:nvPr>
            <p:ph type="ctrTitle"/>
          </p:nvPr>
        </p:nvSpPr>
        <p:spPr>
          <a:xfrm>
            <a:off x="4924540" y="1894901"/>
            <a:ext cx="3226038" cy="760164"/>
          </a:xfrm>
          <a:prstGeom prst="rect">
            <a:avLst/>
          </a:prstGeom>
          <a:noFill/>
          <a:ln>
            <a:noFill/>
          </a:ln>
        </p:spPr>
        <p:txBody>
          <a:bodyPr spcFirstLastPara="1" wrap="square" lIns="0" tIns="0" rIns="91425" bIns="45700" anchor="t" anchorCtr="0">
            <a:normAutofit/>
          </a:bodyPr>
          <a:lstStyle>
            <a:lvl1pPr lvl="0" algn="l">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p:nvPr/>
        </p:nvSpPr>
        <p:spPr>
          <a:xfrm>
            <a:off x="4924540" y="2826405"/>
            <a:ext cx="3226038"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2000" b="1">
                <a:solidFill>
                  <a:schemeClr val="lt1"/>
                </a:solidFill>
                <a:latin typeface="Arial"/>
                <a:ea typeface="Arial"/>
                <a:cs typeface="Arial"/>
                <a:sym typeface="Arial"/>
              </a:rPr>
              <a:t>De Wijnpers</a:t>
            </a:r>
            <a:endParaRPr/>
          </a:p>
          <a:p>
            <a:pPr marL="0" marR="0" lvl="0" indent="0" algn="l" rtl="0">
              <a:spcBef>
                <a:spcPts val="0"/>
              </a:spcBef>
              <a:spcAft>
                <a:spcPts val="0"/>
              </a:spcAft>
              <a:buNone/>
            </a:pPr>
            <a:r>
              <a:rPr lang="nl-BE" sz="2000">
                <a:solidFill>
                  <a:schemeClr val="lt1"/>
                </a:solidFill>
                <a:latin typeface="Arial"/>
                <a:ea typeface="Arial"/>
                <a:cs typeface="Arial"/>
                <a:sym typeface="Arial"/>
              </a:rPr>
              <a:t>Mechelsevest 72</a:t>
            </a:r>
            <a:endParaRPr/>
          </a:p>
          <a:p>
            <a:pPr marL="0" marR="0" lvl="0" indent="0" algn="l" rtl="0">
              <a:spcBef>
                <a:spcPts val="0"/>
              </a:spcBef>
              <a:spcAft>
                <a:spcPts val="0"/>
              </a:spcAft>
              <a:buNone/>
            </a:pPr>
            <a:r>
              <a:rPr lang="nl-BE" sz="2000">
                <a:solidFill>
                  <a:schemeClr val="lt1"/>
                </a:solidFill>
                <a:latin typeface="Arial"/>
                <a:ea typeface="Arial"/>
                <a:cs typeface="Arial"/>
                <a:sym typeface="Arial"/>
              </a:rPr>
              <a:t>3000 Leuven</a:t>
            </a:r>
            <a:endParaRPr/>
          </a:p>
          <a:p>
            <a:pPr marL="0" marR="0" lvl="0" indent="0" algn="l" rtl="0">
              <a:spcBef>
                <a:spcPts val="0"/>
              </a:spcBef>
              <a:spcAft>
                <a:spcPts val="0"/>
              </a:spcAft>
              <a:buNone/>
            </a:pPr>
            <a:r>
              <a:rPr lang="nl-BE" sz="2000">
                <a:solidFill>
                  <a:schemeClr val="lt1"/>
                </a:solidFill>
                <a:latin typeface="Arial"/>
                <a:ea typeface="Arial"/>
                <a:cs typeface="Arial"/>
                <a:sym typeface="Arial"/>
              </a:rPr>
              <a:t>016-23 69 51</a:t>
            </a:r>
            <a:endParaRPr/>
          </a:p>
          <a:p>
            <a:pPr marL="0" marR="0" lvl="0" indent="0" algn="l" rtl="0">
              <a:spcBef>
                <a:spcPts val="0"/>
              </a:spcBef>
              <a:spcAft>
                <a:spcPts val="0"/>
              </a:spcAft>
              <a:buNone/>
            </a:pPr>
            <a:r>
              <a:rPr lang="nl-BE" sz="2000">
                <a:solidFill>
                  <a:schemeClr val="lt1"/>
                </a:solidFill>
                <a:latin typeface="Arial"/>
                <a:ea typeface="Arial"/>
                <a:cs typeface="Arial"/>
                <a:sym typeface="Arial"/>
              </a:rPr>
              <a:t>www.dewijnpers.be</a:t>
            </a:r>
            <a:endParaRPr sz="2000">
              <a:solidFill>
                <a:schemeClr val="lt1"/>
              </a:solidFill>
              <a:latin typeface="Arial"/>
              <a:ea typeface="Arial"/>
              <a:cs typeface="Arial"/>
              <a:sym typeface="Arial"/>
            </a:endParaRPr>
          </a:p>
        </p:txBody>
      </p:sp>
    </p:spTree>
    <p:extLst>
      <p:ext uri="{BB962C8B-B14F-4D97-AF65-F5344CB8AC3E}">
        <p14:creationId xmlns:p14="http://schemas.microsoft.com/office/powerpoint/2010/main" val="2418564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ectiekop">
  <p:cSld name="1_Sectiekop">
    <p:spTree>
      <p:nvGrpSpPr>
        <p:cNvPr id="1" name="Shape 36"/>
        <p:cNvGrpSpPr/>
        <p:nvPr/>
      </p:nvGrpSpPr>
      <p:grpSpPr>
        <a:xfrm>
          <a:off x="0" y="0"/>
          <a:ext cx="0" cy="0"/>
          <a:chOff x="0" y="0"/>
          <a:chExt cx="0" cy="0"/>
        </a:xfrm>
      </p:grpSpPr>
      <p:pic>
        <p:nvPicPr>
          <p:cNvPr id="37" name="Google Shape;37;p35" descr="C:\Users\ITBOYS-H114bis\Dropbox\Kickenm\Briefhoofd nieuw logo\PPT\dia2.png"/>
          <p:cNvPicPr preferRelativeResize="0"/>
          <p:nvPr/>
        </p:nvPicPr>
        <p:blipFill rotWithShape="1">
          <a:blip r:embed="rId2">
            <a:alphaModFix/>
          </a:blip>
          <a:srcRect/>
          <a:stretch/>
        </p:blipFill>
        <p:spPr>
          <a:xfrm>
            <a:off x="-31860" y="0"/>
            <a:ext cx="9175859" cy="6858000"/>
          </a:xfrm>
          <a:prstGeom prst="rect">
            <a:avLst/>
          </a:prstGeom>
          <a:noFill/>
          <a:ln>
            <a:noFill/>
          </a:ln>
        </p:spPr>
      </p:pic>
      <p:sp>
        <p:nvSpPr>
          <p:cNvPr id="38" name="Google Shape;38;p35"/>
          <p:cNvSpPr txBox="1">
            <a:spLocks noGrp="1"/>
          </p:cNvSpPr>
          <p:nvPr>
            <p:ph type="title"/>
          </p:nvPr>
        </p:nvSpPr>
        <p:spPr>
          <a:xfrm>
            <a:off x="1140954" y="3393348"/>
            <a:ext cx="7772400" cy="638825"/>
          </a:xfrm>
          <a:prstGeom prst="rect">
            <a:avLst/>
          </a:prstGeom>
          <a:noFill/>
          <a:ln>
            <a:noFill/>
          </a:ln>
        </p:spPr>
        <p:txBody>
          <a:bodyPr spcFirstLastPara="1" wrap="square" lIns="0" tIns="0" rIns="91425" bIns="45700" anchor="t" anchorCtr="0">
            <a:normAutofit/>
          </a:bodyPr>
          <a:lstStyle>
            <a:lvl1pPr lvl="0" algn="l">
              <a:lnSpc>
                <a:spcPct val="85000"/>
              </a:lnSpc>
              <a:spcBef>
                <a:spcPts val="0"/>
              </a:spcBef>
              <a:spcAft>
                <a:spcPts val="0"/>
              </a:spcAft>
              <a:buClr>
                <a:srgbClr val="E4160A"/>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5"/>
          <p:cNvSpPr txBox="1">
            <a:spLocks noGrp="1"/>
          </p:cNvSpPr>
          <p:nvPr>
            <p:ph type="body" idx="1"/>
          </p:nvPr>
        </p:nvSpPr>
        <p:spPr>
          <a:xfrm>
            <a:off x="1140954" y="4425771"/>
            <a:ext cx="7772400" cy="595955"/>
          </a:xfrm>
          <a:prstGeom prst="rect">
            <a:avLst/>
          </a:prstGeom>
          <a:noFill/>
          <a:ln>
            <a:noFill/>
          </a:ln>
        </p:spPr>
        <p:txBody>
          <a:bodyPr spcFirstLastPara="1" wrap="square" lIns="0" tIns="0" rIns="91425" bIns="45700" anchor="t" anchorCtr="0">
            <a:normAutofit/>
          </a:bodyPr>
          <a:lstStyle>
            <a:lvl1pPr marL="457200" lvl="0" indent="-228600" algn="l">
              <a:spcBef>
                <a:spcPts val="640"/>
              </a:spcBef>
              <a:spcAft>
                <a:spcPts val="0"/>
              </a:spcAft>
              <a:buClr>
                <a:schemeClr val="dk1"/>
              </a:buClr>
              <a:buSzPts val="3200"/>
              <a:buNone/>
              <a:defRPr sz="3200" b="0">
                <a:solidFill>
                  <a:schemeClr val="dk1"/>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extLst>
      <p:ext uri="{BB962C8B-B14F-4D97-AF65-F5344CB8AC3E}">
        <p14:creationId xmlns:p14="http://schemas.microsoft.com/office/powerpoint/2010/main" val="737210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houd van twee" type="twoObj">
  <p:cSld name="Inhoud van twee">
    <p:spTree>
      <p:nvGrpSpPr>
        <p:cNvPr id="1" name="Shape 40"/>
        <p:cNvGrpSpPr/>
        <p:nvPr/>
      </p:nvGrpSpPr>
      <p:grpSpPr>
        <a:xfrm>
          <a:off x="0" y="0"/>
          <a:ext cx="0" cy="0"/>
          <a:chOff x="0" y="0"/>
          <a:chExt cx="0" cy="0"/>
        </a:xfrm>
      </p:grpSpPr>
      <p:sp>
        <p:nvSpPr>
          <p:cNvPr id="41" name="Google Shape;41;p36"/>
          <p:cNvSpPr txBox="1">
            <a:spLocks noGrp="1"/>
          </p:cNvSpPr>
          <p:nvPr>
            <p:ph type="title"/>
          </p:nvPr>
        </p:nvSpPr>
        <p:spPr>
          <a:xfrm>
            <a:off x="1619672" y="836712"/>
            <a:ext cx="6951451" cy="580926"/>
          </a:xfrm>
          <a:prstGeom prst="rect">
            <a:avLst/>
          </a:prstGeom>
          <a:noFill/>
          <a:ln>
            <a:noFill/>
          </a:ln>
        </p:spPr>
        <p:txBody>
          <a:bodyPr spcFirstLastPara="1" wrap="square" lIns="0" tIns="0" rIns="91425" bIns="45700" anchor="t" anchorCtr="0">
            <a:normAutofit/>
          </a:bodyPr>
          <a:lstStyle>
            <a:lvl1pPr lvl="0" algn="l">
              <a:spcBef>
                <a:spcPts val="0"/>
              </a:spcBef>
              <a:spcAft>
                <a:spcPts val="0"/>
              </a:spcAft>
              <a:buClr>
                <a:srgbClr val="E4160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6"/>
          <p:cNvSpPr txBox="1">
            <a:spLocks noGrp="1"/>
          </p:cNvSpPr>
          <p:nvPr>
            <p:ph type="body" idx="1"/>
          </p:nvPr>
        </p:nvSpPr>
        <p:spPr>
          <a:xfrm>
            <a:off x="1619670" y="2027104"/>
            <a:ext cx="3420000" cy="3833869"/>
          </a:xfrm>
          <a:prstGeom prst="rect">
            <a:avLst/>
          </a:prstGeom>
          <a:noFill/>
          <a:ln>
            <a:noFill/>
          </a:ln>
        </p:spPr>
        <p:txBody>
          <a:bodyPr spcFirstLastPara="1" wrap="square" lIns="0" tIns="45700" rIns="91425" bIns="45700" anchor="t" anchorCtr="0">
            <a:normAutofit/>
          </a:bodyPr>
          <a:lstStyle>
            <a:lvl1pPr marL="457200" lvl="0" indent="-381000" algn="l">
              <a:spcBef>
                <a:spcPts val="480"/>
              </a:spcBef>
              <a:spcAft>
                <a:spcPts val="0"/>
              </a:spcAft>
              <a:buClr>
                <a:srgbClr val="E4160A"/>
              </a:buClr>
              <a:buSzPts val="2400"/>
              <a:buChar char="▪"/>
              <a:defRPr sz="2400"/>
            </a:lvl1pPr>
            <a:lvl2pPr marL="914400" lvl="1" indent="-355600" algn="l">
              <a:spcBef>
                <a:spcPts val="400"/>
              </a:spcBef>
              <a:spcAft>
                <a:spcPts val="0"/>
              </a:spcAft>
              <a:buClr>
                <a:srgbClr val="E4160A"/>
              </a:buClr>
              <a:buSzPts val="2000"/>
              <a:buChar char="-"/>
              <a:defRPr sz="2000"/>
            </a:lvl2pPr>
            <a:lvl3pPr marL="1371600" lvl="2" indent="-355600" algn="l">
              <a:spcBef>
                <a:spcPts val="400"/>
              </a:spcBef>
              <a:spcAft>
                <a:spcPts val="0"/>
              </a:spcAft>
              <a:buClr>
                <a:srgbClr val="E4160A"/>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3" name="Google Shape;43;p36"/>
          <p:cNvSpPr txBox="1">
            <a:spLocks noGrp="1"/>
          </p:cNvSpPr>
          <p:nvPr>
            <p:ph type="body" idx="2"/>
          </p:nvPr>
        </p:nvSpPr>
        <p:spPr>
          <a:xfrm>
            <a:off x="5321147" y="2027104"/>
            <a:ext cx="3238959" cy="3833869"/>
          </a:xfrm>
          <a:prstGeom prst="rect">
            <a:avLst/>
          </a:prstGeom>
          <a:noFill/>
          <a:ln>
            <a:noFill/>
          </a:ln>
        </p:spPr>
        <p:txBody>
          <a:bodyPr spcFirstLastPara="1" wrap="square" lIns="0" tIns="45700" rIns="91425" bIns="45700" anchor="t" anchorCtr="0">
            <a:normAutofit/>
          </a:bodyPr>
          <a:lstStyle>
            <a:lvl1pPr marL="457200" lvl="0" indent="-381000" algn="l">
              <a:spcBef>
                <a:spcPts val="480"/>
              </a:spcBef>
              <a:spcAft>
                <a:spcPts val="0"/>
              </a:spcAft>
              <a:buClr>
                <a:srgbClr val="E4160A"/>
              </a:buClr>
              <a:buSzPts val="2400"/>
              <a:buChar char="▪"/>
              <a:defRPr sz="2400"/>
            </a:lvl1pPr>
            <a:lvl2pPr marL="914400" lvl="1" indent="-355600" algn="l">
              <a:spcBef>
                <a:spcPts val="400"/>
              </a:spcBef>
              <a:spcAft>
                <a:spcPts val="0"/>
              </a:spcAft>
              <a:buClr>
                <a:srgbClr val="E4160A"/>
              </a:buClr>
              <a:buSzPts val="2000"/>
              <a:buChar char="-"/>
              <a:defRPr sz="2000"/>
            </a:lvl2pPr>
            <a:lvl3pPr marL="1371600" lvl="2" indent="-355600" algn="l">
              <a:spcBef>
                <a:spcPts val="400"/>
              </a:spcBef>
              <a:spcAft>
                <a:spcPts val="0"/>
              </a:spcAft>
              <a:buClr>
                <a:srgbClr val="E4160A"/>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4" name="Google Shape;44;p36"/>
          <p:cNvSpPr txBox="1">
            <a:spLocks noGrp="1"/>
          </p:cNvSpPr>
          <p:nvPr>
            <p:ph type="dt" idx="10"/>
          </p:nvPr>
        </p:nvSpPr>
        <p:spPr>
          <a:xfrm>
            <a:off x="865164" y="6071262"/>
            <a:ext cx="5733939" cy="365125"/>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rgbClr val="E4160A"/>
              </a:buClr>
              <a:buSzPts val="12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07651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2_Sectiekop">
    <p:spTree>
      <p:nvGrpSpPr>
        <p:cNvPr id="1" name=""/>
        <p:cNvGrpSpPr/>
        <p:nvPr/>
      </p:nvGrpSpPr>
      <p:grpSpPr>
        <a:xfrm>
          <a:off x="0" y="0"/>
          <a:ext cx="0" cy="0"/>
          <a:chOff x="0" y="0"/>
          <a:chExt cx="0" cy="0"/>
        </a:xfrm>
      </p:grpSpPr>
      <p:pic>
        <p:nvPicPr>
          <p:cNvPr id="1026" name="Picture 2" descr="C:\Users\ITBOYS-H114bis\Dropbox\Kickenm\Briefhoofd nieuw logo\PPT\dia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60" y="0"/>
            <a:ext cx="9175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a:xfrm>
            <a:off x="1140954" y="3393348"/>
            <a:ext cx="7772400" cy="638825"/>
          </a:xfrm>
        </p:spPr>
        <p:txBody>
          <a:bodyPr wrap="square" anchor="t">
            <a:normAutofit/>
          </a:bodyPr>
          <a:lstStyle>
            <a:lvl1pPr algn="l">
              <a:lnSpc>
                <a:spcPts val="3400"/>
              </a:lnSpc>
              <a:defRPr sz="4000" b="1" kern="1200" cap="none" baseline="0"/>
            </a:lvl1pPr>
          </a:lstStyle>
          <a:p>
            <a:r>
              <a:rPr lang="nl-NL" dirty="0"/>
              <a:t>Hier komt de titel van de </a:t>
            </a:r>
            <a:r>
              <a:rPr lang="nl-NL" dirty="0" err="1"/>
              <a:t>ppt</a:t>
            </a:r>
            <a:r>
              <a:rPr lang="nl-NL" dirty="0"/>
              <a:t>.</a:t>
            </a:r>
            <a:endParaRPr lang="nl-BE" dirty="0"/>
          </a:p>
        </p:txBody>
      </p:sp>
      <p:sp>
        <p:nvSpPr>
          <p:cNvPr id="3" name="Tijdelijke aanduiding voor tekst 2"/>
          <p:cNvSpPr>
            <a:spLocks noGrp="1"/>
          </p:cNvSpPr>
          <p:nvPr>
            <p:ph type="body" idx="1" hasCustomPrompt="1"/>
          </p:nvPr>
        </p:nvSpPr>
        <p:spPr>
          <a:xfrm>
            <a:off x="1140954" y="4425771"/>
            <a:ext cx="7772400" cy="595955"/>
          </a:xfrm>
        </p:spPr>
        <p:txBody>
          <a:bodyPr tIns="0" anchor="t" anchorCtr="0">
            <a:normAutofit/>
          </a:bodyPr>
          <a:lstStyle>
            <a:lvl1pPr marL="0" indent="0">
              <a:buNone/>
              <a:defRPr sz="32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Hier komt de ondertitel.</a:t>
            </a:r>
          </a:p>
        </p:txBody>
      </p:sp>
    </p:spTree>
    <p:extLst>
      <p:ext uri="{BB962C8B-B14F-4D97-AF65-F5344CB8AC3E}">
        <p14:creationId xmlns:p14="http://schemas.microsoft.com/office/powerpoint/2010/main" val="375484251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ekop">
    <p:spTree>
      <p:nvGrpSpPr>
        <p:cNvPr id="1" name=""/>
        <p:cNvGrpSpPr/>
        <p:nvPr/>
      </p:nvGrpSpPr>
      <p:grpSpPr>
        <a:xfrm>
          <a:off x="0" y="0"/>
          <a:ext cx="0" cy="0"/>
          <a:chOff x="0" y="0"/>
          <a:chExt cx="0" cy="0"/>
        </a:xfrm>
      </p:grpSpPr>
      <p:pic>
        <p:nvPicPr>
          <p:cNvPr id="1026" name="Picture 2" descr="C:\Users\ITBOYS-H114bis\Dropbox\Kickenm\Briefhoofd nieuw logo\PPT\dia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60" y="0"/>
            <a:ext cx="9175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a:xfrm>
            <a:off x="1140954" y="3393348"/>
            <a:ext cx="7772400" cy="638825"/>
          </a:xfrm>
        </p:spPr>
        <p:txBody>
          <a:bodyPr wrap="square" anchor="t">
            <a:normAutofit/>
          </a:bodyPr>
          <a:lstStyle>
            <a:lvl1pPr algn="l">
              <a:lnSpc>
                <a:spcPts val="3400"/>
              </a:lnSpc>
              <a:defRPr sz="4000" b="1" kern="1200" cap="none" baseline="0"/>
            </a:lvl1pPr>
          </a:lstStyle>
          <a:p>
            <a:r>
              <a:rPr lang="nl-NL" dirty="0"/>
              <a:t>Hier komt de titel van de </a:t>
            </a:r>
            <a:r>
              <a:rPr lang="nl-NL" dirty="0" err="1"/>
              <a:t>ppt</a:t>
            </a:r>
            <a:r>
              <a:rPr lang="nl-NL" dirty="0"/>
              <a:t>.</a:t>
            </a:r>
            <a:endParaRPr lang="nl-BE" dirty="0"/>
          </a:p>
        </p:txBody>
      </p:sp>
      <p:sp>
        <p:nvSpPr>
          <p:cNvPr id="3" name="Tijdelijke aanduiding voor tekst 2"/>
          <p:cNvSpPr>
            <a:spLocks noGrp="1"/>
          </p:cNvSpPr>
          <p:nvPr>
            <p:ph type="body" idx="1" hasCustomPrompt="1"/>
          </p:nvPr>
        </p:nvSpPr>
        <p:spPr>
          <a:xfrm>
            <a:off x="1140954" y="4425771"/>
            <a:ext cx="7772400" cy="595955"/>
          </a:xfrm>
        </p:spPr>
        <p:txBody>
          <a:bodyPr tIns="0" anchor="t" anchorCtr="0">
            <a:normAutofit/>
          </a:bodyPr>
          <a:lstStyle>
            <a:lvl1pPr marL="0" indent="0">
              <a:buNone/>
              <a:defRPr sz="32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Hier komt de ondertitel.</a:t>
            </a:r>
          </a:p>
        </p:txBody>
      </p:sp>
    </p:spTree>
    <p:extLst>
      <p:ext uri="{BB962C8B-B14F-4D97-AF65-F5344CB8AC3E}">
        <p14:creationId xmlns:p14="http://schemas.microsoft.com/office/powerpoint/2010/main" val="189180455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2051" name="Picture 3" descr="C:\Users\ITBOYS-H114bis\Dropbox\Kickenm\Briefhoofd nieuw logo\PPT\dia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9302750" cy="699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a:xfrm>
            <a:off x="2418911" y="3316231"/>
            <a:ext cx="6047756" cy="627808"/>
          </a:xfrm>
        </p:spPr>
        <p:txBody>
          <a:bodyPr anchor="t"/>
          <a:lstStyle>
            <a:lvl1pPr algn="l">
              <a:defRPr sz="4000" b="1" cap="none">
                <a:solidFill>
                  <a:schemeClr val="bg1"/>
                </a:solidFill>
              </a:defRPr>
            </a:lvl1pPr>
          </a:lstStyle>
          <a:p>
            <a:r>
              <a:rPr lang="nl-NL" dirty="0"/>
              <a:t>Hoofdstuk 1</a:t>
            </a:r>
            <a:endParaRPr lang="nl-BE" dirty="0"/>
          </a:p>
        </p:txBody>
      </p:sp>
      <p:sp>
        <p:nvSpPr>
          <p:cNvPr id="3" name="Tijdelijke aanduiding voor tekst 2"/>
          <p:cNvSpPr>
            <a:spLocks noGrp="1"/>
          </p:cNvSpPr>
          <p:nvPr>
            <p:ph type="body" idx="1" hasCustomPrompt="1"/>
          </p:nvPr>
        </p:nvSpPr>
        <p:spPr>
          <a:xfrm>
            <a:off x="2418911" y="3960115"/>
            <a:ext cx="6047756" cy="1191153"/>
          </a:xfrm>
        </p:spPr>
        <p:txBody>
          <a:bodyPr tIns="0" anchor="t" anchorCtr="0"/>
          <a:lstStyle>
            <a:lvl1pPr marL="0" indent="0">
              <a:buNone/>
              <a:defRPr sz="4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Subtitel.</a:t>
            </a:r>
          </a:p>
        </p:txBody>
      </p:sp>
    </p:spTree>
    <p:extLst>
      <p:ext uri="{BB962C8B-B14F-4D97-AF65-F5344CB8AC3E}">
        <p14:creationId xmlns:p14="http://schemas.microsoft.com/office/powerpoint/2010/main" val="4123975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p:txBody>
      </p:sp>
      <p:sp>
        <p:nvSpPr>
          <p:cNvPr id="4" name="Tijdelijke aanduiding voor datum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nl-BE" dirty="0"/>
              <a:t>Titel van de Powerpoint</a:t>
            </a:r>
          </a:p>
        </p:txBody>
      </p:sp>
    </p:spTree>
    <p:extLst>
      <p:ext uri="{BB962C8B-B14F-4D97-AF65-F5344CB8AC3E}">
        <p14:creationId xmlns:p14="http://schemas.microsoft.com/office/powerpoint/2010/main" val="18054153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31559319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dirty="0"/>
          </a:p>
        </p:txBody>
      </p:sp>
      <p:sp>
        <p:nvSpPr>
          <p:cNvPr id="3" name="Tijdelijke aanduiding voor inhoud 2"/>
          <p:cNvSpPr>
            <a:spLocks noGrp="1"/>
          </p:cNvSpPr>
          <p:nvPr>
            <p:ph sz="half" idx="1"/>
          </p:nvPr>
        </p:nvSpPr>
        <p:spPr>
          <a:xfrm>
            <a:off x="1619670" y="2027104"/>
            <a:ext cx="3420000" cy="3833869"/>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p:txBody>
      </p:sp>
      <p:sp>
        <p:nvSpPr>
          <p:cNvPr id="4" name="Tijdelijke aanduiding voor inhoud 3"/>
          <p:cNvSpPr>
            <a:spLocks noGrp="1"/>
          </p:cNvSpPr>
          <p:nvPr>
            <p:ph sz="half" idx="2"/>
          </p:nvPr>
        </p:nvSpPr>
        <p:spPr>
          <a:xfrm>
            <a:off x="5321147" y="2027104"/>
            <a:ext cx="3238959" cy="3833869"/>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p:txBody>
      </p:sp>
      <p:sp>
        <p:nvSpPr>
          <p:cNvPr id="5" name="Tijdelijke aanduiding voor datum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nl-BE" dirty="0"/>
              <a:t>Titel van de Powerpoint</a:t>
            </a:r>
          </a:p>
        </p:txBody>
      </p:sp>
    </p:spTree>
    <p:extLst>
      <p:ext uri="{BB962C8B-B14F-4D97-AF65-F5344CB8AC3E}">
        <p14:creationId xmlns:p14="http://schemas.microsoft.com/office/powerpoint/2010/main" val="48059625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Rechthoek 3"/>
          <p:cNvSpPr/>
          <p:nvPr userDrawn="1"/>
        </p:nvSpPr>
        <p:spPr>
          <a:xfrm>
            <a:off x="476250" y="571500"/>
            <a:ext cx="161925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echthoek 5"/>
          <p:cNvSpPr/>
          <p:nvPr userDrawn="1"/>
        </p:nvSpPr>
        <p:spPr>
          <a:xfrm>
            <a:off x="7067550" y="5638800"/>
            <a:ext cx="161925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6344357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Eind">
    <p:spTree>
      <p:nvGrpSpPr>
        <p:cNvPr id="1" name=""/>
        <p:cNvGrpSpPr/>
        <p:nvPr/>
      </p:nvGrpSpPr>
      <p:grpSpPr>
        <a:xfrm>
          <a:off x="0" y="0"/>
          <a:ext cx="0" cy="0"/>
          <a:chOff x="0" y="0"/>
          <a:chExt cx="0" cy="0"/>
        </a:xfrm>
      </p:grpSpPr>
      <p:pic>
        <p:nvPicPr>
          <p:cNvPr id="3074" name="Picture 2" descr="C:\Users\ITBOYS-H114bis\Dropbox\Kickenm\Briefhoofd nieuw logo\PPT\dia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4938"/>
            <a:ext cx="9302750" cy="699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4924540" y="1894901"/>
            <a:ext cx="3226038" cy="760164"/>
          </a:xfrm>
        </p:spPr>
        <p:txBody>
          <a:bodyPr>
            <a:normAutofit/>
          </a:bodyPr>
          <a:lstStyle>
            <a:lvl1pPr>
              <a:defRPr sz="4800">
                <a:solidFill>
                  <a:schemeClr val="bg1"/>
                </a:solidFill>
              </a:defRPr>
            </a:lvl1pPr>
          </a:lstStyle>
          <a:p>
            <a:r>
              <a:rPr lang="nl-NL" dirty="0"/>
              <a:t>Afsluiting</a:t>
            </a:r>
            <a:endParaRPr lang="nl-BE" dirty="0"/>
          </a:p>
        </p:txBody>
      </p:sp>
      <p:sp>
        <p:nvSpPr>
          <p:cNvPr id="3" name="Ondertitel 2"/>
          <p:cNvSpPr>
            <a:spLocks noGrp="1"/>
          </p:cNvSpPr>
          <p:nvPr>
            <p:ph type="subTitle" idx="1" hasCustomPrompt="1"/>
          </p:nvPr>
        </p:nvSpPr>
        <p:spPr>
          <a:xfrm>
            <a:off x="4924540" y="2826405"/>
            <a:ext cx="3226038" cy="1752600"/>
          </a:xfrm>
        </p:spPr>
        <p:txBody>
          <a:bodyPr>
            <a:noAutofit/>
          </a:bodyPr>
          <a:lstStyle>
            <a:lvl1pPr marL="0" indent="0" algn="l" defTabSz="914400" rtl="0" eaLnBrk="1" latinLnBrk="0" hangingPunct="1">
              <a:spcBef>
                <a:spcPct val="20000"/>
              </a:spcBef>
              <a:buFont typeface="Wingdings" panose="05000000000000000000" pitchFamily="2" charset="2"/>
              <a:buNone/>
              <a:defRPr lang="nl-BE" sz="1800" b="0" kern="100" baseline="0" dirty="0">
                <a:solidFill>
                  <a:schemeClr val="bg1"/>
                </a:solidFill>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De Wijnpers</a:t>
            </a:r>
          </a:p>
          <a:p>
            <a:r>
              <a:rPr lang="nl-NL" dirty="0" err="1"/>
              <a:t>Mechelsevest</a:t>
            </a:r>
            <a:r>
              <a:rPr lang="nl-NL" dirty="0"/>
              <a:t> 72</a:t>
            </a:r>
          </a:p>
          <a:p>
            <a:r>
              <a:rPr lang="nl-NL" dirty="0"/>
              <a:t>3000 Leuven</a:t>
            </a:r>
          </a:p>
          <a:p>
            <a:r>
              <a:rPr lang="nl-NL" dirty="0"/>
              <a:t>016-23 69 51</a:t>
            </a:r>
          </a:p>
          <a:p>
            <a:r>
              <a:rPr lang="nl-NL" dirty="0"/>
              <a:t>www.dewijnpers.be</a:t>
            </a:r>
            <a:endParaRPr lang="nl-BE" dirty="0"/>
          </a:p>
        </p:txBody>
      </p:sp>
    </p:spTree>
    <p:extLst>
      <p:ext uri="{BB962C8B-B14F-4D97-AF65-F5344CB8AC3E}">
        <p14:creationId xmlns:p14="http://schemas.microsoft.com/office/powerpoint/2010/main" val="261520752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nd met gegevens">
    <p:spTree>
      <p:nvGrpSpPr>
        <p:cNvPr id="1" name=""/>
        <p:cNvGrpSpPr/>
        <p:nvPr/>
      </p:nvGrpSpPr>
      <p:grpSpPr>
        <a:xfrm>
          <a:off x="0" y="0"/>
          <a:ext cx="0" cy="0"/>
          <a:chOff x="0" y="0"/>
          <a:chExt cx="0" cy="0"/>
        </a:xfrm>
      </p:grpSpPr>
      <p:pic>
        <p:nvPicPr>
          <p:cNvPr id="3074" name="Picture 2" descr="C:\Users\ITBOYS-H114bis\Dropbox\Kickenm\Briefhoofd nieuw logo\PPT\dia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4938"/>
            <a:ext cx="9302750" cy="699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4924540" y="1894901"/>
            <a:ext cx="3226038" cy="760164"/>
          </a:xfrm>
        </p:spPr>
        <p:txBody>
          <a:bodyPr>
            <a:normAutofit/>
          </a:bodyPr>
          <a:lstStyle>
            <a:lvl1pPr>
              <a:defRPr sz="4800">
                <a:solidFill>
                  <a:schemeClr val="bg1"/>
                </a:solidFill>
              </a:defRPr>
            </a:lvl1pPr>
          </a:lstStyle>
          <a:p>
            <a:r>
              <a:rPr lang="nl-NL" dirty="0"/>
              <a:t>Afsluiting</a:t>
            </a:r>
            <a:endParaRPr lang="nl-BE" dirty="0"/>
          </a:p>
        </p:txBody>
      </p:sp>
      <p:sp>
        <p:nvSpPr>
          <p:cNvPr id="5" name="Tekstvak 4"/>
          <p:cNvSpPr txBox="1"/>
          <p:nvPr userDrawn="1"/>
        </p:nvSpPr>
        <p:spPr>
          <a:xfrm>
            <a:off x="4924540" y="2826405"/>
            <a:ext cx="3226038" cy="1631216"/>
          </a:xfrm>
          <a:prstGeom prst="rect">
            <a:avLst/>
          </a:prstGeom>
          <a:noFill/>
        </p:spPr>
        <p:txBody>
          <a:bodyPr wrap="square" rtlCol="0">
            <a:spAutoFit/>
          </a:bodyPr>
          <a:lstStyle/>
          <a:p>
            <a:r>
              <a:rPr lang="nl-NL" sz="2000" b="1" dirty="0">
                <a:solidFill>
                  <a:schemeClr val="bg1"/>
                </a:solidFill>
                <a:latin typeface="Arial" panose="020B0604020202020204" pitchFamily="34" charset="0"/>
                <a:cs typeface="Arial" panose="020B0604020202020204" pitchFamily="34" charset="0"/>
              </a:rPr>
              <a:t>De Wijnpers</a:t>
            </a:r>
          </a:p>
          <a:p>
            <a:r>
              <a:rPr lang="nl-NL" sz="2000" dirty="0">
                <a:solidFill>
                  <a:schemeClr val="bg1"/>
                </a:solidFill>
                <a:latin typeface="Arial" panose="020B0604020202020204" pitchFamily="34" charset="0"/>
                <a:cs typeface="Arial" panose="020B0604020202020204" pitchFamily="34" charset="0"/>
              </a:rPr>
              <a:t>Mechelsevest 72</a:t>
            </a:r>
          </a:p>
          <a:p>
            <a:r>
              <a:rPr lang="nl-NL" sz="2000" dirty="0">
                <a:solidFill>
                  <a:schemeClr val="bg1"/>
                </a:solidFill>
                <a:latin typeface="Arial" panose="020B0604020202020204" pitchFamily="34" charset="0"/>
                <a:cs typeface="Arial" panose="020B0604020202020204" pitchFamily="34" charset="0"/>
              </a:rPr>
              <a:t>3000 Leuven</a:t>
            </a:r>
          </a:p>
          <a:p>
            <a:r>
              <a:rPr lang="nl-NL" sz="2000" dirty="0">
                <a:solidFill>
                  <a:schemeClr val="bg1"/>
                </a:solidFill>
                <a:latin typeface="Arial" panose="020B0604020202020204" pitchFamily="34" charset="0"/>
                <a:cs typeface="Arial" panose="020B0604020202020204" pitchFamily="34" charset="0"/>
              </a:rPr>
              <a:t>016-23 69 51</a:t>
            </a:r>
          </a:p>
          <a:p>
            <a:r>
              <a:rPr lang="nl-NL" sz="2000" dirty="0">
                <a:solidFill>
                  <a:schemeClr val="bg1"/>
                </a:solidFill>
                <a:latin typeface="Arial" panose="020B0604020202020204" pitchFamily="34" charset="0"/>
                <a:cs typeface="Arial" panose="020B0604020202020204" pitchFamily="34" charset="0"/>
              </a:rPr>
              <a:t>www.dewijnpers.be</a:t>
            </a:r>
            <a:endParaRPr lang="nl-BE"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4177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ITBOYS-H114bis\Dropbox\Kickenm\Briefhoofd nieuw logo\PPT\dia1.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462" y="0"/>
            <a:ext cx="91265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itel 1"/>
          <p:cNvSpPr>
            <a:spLocks noGrp="1"/>
          </p:cNvSpPr>
          <p:nvPr>
            <p:ph type="title"/>
          </p:nvPr>
        </p:nvSpPr>
        <p:spPr>
          <a:xfrm>
            <a:off x="1619672" y="836712"/>
            <a:ext cx="6951451" cy="580926"/>
          </a:xfrm>
          <a:prstGeom prst="rect">
            <a:avLst/>
          </a:prstGeom>
        </p:spPr>
        <p:txBody>
          <a:bodyPr vert="horz" wrap="square" lIns="0" tIns="0" rIns="91440" bIns="45720" rtlCol="0" anchor="t" anchorCtr="0">
            <a:normAutofit/>
          </a:bodyPr>
          <a:lstStyle/>
          <a:p>
            <a:r>
              <a:rPr lang="nl-NL" dirty="0"/>
              <a:t>Hoofdtitel</a:t>
            </a:r>
            <a:endParaRPr lang="nl-BE" dirty="0"/>
          </a:p>
        </p:txBody>
      </p:sp>
      <p:sp>
        <p:nvSpPr>
          <p:cNvPr id="3" name="Tijdelijke aanduiding voor tekst 2"/>
          <p:cNvSpPr>
            <a:spLocks noGrp="1"/>
          </p:cNvSpPr>
          <p:nvPr>
            <p:ph type="body" idx="1"/>
          </p:nvPr>
        </p:nvSpPr>
        <p:spPr>
          <a:xfrm>
            <a:off x="1619672" y="2038119"/>
            <a:ext cx="6951451" cy="3767145"/>
          </a:xfrm>
          <a:prstGeom prst="rect">
            <a:avLst/>
          </a:prstGeom>
        </p:spPr>
        <p:txBody>
          <a:bodyPr vert="horz" lIns="0" tIns="45720" rIns="91440" bIns="45720" rtlCol="0">
            <a:normAutofit/>
          </a:body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datum 3"/>
          <p:cNvSpPr>
            <a:spLocks noGrp="1"/>
          </p:cNvSpPr>
          <p:nvPr>
            <p:ph type="dt" sz="half" idx="2"/>
          </p:nvPr>
        </p:nvSpPr>
        <p:spPr>
          <a:xfrm>
            <a:off x="865164" y="6071262"/>
            <a:ext cx="5733939" cy="365125"/>
          </a:xfrm>
          <a:prstGeom prst="rect">
            <a:avLst/>
          </a:prstGeom>
        </p:spPr>
        <p:txBody>
          <a:bodyPr vert="horz" lIns="0" tIns="0" rIns="0" bIns="0" rtlCol="0" anchor="b" anchorCtr="0"/>
          <a:lstStyle>
            <a:lvl1pPr algn="l">
              <a:defRPr sz="1200">
                <a:solidFill>
                  <a:srgbClr val="E4160A"/>
                </a:solidFill>
                <a:latin typeface="Arial" panose="020B0604020202020204" pitchFamily="34" charset="0"/>
                <a:cs typeface="Arial" panose="020B0604020202020204" pitchFamily="34" charset="0"/>
              </a:defRPr>
            </a:lvl1pPr>
          </a:lstStyle>
          <a:p>
            <a:r>
              <a:rPr lang="nl-BE" dirty="0"/>
              <a:t>Titel van de Powerpoint </a:t>
            </a:r>
          </a:p>
        </p:txBody>
      </p:sp>
    </p:spTree>
    <p:extLst>
      <p:ext uri="{BB962C8B-B14F-4D97-AF65-F5344CB8AC3E}">
        <p14:creationId xmlns:p14="http://schemas.microsoft.com/office/powerpoint/2010/main" val="2241163862"/>
      </p:ext>
    </p:extLst>
  </p:cSld>
  <p:clrMap bg1="lt1" tx1="dk1" bg2="lt2" tx2="dk2" accent1="accent1" accent2="accent2" accent3="accent3" accent4="accent4" accent5="accent5" accent6="accent6" hlink="hlink" folHlink="folHlink"/>
  <p:sldLayoutIdLst>
    <p:sldLayoutId id="2147483660" r:id="rId1"/>
    <p:sldLayoutId id="2147483658" r:id="rId2"/>
    <p:sldLayoutId id="2147483651" r:id="rId3"/>
    <p:sldLayoutId id="2147483650" r:id="rId4"/>
    <p:sldLayoutId id="2147483662" r:id="rId5"/>
    <p:sldLayoutId id="2147483652" r:id="rId6"/>
    <p:sldLayoutId id="2147483661" r:id="rId7"/>
    <p:sldLayoutId id="2147483649" r:id="rId8"/>
    <p:sldLayoutId id="2147483659" r:id="rId9"/>
    <p:sldLayoutId id="2147483672" r:id="rId10"/>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spcBef>
          <a:spcPct val="0"/>
        </a:spcBef>
        <a:buNone/>
        <a:defRPr sz="3200" b="1" kern="1200">
          <a:solidFill>
            <a:srgbClr val="E4160A"/>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2400" b="1" kern="100" baseline="0">
          <a:solidFill>
            <a:srgbClr val="E4160A"/>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kern="1200">
          <a:solidFill>
            <a:srgbClr val="E4160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E4160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descr="C:\Users\ITBOYS-H114bis\Dropbox\Kickenm\Briefhoofd nieuw logo\PPT\dia1.png"/>
          <p:cNvPicPr preferRelativeResize="0"/>
          <p:nvPr/>
        </p:nvPicPr>
        <p:blipFill rotWithShape="1">
          <a:blip r:embed="rId8">
            <a:alphaModFix/>
          </a:blip>
          <a:srcRect/>
          <a:stretch/>
        </p:blipFill>
        <p:spPr>
          <a:xfrm>
            <a:off x="17462" y="0"/>
            <a:ext cx="9126538" cy="6858000"/>
          </a:xfrm>
          <a:prstGeom prst="rect">
            <a:avLst/>
          </a:prstGeom>
          <a:noFill/>
          <a:ln>
            <a:noFill/>
          </a:ln>
        </p:spPr>
      </p:pic>
      <p:sp>
        <p:nvSpPr>
          <p:cNvPr id="11" name="Google Shape;11;p28"/>
          <p:cNvSpPr txBox="1">
            <a:spLocks noGrp="1"/>
          </p:cNvSpPr>
          <p:nvPr>
            <p:ph type="title"/>
          </p:nvPr>
        </p:nvSpPr>
        <p:spPr>
          <a:xfrm>
            <a:off x="1619672" y="836712"/>
            <a:ext cx="6951451" cy="580926"/>
          </a:xfrm>
          <a:prstGeom prst="rect">
            <a:avLst/>
          </a:prstGeom>
          <a:noFill/>
          <a:ln>
            <a:noFill/>
          </a:ln>
        </p:spPr>
        <p:txBody>
          <a:bodyPr spcFirstLastPara="1" wrap="square" lIns="0" tIns="0" rIns="91425" bIns="45700" anchor="t" anchorCtr="0">
            <a:normAutofit/>
          </a:bodyPr>
          <a:lstStyle>
            <a:lvl1pPr marR="0" lvl="0" algn="l" rtl="0">
              <a:spcBef>
                <a:spcPts val="0"/>
              </a:spcBef>
              <a:spcAft>
                <a:spcPts val="0"/>
              </a:spcAft>
              <a:buClr>
                <a:srgbClr val="E4160A"/>
              </a:buClr>
              <a:buSzPts val="3200"/>
              <a:buFont typeface="Arial"/>
              <a:buNone/>
              <a:defRPr sz="3200" b="1" i="0" u="none" strike="noStrike" cap="none">
                <a:solidFill>
                  <a:srgbClr val="E4160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8"/>
          <p:cNvSpPr txBox="1">
            <a:spLocks noGrp="1"/>
          </p:cNvSpPr>
          <p:nvPr>
            <p:ph type="body" idx="1"/>
          </p:nvPr>
        </p:nvSpPr>
        <p:spPr>
          <a:xfrm>
            <a:off x="1619672" y="2038119"/>
            <a:ext cx="6951451" cy="3767145"/>
          </a:xfrm>
          <a:prstGeom prst="rect">
            <a:avLst/>
          </a:prstGeom>
          <a:noFill/>
          <a:ln>
            <a:noFill/>
          </a:ln>
        </p:spPr>
        <p:txBody>
          <a:bodyPr spcFirstLastPara="1" wrap="square" lIns="0" tIns="45700" rIns="91425" bIns="45700" anchor="t" anchorCtr="0">
            <a:normAutofit/>
          </a:bodyPr>
          <a:lstStyle>
            <a:lvl1pPr marL="457200" marR="0" lvl="0" indent="-381000" algn="l" rtl="0">
              <a:spcBef>
                <a:spcPts val="480"/>
              </a:spcBef>
              <a:spcAft>
                <a:spcPts val="0"/>
              </a:spcAft>
              <a:buClr>
                <a:srgbClr val="E4160A"/>
              </a:buClr>
              <a:buSzPts val="2400"/>
              <a:buFont typeface="Noto Sans Symbols"/>
              <a:buChar char="▪"/>
              <a:defRPr sz="2400" b="1" i="0" u="none" strike="noStrike" cap="none">
                <a:solidFill>
                  <a:srgbClr val="E4160A"/>
                </a:solidFill>
                <a:latin typeface="Arial"/>
                <a:ea typeface="Arial"/>
                <a:cs typeface="Arial"/>
                <a:sym typeface="Arial"/>
              </a:defRPr>
            </a:lvl1pPr>
            <a:lvl2pPr marL="914400" marR="0" lvl="1" indent="-381000" algn="l" rtl="0">
              <a:spcBef>
                <a:spcPts val="480"/>
              </a:spcBef>
              <a:spcAft>
                <a:spcPts val="0"/>
              </a:spcAft>
              <a:buClr>
                <a:srgbClr val="E4160A"/>
              </a:buClr>
              <a:buSzPts val="2400"/>
              <a:buFont typeface="Arial"/>
              <a:buChar char="-"/>
              <a:defRPr sz="2400" b="0" i="0" u="none" strike="noStrike" cap="none">
                <a:solidFill>
                  <a:srgbClr val="E4160A"/>
                </a:solidFill>
                <a:latin typeface="Arial"/>
                <a:ea typeface="Arial"/>
                <a:cs typeface="Arial"/>
                <a:sym typeface="Arial"/>
              </a:defRPr>
            </a:lvl2pPr>
            <a:lvl3pPr marL="1371600" marR="0" lvl="2" indent="-381000" algn="l" rtl="0">
              <a:spcBef>
                <a:spcPts val="480"/>
              </a:spcBef>
              <a:spcAft>
                <a:spcPts val="0"/>
              </a:spcAft>
              <a:buClr>
                <a:srgbClr val="E4160A"/>
              </a:buClr>
              <a:buSzPts val="2400"/>
              <a:buFont typeface="Arial"/>
              <a:buChar char="•"/>
              <a:defRPr sz="2400" b="0" i="0" u="none" strike="noStrike" cap="none">
                <a:solidFill>
                  <a:srgbClr val="E4160A"/>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28"/>
          <p:cNvSpPr txBox="1">
            <a:spLocks noGrp="1"/>
          </p:cNvSpPr>
          <p:nvPr>
            <p:ph type="dt" idx="10"/>
          </p:nvPr>
        </p:nvSpPr>
        <p:spPr>
          <a:xfrm>
            <a:off x="865164" y="6071262"/>
            <a:ext cx="5733939"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b="0" i="0" u="none" strike="noStrike" cap="none">
                <a:solidFill>
                  <a:srgbClr val="E4160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4286430"/>
      </p:ext>
    </p:extLst>
  </p:cSld>
  <p:clrMap bg1="lt1" tx1="dk1" bg2="dk2" tx2="lt2" accent1="accent1" accent2="accent2" accent3="accent3" accent4="accent4" accent5="accent5" accent6="accent6" hlink="hlink" folHlink="folHlink"/>
  <p:sldLayoutIdLst>
    <p:sldLayoutId id="2147483665" r:id="rId1"/>
    <p:sldLayoutId id="2147483668" r:id="rId2"/>
    <p:sldLayoutId id="2147483669" r:id="rId3"/>
    <p:sldLayoutId id="2147483670" r:id="rId4"/>
    <p:sldLayoutId id="2147483671" r:id="rId5"/>
    <p:sldLayoutId id="214748367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dewijnpers.be/studieaanbod.php?pakket=86" TargetMode="External"/><Relationship Id="rId7" Type="http://schemas.openxmlformats.org/officeDocument/2006/relationships/hyperlink" Target="https://dewijnpers.be/studieaanbod.php?pakket=146"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dewijnpers.be/studieaanbod.php?pakket=92" TargetMode="External"/><Relationship Id="rId5" Type="http://schemas.openxmlformats.org/officeDocument/2006/relationships/hyperlink" Target="https://dewijnpers.be/studieaanbod.php?pakket=89" TargetMode="External"/><Relationship Id="rId4" Type="http://schemas.openxmlformats.org/officeDocument/2006/relationships/hyperlink" Target="https://dewijnpers.be/studieaanbod.php?pakket=9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thijsk@dewijnpers.be" TargetMode="External"/><Relationship Id="rId2" Type="http://schemas.openxmlformats.org/officeDocument/2006/relationships/image" Target="../media/image52.jpg"/><Relationship Id="rId1" Type="http://schemas.openxmlformats.org/officeDocument/2006/relationships/slideLayout" Target="../slideLayouts/slideLayout5.xml"/><Relationship Id="rId5" Type="http://schemas.openxmlformats.org/officeDocument/2006/relationships/hyperlink" Target="mailto:degreefl@dewijnpers.be" TargetMode="External"/><Relationship Id="rId4" Type="http://schemas.openxmlformats.org/officeDocument/2006/relationships/hyperlink" Target="mailto:sannenn@dewijnpers.b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EE571C-9951-7421-5B34-236BE17DA7C5}"/>
              </a:ext>
            </a:extLst>
          </p:cNvPr>
          <p:cNvSpPr>
            <a:spLocks noGrp="1"/>
          </p:cNvSpPr>
          <p:nvPr>
            <p:ph type="title"/>
          </p:nvPr>
        </p:nvSpPr>
        <p:spPr/>
        <p:txBody>
          <a:bodyPr/>
          <a:lstStyle/>
          <a:p>
            <a:r>
              <a:rPr lang="nl-NL" dirty="0"/>
              <a:t>Infosessie: 3</a:t>
            </a:r>
            <a:r>
              <a:rPr lang="nl-NL" baseline="30000" dirty="0"/>
              <a:t>e</a:t>
            </a:r>
            <a:r>
              <a:rPr lang="nl-NL" dirty="0"/>
              <a:t> graad </a:t>
            </a:r>
          </a:p>
        </p:txBody>
      </p:sp>
      <p:sp>
        <p:nvSpPr>
          <p:cNvPr id="3" name="Tijdelijke aanduiding voor tekst 2">
            <a:extLst>
              <a:ext uri="{FF2B5EF4-FFF2-40B4-BE49-F238E27FC236}">
                <a16:creationId xmlns:a16="http://schemas.microsoft.com/office/drawing/2014/main" id="{A4DBFADA-9EF3-8FA1-FB09-6714305AFBC1}"/>
              </a:ext>
            </a:extLst>
          </p:cNvPr>
          <p:cNvSpPr>
            <a:spLocks noGrp="1"/>
          </p:cNvSpPr>
          <p:nvPr>
            <p:ph type="body" idx="1"/>
          </p:nvPr>
        </p:nvSpPr>
        <p:spPr/>
        <p:txBody>
          <a:bodyPr>
            <a:normAutofit fontScale="25000" lnSpcReduction="20000"/>
          </a:bodyPr>
          <a:lstStyle/>
          <a:p>
            <a:pPr marL="0" lvl="0" indent="0" algn="ctr">
              <a:spcBef>
                <a:spcPct val="20000"/>
              </a:spcBef>
              <a:buClrTx/>
              <a:buSzTx/>
              <a:defRPr/>
            </a:pPr>
            <a:r>
              <a:rPr lang="nl-BE" sz="15200" b="1" kern="100" dirty="0">
                <a:solidFill>
                  <a:srgbClr val="E4160A"/>
                </a:solidFill>
                <a:latin typeface="Arial" panose="020B0604020202020204" pitchFamily="34" charset="0"/>
                <a:cs typeface="Arial" panose="020B0604020202020204" pitchFamily="34" charset="0"/>
              </a:rPr>
              <a:t>DOMEIN: LAND- EN TUINBOUW</a:t>
            </a:r>
          </a:p>
          <a:p>
            <a:pPr marL="0" lvl="0" indent="0" algn="ctr">
              <a:spcBef>
                <a:spcPct val="20000"/>
              </a:spcBef>
              <a:buClrTx/>
              <a:buSzTx/>
              <a:defRPr/>
            </a:pPr>
            <a:r>
              <a:rPr lang="nl-BE" sz="15200" b="1" kern="100" dirty="0">
                <a:solidFill>
                  <a:srgbClr val="E4160A"/>
                </a:solidFill>
                <a:latin typeface="Arial" panose="020B0604020202020204" pitchFamily="34" charset="0"/>
                <a:cs typeface="Arial" panose="020B0604020202020204" pitchFamily="34" charset="0"/>
              </a:rPr>
              <a:t>ARBEIDSMARKT FINALITEIT</a:t>
            </a:r>
          </a:p>
          <a:p>
            <a:endParaRPr lang="nl-NL" dirty="0"/>
          </a:p>
        </p:txBody>
      </p:sp>
      <p:pic>
        <p:nvPicPr>
          <p:cNvPr id="4" name="Picture 2">
            <a:extLst>
              <a:ext uri="{FF2B5EF4-FFF2-40B4-BE49-F238E27FC236}">
                <a16:creationId xmlns:a16="http://schemas.microsoft.com/office/drawing/2014/main" id="{7A92FF6E-A9D2-B839-E953-A0963A79D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599" y="214977"/>
            <a:ext cx="3574941" cy="266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350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4398-B30A-1ECD-9BE2-55802128EA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DF70D1-C4A1-F349-3EC4-4248FE2BD777}"/>
              </a:ext>
            </a:extLst>
          </p:cNvPr>
          <p:cNvSpPr>
            <a:spLocks noGrp="1"/>
          </p:cNvSpPr>
          <p:nvPr>
            <p:ph type="title"/>
          </p:nvPr>
        </p:nvSpPr>
        <p:spPr>
          <a:xfrm>
            <a:off x="685800" y="4032173"/>
            <a:ext cx="7772400" cy="638825"/>
          </a:xfrm>
        </p:spPr>
        <p:txBody>
          <a:bodyPr>
            <a:noAutofit/>
          </a:bodyPr>
          <a:lstStyle/>
          <a:p>
            <a:r>
              <a:rPr lang="nl-BE" sz="5400" dirty="0"/>
              <a:t>Reguliere opleidingen</a:t>
            </a:r>
          </a:p>
        </p:txBody>
      </p:sp>
    </p:spTree>
    <p:extLst>
      <p:ext uri="{BB962C8B-B14F-4D97-AF65-F5344CB8AC3E}">
        <p14:creationId xmlns:p14="http://schemas.microsoft.com/office/powerpoint/2010/main" val="23081734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6609"/>
            <a:ext cx="6249670" cy="320601"/>
          </a:xfrm>
          <a:prstGeom prst="rect">
            <a:avLst/>
          </a:prstGeom>
        </p:spPr>
        <p:txBody>
          <a:bodyPr vert="horz" wrap="square" lIns="0" tIns="12700" rIns="0" bIns="0" rtlCol="0">
            <a:spAutoFit/>
          </a:bodyPr>
          <a:lstStyle/>
          <a:p>
            <a:pPr marL="12700">
              <a:lnSpc>
                <a:spcPct val="100000"/>
              </a:lnSpc>
              <a:spcBef>
                <a:spcPts val="100"/>
              </a:spcBef>
            </a:pPr>
            <a:r>
              <a:rPr lang="nl-BE" sz="2000" spc="-5" dirty="0"/>
              <a:t>ALGEMENE VORMING (REGULIER)</a:t>
            </a:r>
            <a:endParaRPr sz="2000" spc="-5" dirty="0"/>
          </a:p>
        </p:txBody>
      </p:sp>
      <p:sp>
        <p:nvSpPr>
          <p:cNvPr id="3" name="object 3"/>
          <p:cNvSpPr txBox="1"/>
          <p:nvPr/>
        </p:nvSpPr>
        <p:spPr>
          <a:xfrm>
            <a:off x="5443473" y="1794764"/>
            <a:ext cx="2900427" cy="2393476"/>
          </a:xfrm>
          <a:prstGeom prst="rect">
            <a:avLst/>
          </a:prstGeom>
        </p:spPr>
        <p:txBody>
          <a:bodyPr vert="horz" wrap="square" lIns="0" tIns="12700" rIns="0" bIns="0" rtlCol="0">
            <a:spAutoFit/>
          </a:bodyPr>
          <a:lstStyle/>
          <a:p>
            <a:pPr marL="335280" indent="-323215">
              <a:lnSpc>
                <a:spcPts val="1650"/>
              </a:lnSpc>
              <a:spcBef>
                <a:spcPts val="100"/>
              </a:spcBef>
              <a:buFont typeface="Calibri"/>
              <a:buChar char="-"/>
              <a:tabLst>
                <a:tab pos="335280" algn="l"/>
                <a:tab pos="335915" algn="l"/>
              </a:tabLst>
            </a:pPr>
            <a:r>
              <a:rPr lang="nl-BE" sz="1500" b="1" dirty="0">
                <a:solidFill>
                  <a:srgbClr val="E31609"/>
                </a:solidFill>
                <a:latin typeface="Arial"/>
                <a:cs typeface="Arial"/>
              </a:rPr>
              <a:t>Regulier</a:t>
            </a:r>
            <a:r>
              <a:rPr sz="1500" b="1" spc="-5" dirty="0">
                <a:solidFill>
                  <a:srgbClr val="E31609"/>
                </a:solidFill>
                <a:latin typeface="Arial"/>
                <a:cs typeface="Arial"/>
              </a:rPr>
              <a:t>:</a:t>
            </a:r>
            <a:endParaRPr sz="1500" dirty="0">
              <a:latin typeface="Arial"/>
              <a:cs typeface="Arial"/>
            </a:endParaRPr>
          </a:p>
          <a:p>
            <a:pPr marL="792480" lvl="1" indent="-308610">
              <a:lnSpc>
                <a:spcPts val="1250"/>
              </a:lnSpc>
              <a:buChar char="-"/>
              <a:tabLst>
                <a:tab pos="792480" algn="l"/>
                <a:tab pos="793115" algn="l"/>
              </a:tabLst>
            </a:pPr>
            <a:r>
              <a:rPr sz="1300" spc="-10" dirty="0">
                <a:solidFill>
                  <a:srgbClr val="E31609"/>
                </a:solidFill>
                <a:latin typeface="Arial MT"/>
                <a:cs typeface="Arial MT"/>
              </a:rPr>
              <a:t>Groenaanleg</a:t>
            </a:r>
            <a:r>
              <a:rPr sz="1300" spc="25" dirty="0">
                <a:solidFill>
                  <a:srgbClr val="E31609"/>
                </a:solidFill>
                <a:latin typeface="Arial MT"/>
                <a:cs typeface="Arial MT"/>
              </a:rPr>
              <a:t> </a:t>
            </a:r>
            <a:r>
              <a:rPr sz="1300" spc="-5" dirty="0">
                <a:solidFill>
                  <a:srgbClr val="E31609"/>
                </a:solidFill>
                <a:latin typeface="Arial MT"/>
                <a:cs typeface="Arial MT"/>
              </a:rPr>
              <a:t>en </a:t>
            </a:r>
            <a:r>
              <a:rPr sz="1300" spc="-10" dirty="0">
                <a:solidFill>
                  <a:srgbClr val="E31609"/>
                </a:solidFill>
                <a:latin typeface="Arial MT"/>
                <a:cs typeface="Arial MT"/>
              </a:rPr>
              <a:t>-beheer</a:t>
            </a:r>
            <a:endParaRPr sz="1300" dirty="0">
              <a:latin typeface="Arial MT"/>
              <a:cs typeface="Arial MT"/>
            </a:endParaRPr>
          </a:p>
          <a:p>
            <a:pPr marL="792480" lvl="1" indent="-308610">
              <a:lnSpc>
                <a:spcPts val="1405"/>
              </a:lnSpc>
              <a:buChar char="-"/>
              <a:tabLst>
                <a:tab pos="792480" algn="l"/>
                <a:tab pos="793115" algn="l"/>
              </a:tabLst>
            </a:pPr>
            <a:r>
              <a:rPr sz="1300" spc="-5" dirty="0">
                <a:solidFill>
                  <a:srgbClr val="E31609"/>
                </a:solidFill>
                <a:latin typeface="Arial MT"/>
                <a:cs typeface="Arial MT"/>
              </a:rPr>
              <a:t>Plant</a:t>
            </a:r>
            <a:r>
              <a:rPr sz="1300" spc="-15" dirty="0">
                <a:solidFill>
                  <a:srgbClr val="E31609"/>
                </a:solidFill>
                <a:latin typeface="Arial MT"/>
                <a:cs typeface="Arial MT"/>
              </a:rPr>
              <a:t> </a:t>
            </a:r>
            <a:r>
              <a:rPr sz="1300" spc="-5" dirty="0">
                <a:solidFill>
                  <a:srgbClr val="E31609"/>
                </a:solidFill>
                <a:latin typeface="Arial MT"/>
                <a:cs typeface="Arial MT"/>
              </a:rPr>
              <a:t>en</a:t>
            </a:r>
            <a:r>
              <a:rPr sz="1300" spc="-15" dirty="0">
                <a:solidFill>
                  <a:srgbClr val="E31609"/>
                </a:solidFill>
                <a:latin typeface="Arial MT"/>
                <a:cs typeface="Arial MT"/>
              </a:rPr>
              <a:t> </a:t>
            </a:r>
            <a:r>
              <a:rPr sz="1300" spc="-5" dirty="0">
                <a:solidFill>
                  <a:srgbClr val="E31609"/>
                </a:solidFill>
                <a:latin typeface="Arial MT"/>
                <a:cs typeface="Arial MT"/>
              </a:rPr>
              <a:t>milieu</a:t>
            </a:r>
            <a:endParaRPr sz="1300" dirty="0">
              <a:latin typeface="Arial MT"/>
              <a:cs typeface="Arial MT"/>
            </a:endParaRPr>
          </a:p>
          <a:p>
            <a:pPr lvl="1">
              <a:lnSpc>
                <a:spcPct val="100000"/>
              </a:lnSpc>
              <a:spcBef>
                <a:spcPts val="10"/>
              </a:spcBef>
              <a:buClr>
                <a:srgbClr val="E31609"/>
              </a:buClr>
            </a:pPr>
            <a:endParaRPr sz="1800" dirty="0">
              <a:latin typeface="Arial MT"/>
              <a:cs typeface="Arial MT"/>
            </a:endParaRPr>
          </a:p>
          <a:p>
            <a:pPr marL="335280" indent="-323215">
              <a:lnSpc>
                <a:spcPts val="1650"/>
              </a:lnSpc>
              <a:buFont typeface="Calibri"/>
              <a:buChar char="-"/>
              <a:tabLst>
                <a:tab pos="335280" algn="l"/>
                <a:tab pos="335915" algn="l"/>
              </a:tabLst>
            </a:pPr>
            <a:r>
              <a:rPr sz="1500" b="1" spc="-5" dirty="0">
                <a:solidFill>
                  <a:srgbClr val="E31609"/>
                </a:solidFill>
                <a:latin typeface="Arial"/>
                <a:cs typeface="Arial"/>
              </a:rPr>
              <a:t>Stage:</a:t>
            </a:r>
            <a:endParaRPr sz="1500" dirty="0">
              <a:latin typeface="Arial"/>
              <a:cs typeface="Arial"/>
            </a:endParaRPr>
          </a:p>
          <a:p>
            <a:pPr marL="792480" lvl="1" indent="-308610">
              <a:lnSpc>
                <a:spcPts val="1250"/>
              </a:lnSpc>
              <a:buChar char="-"/>
              <a:tabLst>
                <a:tab pos="792480" algn="l"/>
                <a:tab pos="793115" algn="l"/>
              </a:tabLst>
            </a:pPr>
            <a:r>
              <a:rPr sz="1300" spc="-5" dirty="0">
                <a:solidFill>
                  <a:srgbClr val="E31609"/>
                </a:solidFill>
                <a:latin typeface="Arial MT"/>
                <a:cs typeface="Arial MT"/>
              </a:rPr>
              <a:t>5e</a:t>
            </a:r>
            <a:r>
              <a:rPr sz="1300" spc="-15" dirty="0">
                <a:solidFill>
                  <a:srgbClr val="E31609"/>
                </a:solidFill>
                <a:latin typeface="Arial MT"/>
                <a:cs typeface="Arial MT"/>
              </a:rPr>
              <a:t> </a:t>
            </a:r>
            <a:r>
              <a:rPr sz="1300" spc="-5" dirty="0">
                <a:solidFill>
                  <a:srgbClr val="E31609"/>
                </a:solidFill>
                <a:latin typeface="Arial MT"/>
                <a:cs typeface="Arial MT"/>
              </a:rPr>
              <a:t>jaar:</a:t>
            </a:r>
            <a:r>
              <a:rPr sz="1300" dirty="0">
                <a:solidFill>
                  <a:srgbClr val="E31609"/>
                </a:solidFill>
                <a:latin typeface="Arial MT"/>
                <a:cs typeface="Arial MT"/>
              </a:rPr>
              <a:t> </a:t>
            </a:r>
            <a:r>
              <a:rPr lang="nl-NL" sz="1300" spc="-10" dirty="0">
                <a:solidFill>
                  <a:srgbClr val="E31609"/>
                </a:solidFill>
                <a:latin typeface="Arial MT"/>
                <a:cs typeface="Arial MT"/>
              </a:rPr>
              <a:t>2 </a:t>
            </a:r>
            <a:r>
              <a:rPr sz="1300" spc="-10" dirty="0">
                <a:solidFill>
                  <a:srgbClr val="E31609"/>
                </a:solidFill>
                <a:latin typeface="Arial MT"/>
                <a:cs typeface="Arial MT"/>
              </a:rPr>
              <a:t>we</a:t>
            </a:r>
            <a:r>
              <a:rPr lang="nl-NL" sz="1300" spc="-10" dirty="0">
                <a:solidFill>
                  <a:srgbClr val="E31609"/>
                </a:solidFill>
                <a:latin typeface="Arial MT"/>
                <a:cs typeface="Arial MT"/>
              </a:rPr>
              <a:t>ken  Projectweek 1 week</a:t>
            </a:r>
            <a:endParaRPr sz="1300" dirty="0">
              <a:latin typeface="Arial MT"/>
              <a:cs typeface="Arial MT"/>
            </a:endParaRPr>
          </a:p>
          <a:p>
            <a:pPr marL="792480" marR="325755" lvl="1" indent="-307975">
              <a:lnSpc>
                <a:spcPct val="80100"/>
              </a:lnSpc>
              <a:spcBef>
                <a:spcPts val="155"/>
              </a:spcBef>
              <a:buChar char="-"/>
              <a:tabLst>
                <a:tab pos="792480" algn="l"/>
                <a:tab pos="793115" algn="l"/>
              </a:tabLst>
            </a:pPr>
            <a:r>
              <a:rPr sz="1300" spc="-5" dirty="0">
                <a:solidFill>
                  <a:srgbClr val="E31609"/>
                </a:solidFill>
                <a:latin typeface="Arial MT"/>
                <a:cs typeface="Arial MT"/>
              </a:rPr>
              <a:t>6e</a:t>
            </a:r>
            <a:r>
              <a:rPr sz="1300" dirty="0">
                <a:solidFill>
                  <a:srgbClr val="E31609"/>
                </a:solidFill>
                <a:latin typeface="Arial MT"/>
                <a:cs typeface="Arial MT"/>
              </a:rPr>
              <a:t> </a:t>
            </a:r>
            <a:r>
              <a:rPr sz="1300" spc="-5" dirty="0">
                <a:solidFill>
                  <a:srgbClr val="E31609"/>
                </a:solidFill>
                <a:latin typeface="Arial MT"/>
                <a:cs typeface="Arial MT"/>
              </a:rPr>
              <a:t>jaar:</a:t>
            </a:r>
            <a:r>
              <a:rPr sz="1300" spc="15" dirty="0">
                <a:solidFill>
                  <a:srgbClr val="E31609"/>
                </a:solidFill>
                <a:latin typeface="Arial MT"/>
                <a:cs typeface="Arial MT"/>
              </a:rPr>
              <a:t> </a:t>
            </a:r>
            <a:r>
              <a:rPr sz="1300" spc="-5" dirty="0">
                <a:solidFill>
                  <a:srgbClr val="E31609"/>
                </a:solidFill>
                <a:latin typeface="Arial MT"/>
                <a:cs typeface="Arial MT"/>
              </a:rPr>
              <a:t>1</a:t>
            </a:r>
            <a:r>
              <a:rPr sz="1300" spc="-10" dirty="0">
                <a:solidFill>
                  <a:srgbClr val="E31609"/>
                </a:solidFill>
                <a:latin typeface="Arial MT"/>
                <a:cs typeface="Arial MT"/>
              </a:rPr>
              <a:t> dag/week </a:t>
            </a:r>
            <a:r>
              <a:rPr sz="1300" spc="-5" dirty="0">
                <a:solidFill>
                  <a:srgbClr val="E31609"/>
                </a:solidFill>
                <a:latin typeface="Arial MT"/>
                <a:cs typeface="Arial MT"/>
              </a:rPr>
              <a:t> </a:t>
            </a:r>
            <a:r>
              <a:rPr sz="1300" spc="-5" dirty="0" err="1">
                <a:solidFill>
                  <a:srgbClr val="E31609"/>
                </a:solidFill>
                <a:latin typeface="Arial MT"/>
                <a:cs typeface="Arial MT"/>
              </a:rPr>
              <a:t>gedurende</a:t>
            </a:r>
            <a:r>
              <a:rPr lang="nl-NL" sz="1300" spc="-5" dirty="0">
                <a:solidFill>
                  <a:srgbClr val="E31609"/>
                </a:solidFill>
                <a:latin typeface="Arial MT"/>
                <a:cs typeface="Arial MT"/>
              </a:rPr>
              <a:t> het hele schooljaar</a:t>
            </a:r>
            <a:endParaRPr lang="nl-BE" sz="1300" spc="-5" dirty="0">
              <a:solidFill>
                <a:srgbClr val="E31609"/>
              </a:solidFill>
              <a:latin typeface="Arial MT"/>
              <a:cs typeface="Arial MT"/>
            </a:endParaRPr>
          </a:p>
          <a:p>
            <a:pPr marL="484505" marR="325755" lvl="1">
              <a:lnSpc>
                <a:spcPct val="80100"/>
              </a:lnSpc>
              <a:spcBef>
                <a:spcPts val="155"/>
              </a:spcBef>
              <a:tabLst>
                <a:tab pos="792480" algn="l"/>
                <a:tab pos="793115" algn="l"/>
              </a:tabLst>
            </a:pPr>
            <a:endParaRPr lang="nl-BE" sz="1750" spc="-5" dirty="0">
              <a:solidFill>
                <a:srgbClr val="E31609"/>
              </a:solidFill>
              <a:latin typeface="Arial MT"/>
              <a:cs typeface="Arial MT"/>
            </a:endParaRPr>
          </a:p>
          <a:p>
            <a:pPr marL="484505" marR="325755" lvl="1">
              <a:lnSpc>
                <a:spcPct val="80100"/>
              </a:lnSpc>
              <a:spcBef>
                <a:spcPts val="155"/>
              </a:spcBef>
              <a:tabLst>
                <a:tab pos="792480" algn="l"/>
                <a:tab pos="793115" algn="l"/>
              </a:tabLst>
            </a:pPr>
            <a:endParaRPr lang="nl-BE" sz="1750" spc="-5" dirty="0">
              <a:solidFill>
                <a:srgbClr val="E31609"/>
              </a:solidFill>
              <a:latin typeface="Arial MT"/>
              <a:cs typeface="Arial MT"/>
            </a:endParaRPr>
          </a:p>
        </p:txBody>
      </p:sp>
      <p:pic>
        <p:nvPicPr>
          <p:cNvPr id="6" name="Afbeelding 5" descr="Afbeelding met tekst, schermopname, Lettertype, nummer&#10;&#10;Door AI gegenereerde inhoud is mogelijk onjuist.">
            <a:extLst>
              <a:ext uri="{FF2B5EF4-FFF2-40B4-BE49-F238E27FC236}">
                <a16:creationId xmlns:a16="http://schemas.microsoft.com/office/drawing/2014/main" id="{34E9CBEE-996C-C54A-B929-9F664299A25A}"/>
              </a:ext>
            </a:extLst>
          </p:cNvPr>
          <p:cNvPicPr>
            <a:picLocks noChangeAspect="1"/>
          </p:cNvPicPr>
          <p:nvPr/>
        </p:nvPicPr>
        <p:blipFill>
          <a:blip r:embed="rId2"/>
          <a:stretch>
            <a:fillRect/>
          </a:stretch>
        </p:blipFill>
        <p:spPr>
          <a:xfrm>
            <a:off x="717300" y="1598390"/>
            <a:ext cx="4419850" cy="3937898"/>
          </a:xfrm>
          <a:prstGeom prst="rect">
            <a:avLst/>
          </a:prstGeom>
        </p:spPr>
      </p:pic>
    </p:spTree>
    <p:extLst>
      <p:ext uri="{BB962C8B-B14F-4D97-AF65-F5344CB8AC3E}">
        <p14:creationId xmlns:p14="http://schemas.microsoft.com/office/powerpoint/2010/main" val="296649735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2038"/>
            <a:ext cx="5368925" cy="321242"/>
          </a:xfrm>
          <a:prstGeom prst="rect">
            <a:avLst/>
          </a:prstGeom>
        </p:spPr>
        <p:txBody>
          <a:bodyPr vert="horz" wrap="square" lIns="0" tIns="13335" rIns="0" bIns="0" rtlCol="0">
            <a:spAutoFit/>
          </a:bodyPr>
          <a:lstStyle/>
          <a:p>
            <a:pPr marL="12700">
              <a:lnSpc>
                <a:spcPct val="100000"/>
              </a:lnSpc>
              <a:spcBef>
                <a:spcPts val="105"/>
              </a:spcBef>
            </a:pPr>
            <a:r>
              <a:rPr lang="nl-BE" sz="2000" dirty="0"/>
              <a:t>GROENAANLEG EN –BEHEER (REGULIER)</a:t>
            </a:r>
            <a:endParaRPr sz="2000" dirty="0"/>
          </a:p>
        </p:txBody>
      </p:sp>
      <p:sp>
        <p:nvSpPr>
          <p:cNvPr id="3" name="object 3"/>
          <p:cNvSpPr txBox="1"/>
          <p:nvPr/>
        </p:nvSpPr>
        <p:spPr>
          <a:xfrm>
            <a:off x="5441950" y="1750821"/>
            <a:ext cx="3349625" cy="5024581"/>
          </a:xfrm>
          <a:prstGeom prst="rect">
            <a:avLst/>
          </a:prstGeom>
        </p:spPr>
        <p:txBody>
          <a:bodyPr vert="horz" wrap="square" lIns="0" tIns="56515" rIns="0" bIns="0" rtlCol="0">
            <a:spAutoFit/>
          </a:bodyPr>
          <a:lstStyle/>
          <a:p>
            <a:pPr marL="325120" indent="-312420">
              <a:lnSpc>
                <a:spcPts val="1835"/>
              </a:lnSpc>
              <a:spcBef>
                <a:spcPts val="105"/>
              </a:spcBef>
              <a:buFont typeface="Calibri"/>
              <a:buChar char="-"/>
              <a:tabLst>
                <a:tab pos="324485" algn="l"/>
                <a:tab pos="325120" algn="l"/>
              </a:tabLst>
            </a:pPr>
            <a:r>
              <a:rPr lang="nl-NL" sz="1600" b="1" dirty="0">
                <a:solidFill>
                  <a:srgbClr val="E31609"/>
                </a:solidFill>
                <a:cs typeface="Arial"/>
              </a:rPr>
              <a:t>Interesse</a:t>
            </a:r>
            <a:r>
              <a:rPr lang="nl-NL" sz="1600" b="1" spc="5" dirty="0">
                <a:solidFill>
                  <a:srgbClr val="E31609"/>
                </a:solidFill>
                <a:cs typeface="Arial"/>
              </a:rPr>
              <a:t> </a:t>
            </a:r>
            <a:r>
              <a:rPr lang="nl-NL" sz="1600" b="1" spc="-5" dirty="0">
                <a:solidFill>
                  <a:srgbClr val="E31609"/>
                </a:solidFill>
                <a:cs typeface="Arial"/>
              </a:rPr>
              <a:t>in </a:t>
            </a:r>
            <a:r>
              <a:rPr lang="nl-NL" sz="1600" b="1" dirty="0">
                <a:solidFill>
                  <a:srgbClr val="E31609"/>
                </a:solidFill>
                <a:cs typeface="Arial"/>
              </a:rPr>
              <a:t>groene</a:t>
            </a:r>
            <a:r>
              <a:rPr lang="nl-NL" sz="1600" b="1" spc="-10" dirty="0">
                <a:solidFill>
                  <a:srgbClr val="E31609"/>
                </a:solidFill>
                <a:cs typeface="Arial"/>
              </a:rPr>
              <a:t> </a:t>
            </a:r>
            <a:r>
              <a:rPr lang="nl-NL" sz="1600" b="1" spc="-5" dirty="0">
                <a:solidFill>
                  <a:srgbClr val="E31609"/>
                </a:solidFill>
                <a:cs typeface="Arial"/>
              </a:rPr>
              <a:t>ruimtes </a:t>
            </a:r>
            <a:r>
              <a:rPr lang="nl-NL" sz="1600" b="1" dirty="0">
                <a:solidFill>
                  <a:srgbClr val="E31609"/>
                </a:solidFill>
                <a:cs typeface="Arial"/>
              </a:rPr>
              <a:t>en</a:t>
            </a:r>
            <a:r>
              <a:rPr lang="nl-NL" sz="1600" dirty="0">
                <a:cs typeface="Arial"/>
              </a:rPr>
              <a:t> </a:t>
            </a:r>
            <a:r>
              <a:rPr lang="nl-NL" sz="1600" b="1" dirty="0">
                <a:solidFill>
                  <a:srgbClr val="E31609"/>
                </a:solidFill>
                <a:cs typeface="Arial"/>
              </a:rPr>
              <a:t>planten</a:t>
            </a:r>
            <a:endParaRPr lang="nl-NL" sz="1600" dirty="0">
              <a:cs typeface="Arial"/>
            </a:endParaRPr>
          </a:p>
          <a:p>
            <a:pPr>
              <a:lnSpc>
                <a:spcPct val="100000"/>
              </a:lnSpc>
              <a:spcBef>
                <a:spcPts val="40"/>
              </a:spcBef>
            </a:pPr>
            <a:endParaRPr lang="nl-NL" sz="2000" dirty="0">
              <a:cs typeface="Arial"/>
            </a:endParaRPr>
          </a:p>
          <a:p>
            <a:pPr marL="325120" marR="215265" indent="-312420">
              <a:lnSpc>
                <a:spcPts val="1630"/>
              </a:lnSpc>
              <a:buFont typeface="Calibri"/>
              <a:buChar char="-"/>
              <a:tabLst>
                <a:tab pos="324485" algn="l"/>
                <a:tab pos="325120" algn="l"/>
              </a:tabLst>
            </a:pPr>
            <a:r>
              <a:rPr lang="nl-NL" sz="1600" b="1" dirty="0">
                <a:solidFill>
                  <a:srgbClr val="E31609"/>
                </a:solidFill>
                <a:cs typeface="Arial"/>
              </a:rPr>
              <a:t>Interesse </a:t>
            </a:r>
            <a:r>
              <a:rPr lang="nl-NL" sz="1600" b="1" spc="-5" dirty="0">
                <a:solidFill>
                  <a:srgbClr val="E31609"/>
                </a:solidFill>
                <a:cs typeface="Arial"/>
              </a:rPr>
              <a:t>in</a:t>
            </a:r>
            <a:r>
              <a:rPr lang="nl-NL" sz="1600" b="1" spc="-15" dirty="0">
                <a:solidFill>
                  <a:srgbClr val="E31609"/>
                </a:solidFill>
                <a:cs typeface="Arial"/>
              </a:rPr>
              <a:t> </a:t>
            </a:r>
            <a:r>
              <a:rPr lang="nl-NL" sz="1600" b="1" dirty="0">
                <a:solidFill>
                  <a:srgbClr val="E31609"/>
                </a:solidFill>
                <a:cs typeface="Arial"/>
              </a:rPr>
              <a:t>groei</a:t>
            </a:r>
            <a:r>
              <a:rPr lang="nl-NL" sz="1600" b="1" spc="-10" dirty="0">
                <a:solidFill>
                  <a:srgbClr val="E31609"/>
                </a:solidFill>
                <a:cs typeface="Arial"/>
              </a:rPr>
              <a:t> </a:t>
            </a:r>
            <a:r>
              <a:rPr lang="nl-NL" sz="1600" b="1" spc="-15" dirty="0">
                <a:solidFill>
                  <a:srgbClr val="E31609"/>
                </a:solidFill>
                <a:cs typeface="Arial"/>
              </a:rPr>
              <a:t>van</a:t>
            </a:r>
            <a:r>
              <a:rPr lang="nl-NL" sz="1600" b="1" spc="15" dirty="0">
                <a:solidFill>
                  <a:srgbClr val="E31609"/>
                </a:solidFill>
                <a:cs typeface="Arial"/>
              </a:rPr>
              <a:t> </a:t>
            </a:r>
            <a:r>
              <a:rPr lang="nl-NL" sz="1600" b="1" dirty="0">
                <a:solidFill>
                  <a:srgbClr val="E31609"/>
                </a:solidFill>
                <a:cs typeface="Arial"/>
              </a:rPr>
              <a:t>planten </a:t>
            </a:r>
            <a:r>
              <a:rPr lang="nl-NL" sz="1600" b="1" spc="-455" dirty="0">
                <a:solidFill>
                  <a:srgbClr val="E31609"/>
                </a:solidFill>
                <a:cs typeface="Arial"/>
              </a:rPr>
              <a:t> </a:t>
            </a:r>
            <a:r>
              <a:rPr lang="nl-NL" sz="1600" b="1" dirty="0">
                <a:solidFill>
                  <a:srgbClr val="E31609"/>
                </a:solidFill>
                <a:cs typeface="Arial"/>
              </a:rPr>
              <a:t>en de technieken </a:t>
            </a:r>
            <a:r>
              <a:rPr lang="nl-NL" sz="1600" b="1" spc="-15" dirty="0">
                <a:solidFill>
                  <a:srgbClr val="E31609"/>
                </a:solidFill>
                <a:cs typeface="Arial"/>
              </a:rPr>
              <a:t>van </a:t>
            </a:r>
            <a:r>
              <a:rPr lang="nl-NL" sz="1600" b="1" spc="-10" dirty="0">
                <a:solidFill>
                  <a:srgbClr val="E31609"/>
                </a:solidFill>
                <a:cs typeface="Arial"/>
              </a:rPr>
              <a:t> </a:t>
            </a:r>
            <a:r>
              <a:rPr lang="nl-NL" sz="1600" b="1" dirty="0">
                <a:solidFill>
                  <a:srgbClr val="E31609"/>
                </a:solidFill>
                <a:cs typeface="Arial"/>
              </a:rPr>
              <a:t>tuinaanleg</a:t>
            </a:r>
            <a:r>
              <a:rPr lang="nl-NL" sz="1600" b="1" spc="-10" dirty="0">
                <a:solidFill>
                  <a:srgbClr val="E31609"/>
                </a:solidFill>
                <a:cs typeface="Arial"/>
              </a:rPr>
              <a:t> </a:t>
            </a:r>
            <a:r>
              <a:rPr lang="nl-NL" sz="1600" b="1" dirty="0">
                <a:solidFill>
                  <a:srgbClr val="E31609"/>
                </a:solidFill>
                <a:cs typeface="Arial"/>
              </a:rPr>
              <a:t>en</a:t>
            </a:r>
            <a:r>
              <a:rPr lang="nl-NL" sz="1600" b="1" spc="-10" dirty="0">
                <a:solidFill>
                  <a:srgbClr val="E31609"/>
                </a:solidFill>
                <a:cs typeface="Arial"/>
              </a:rPr>
              <a:t> </a:t>
            </a:r>
            <a:r>
              <a:rPr lang="nl-NL" sz="1600" b="1" dirty="0">
                <a:solidFill>
                  <a:srgbClr val="E31609"/>
                </a:solidFill>
                <a:cs typeface="Arial"/>
              </a:rPr>
              <a:t>-onderhoud</a:t>
            </a:r>
            <a:endParaRPr lang="nl-NL" sz="1600" dirty="0">
              <a:cs typeface="Arial"/>
            </a:endParaRPr>
          </a:p>
          <a:p>
            <a:pPr>
              <a:lnSpc>
                <a:spcPct val="100000"/>
              </a:lnSpc>
              <a:spcBef>
                <a:spcPts val="50"/>
              </a:spcBef>
              <a:buClr>
                <a:srgbClr val="E31609"/>
              </a:buClr>
              <a:buFont typeface="Calibri"/>
              <a:buChar char="-"/>
            </a:pPr>
            <a:endParaRPr lang="nl-NL" sz="2000" dirty="0">
              <a:cs typeface="Arial"/>
            </a:endParaRPr>
          </a:p>
          <a:p>
            <a:pPr marL="325120" marR="5080" indent="-312420">
              <a:lnSpc>
                <a:spcPts val="1630"/>
              </a:lnSpc>
              <a:buFont typeface="Calibri"/>
              <a:buChar char="-"/>
              <a:tabLst>
                <a:tab pos="324485" algn="l"/>
                <a:tab pos="325120" algn="l"/>
              </a:tabLst>
            </a:pPr>
            <a:r>
              <a:rPr lang="nl-NL" sz="1600" b="1" dirty="0">
                <a:solidFill>
                  <a:srgbClr val="E31609"/>
                </a:solidFill>
                <a:cs typeface="Arial"/>
              </a:rPr>
              <a:t>Focus</a:t>
            </a:r>
            <a:r>
              <a:rPr lang="nl-NL" sz="1600" b="1" spc="-25" dirty="0">
                <a:solidFill>
                  <a:srgbClr val="E31609"/>
                </a:solidFill>
                <a:cs typeface="Arial"/>
              </a:rPr>
              <a:t> </a:t>
            </a:r>
            <a:r>
              <a:rPr lang="nl-NL" sz="1600" b="1" dirty="0">
                <a:solidFill>
                  <a:srgbClr val="E31609"/>
                </a:solidFill>
                <a:cs typeface="Arial"/>
              </a:rPr>
              <a:t>op</a:t>
            </a:r>
            <a:r>
              <a:rPr lang="nl-NL" sz="1600" b="1" spc="-15" dirty="0">
                <a:solidFill>
                  <a:srgbClr val="E31609"/>
                </a:solidFill>
                <a:cs typeface="Arial"/>
              </a:rPr>
              <a:t> </a:t>
            </a:r>
            <a:r>
              <a:rPr lang="nl-NL" sz="1600" b="1" dirty="0">
                <a:solidFill>
                  <a:srgbClr val="E31609"/>
                </a:solidFill>
                <a:cs typeface="Arial"/>
              </a:rPr>
              <a:t>aanleg,</a:t>
            </a:r>
            <a:r>
              <a:rPr lang="nl-NL" sz="1600" b="1" spc="-10" dirty="0">
                <a:solidFill>
                  <a:srgbClr val="E31609"/>
                </a:solidFill>
                <a:cs typeface="Arial"/>
              </a:rPr>
              <a:t> </a:t>
            </a:r>
            <a:r>
              <a:rPr lang="nl-NL" sz="1600" b="1" dirty="0">
                <a:solidFill>
                  <a:srgbClr val="E31609"/>
                </a:solidFill>
                <a:cs typeface="Arial"/>
              </a:rPr>
              <a:t>onderhoud</a:t>
            </a:r>
            <a:r>
              <a:rPr lang="nl-NL" sz="1600" b="1" spc="-50" dirty="0">
                <a:solidFill>
                  <a:srgbClr val="E31609"/>
                </a:solidFill>
                <a:cs typeface="Arial"/>
              </a:rPr>
              <a:t> </a:t>
            </a:r>
            <a:r>
              <a:rPr lang="nl-NL" sz="1600" b="1" dirty="0">
                <a:solidFill>
                  <a:srgbClr val="E31609"/>
                </a:solidFill>
                <a:cs typeface="Arial"/>
              </a:rPr>
              <a:t>en </a:t>
            </a:r>
            <a:r>
              <a:rPr lang="nl-NL" sz="1600" b="1" spc="-455" dirty="0">
                <a:solidFill>
                  <a:srgbClr val="E31609"/>
                </a:solidFill>
                <a:cs typeface="Arial"/>
              </a:rPr>
              <a:t> </a:t>
            </a:r>
            <a:r>
              <a:rPr lang="nl-NL" sz="1600" b="1" dirty="0">
                <a:solidFill>
                  <a:srgbClr val="E31609"/>
                </a:solidFill>
                <a:cs typeface="Arial"/>
              </a:rPr>
              <a:t>beheer</a:t>
            </a:r>
            <a:r>
              <a:rPr lang="nl-NL" sz="1600" b="1" spc="-15" dirty="0">
                <a:solidFill>
                  <a:srgbClr val="E31609"/>
                </a:solidFill>
                <a:cs typeface="Arial"/>
              </a:rPr>
              <a:t> van</a:t>
            </a:r>
            <a:r>
              <a:rPr lang="nl-NL" sz="1600" b="1" spc="40" dirty="0">
                <a:solidFill>
                  <a:srgbClr val="E31609"/>
                </a:solidFill>
                <a:cs typeface="Arial"/>
              </a:rPr>
              <a:t> </a:t>
            </a:r>
            <a:r>
              <a:rPr lang="nl-NL" sz="1600" b="1" dirty="0">
                <a:solidFill>
                  <a:srgbClr val="E31609"/>
                </a:solidFill>
                <a:cs typeface="Arial"/>
              </a:rPr>
              <a:t>tuinen</a:t>
            </a:r>
            <a:endParaRPr lang="nl-NL" sz="1600" dirty="0">
              <a:cs typeface="Arial"/>
            </a:endParaRPr>
          </a:p>
          <a:p>
            <a:pPr marL="782320" lvl="1" indent="-299085">
              <a:lnSpc>
                <a:spcPts val="1205"/>
              </a:lnSpc>
              <a:buChar char="-"/>
              <a:tabLst>
                <a:tab pos="781685" algn="l"/>
                <a:tab pos="782320" algn="l"/>
              </a:tabLst>
            </a:pPr>
            <a:r>
              <a:rPr lang="nl-NL" sz="1200" dirty="0">
                <a:solidFill>
                  <a:srgbClr val="E31609"/>
                </a:solidFill>
                <a:latin typeface="Arial MT"/>
                <a:cs typeface="Arial MT"/>
              </a:rPr>
              <a:t>Beplantingsplan</a:t>
            </a:r>
            <a:endParaRPr lang="nl-NL" sz="1200" dirty="0">
              <a:latin typeface="Arial MT"/>
              <a:cs typeface="Arial MT"/>
            </a:endParaRPr>
          </a:p>
          <a:p>
            <a:pPr marL="782320" marR="142240" lvl="1" indent="-299085">
              <a:lnSpc>
                <a:spcPts val="1340"/>
              </a:lnSpc>
              <a:spcBef>
                <a:spcPts val="160"/>
              </a:spcBef>
              <a:buChar char="-"/>
              <a:tabLst>
                <a:tab pos="781685" algn="l"/>
                <a:tab pos="782320" algn="l"/>
              </a:tabLst>
            </a:pPr>
            <a:r>
              <a:rPr lang="nl-NL" sz="1200" dirty="0">
                <a:solidFill>
                  <a:srgbClr val="E31609"/>
                </a:solidFill>
                <a:latin typeface="Arial MT"/>
                <a:cs typeface="Arial MT"/>
              </a:rPr>
              <a:t>Aanleg </a:t>
            </a:r>
            <a:r>
              <a:rPr lang="nl-NL" sz="1200" spc="-5" dirty="0">
                <a:solidFill>
                  <a:srgbClr val="E31609"/>
                </a:solidFill>
                <a:latin typeface="Arial MT"/>
                <a:cs typeface="Arial MT"/>
              </a:rPr>
              <a:t>van verharding </a:t>
            </a:r>
            <a:r>
              <a:rPr lang="nl-NL" sz="1200" dirty="0">
                <a:solidFill>
                  <a:srgbClr val="E31609"/>
                </a:solidFill>
                <a:latin typeface="Arial MT"/>
                <a:cs typeface="Arial MT"/>
              </a:rPr>
              <a:t>(klinkers, </a:t>
            </a:r>
            <a:r>
              <a:rPr lang="nl-NL" sz="1200" spc="5" dirty="0">
                <a:solidFill>
                  <a:srgbClr val="E31609"/>
                </a:solidFill>
                <a:latin typeface="Arial MT"/>
                <a:cs typeface="Arial MT"/>
              </a:rPr>
              <a:t> </a:t>
            </a:r>
            <a:r>
              <a:rPr lang="nl-NL" sz="1200" dirty="0">
                <a:solidFill>
                  <a:srgbClr val="E31609"/>
                </a:solidFill>
                <a:latin typeface="Arial MT"/>
                <a:cs typeface="Arial MT"/>
              </a:rPr>
              <a:t>boordstenen,</a:t>
            </a:r>
            <a:r>
              <a:rPr lang="nl-NL" sz="1200" spc="-70" dirty="0">
                <a:solidFill>
                  <a:srgbClr val="E31609"/>
                </a:solidFill>
                <a:latin typeface="Arial MT"/>
                <a:cs typeface="Arial MT"/>
              </a:rPr>
              <a:t> </a:t>
            </a:r>
            <a:r>
              <a:rPr lang="nl-NL" sz="1200" dirty="0">
                <a:solidFill>
                  <a:srgbClr val="E31609"/>
                </a:solidFill>
                <a:latin typeface="Arial MT"/>
                <a:cs typeface="Arial MT"/>
              </a:rPr>
              <a:t>hout,</a:t>
            </a:r>
            <a:r>
              <a:rPr lang="nl-NL" sz="1200" spc="-50" dirty="0">
                <a:solidFill>
                  <a:srgbClr val="E31609"/>
                </a:solidFill>
                <a:latin typeface="Arial MT"/>
                <a:cs typeface="Arial MT"/>
              </a:rPr>
              <a:t> </a:t>
            </a:r>
            <a:r>
              <a:rPr lang="nl-NL" sz="1200" spc="-5" dirty="0">
                <a:solidFill>
                  <a:srgbClr val="E31609"/>
                </a:solidFill>
                <a:latin typeface="Arial MT"/>
                <a:cs typeface="Arial MT"/>
              </a:rPr>
              <a:t>natuursteen,..)</a:t>
            </a:r>
            <a:endParaRPr lang="nl-NL" sz="1200" dirty="0">
              <a:latin typeface="Arial MT"/>
              <a:cs typeface="Arial MT"/>
            </a:endParaRPr>
          </a:p>
          <a:p>
            <a:pPr marL="782320" lvl="1" indent="-299085">
              <a:lnSpc>
                <a:spcPts val="1190"/>
              </a:lnSpc>
              <a:buChar char="-"/>
              <a:tabLst>
                <a:tab pos="781685" algn="l"/>
                <a:tab pos="782320" algn="l"/>
              </a:tabLst>
            </a:pPr>
            <a:r>
              <a:rPr lang="nl-NL" sz="1200" spc="-5" dirty="0">
                <a:solidFill>
                  <a:srgbClr val="E31609"/>
                </a:solidFill>
                <a:latin typeface="Arial MT"/>
                <a:cs typeface="Arial MT"/>
              </a:rPr>
              <a:t>(zwem)vijvers</a:t>
            </a:r>
            <a:endParaRPr lang="nl-NL" sz="1200" dirty="0">
              <a:latin typeface="Arial MT"/>
              <a:cs typeface="Arial MT"/>
            </a:endParaRPr>
          </a:p>
          <a:p>
            <a:pPr marL="782320" lvl="1" indent="-299085">
              <a:lnSpc>
                <a:spcPts val="1345"/>
              </a:lnSpc>
              <a:buChar char="-"/>
              <a:tabLst>
                <a:tab pos="781685" algn="l"/>
                <a:tab pos="782320" algn="l"/>
              </a:tabLst>
            </a:pPr>
            <a:r>
              <a:rPr lang="nl-NL" sz="1200" dirty="0">
                <a:solidFill>
                  <a:srgbClr val="E31609"/>
                </a:solidFill>
                <a:latin typeface="Arial MT"/>
                <a:cs typeface="Arial MT"/>
              </a:rPr>
              <a:t>Tuinverlichting</a:t>
            </a:r>
            <a:endParaRPr lang="nl-NL" sz="1200" dirty="0">
              <a:latin typeface="Arial MT"/>
              <a:cs typeface="Arial MT"/>
            </a:endParaRPr>
          </a:p>
          <a:p>
            <a:pPr marL="782320" lvl="1" indent="-299085">
              <a:lnSpc>
                <a:spcPts val="1515"/>
              </a:lnSpc>
              <a:buChar char="-"/>
              <a:tabLst>
                <a:tab pos="781685" algn="l"/>
                <a:tab pos="782320" algn="l"/>
              </a:tabLst>
            </a:pPr>
            <a:r>
              <a:rPr lang="nl-NL" sz="1200" spc="-5" dirty="0">
                <a:solidFill>
                  <a:srgbClr val="E31609"/>
                </a:solidFill>
                <a:latin typeface="Arial MT"/>
                <a:cs typeface="Arial MT"/>
              </a:rPr>
              <a:t>Onderhoud</a:t>
            </a:r>
            <a:r>
              <a:rPr lang="nl-NL" sz="1200" spc="-60" dirty="0">
                <a:solidFill>
                  <a:srgbClr val="E31609"/>
                </a:solidFill>
                <a:latin typeface="Arial MT"/>
                <a:cs typeface="Arial MT"/>
              </a:rPr>
              <a:t> </a:t>
            </a:r>
            <a:r>
              <a:rPr lang="nl-NL" sz="1200" spc="-10" dirty="0">
                <a:solidFill>
                  <a:srgbClr val="E31609"/>
                </a:solidFill>
                <a:latin typeface="Arial MT"/>
                <a:cs typeface="Arial MT"/>
              </a:rPr>
              <a:t>van</a:t>
            </a:r>
            <a:r>
              <a:rPr lang="nl-NL" sz="1200" spc="-30" dirty="0">
                <a:solidFill>
                  <a:srgbClr val="E31609"/>
                </a:solidFill>
                <a:latin typeface="Arial MT"/>
                <a:cs typeface="Arial MT"/>
              </a:rPr>
              <a:t> </a:t>
            </a:r>
            <a:r>
              <a:rPr lang="nl-NL" sz="1200" spc="-5" dirty="0">
                <a:solidFill>
                  <a:srgbClr val="E31609"/>
                </a:solidFill>
                <a:latin typeface="Arial MT"/>
                <a:cs typeface="Arial MT"/>
              </a:rPr>
              <a:t>tuinen</a:t>
            </a:r>
            <a:endParaRPr lang="nl-NL" sz="1200" dirty="0">
              <a:latin typeface="Arial MT"/>
              <a:cs typeface="Arial MT"/>
            </a:endParaRPr>
          </a:p>
          <a:p>
            <a:pPr lvl="1">
              <a:lnSpc>
                <a:spcPct val="100000"/>
              </a:lnSpc>
              <a:buClr>
                <a:srgbClr val="E31609"/>
              </a:buClr>
              <a:buFont typeface="Arial MT"/>
              <a:buChar char="-"/>
            </a:pPr>
            <a:endParaRPr lang="nl-NL" sz="1400" dirty="0">
              <a:latin typeface="Arial MT"/>
              <a:cs typeface="Arial MT"/>
            </a:endParaRPr>
          </a:p>
          <a:p>
            <a:pPr marL="325120" marR="554990" indent="-312420">
              <a:lnSpc>
                <a:spcPct val="80000"/>
              </a:lnSpc>
              <a:spcBef>
                <a:spcPts val="890"/>
              </a:spcBef>
              <a:buFont typeface="Calibri"/>
              <a:buChar char="-"/>
              <a:tabLst>
                <a:tab pos="324485" algn="l"/>
                <a:tab pos="325120" algn="l"/>
              </a:tabLst>
            </a:pPr>
            <a:r>
              <a:rPr lang="nl-NL" sz="1600" b="1" dirty="0">
                <a:solidFill>
                  <a:srgbClr val="E31609"/>
                </a:solidFill>
                <a:cs typeface="Arial"/>
              </a:rPr>
              <a:t>Werken</a:t>
            </a:r>
            <a:r>
              <a:rPr lang="nl-NL" sz="1600" b="1" spc="-15" dirty="0">
                <a:solidFill>
                  <a:srgbClr val="E31609"/>
                </a:solidFill>
                <a:cs typeface="Arial"/>
              </a:rPr>
              <a:t> </a:t>
            </a:r>
            <a:r>
              <a:rPr lang="nl-NL" sz="1600" b="1" spc="-5" dirty="0">
                <a:solidFill>
                  <a:srgbClr val="E31609"/>
                </a:solidFill>
                <a:cs typeface="Arial"/>
              </a:rPr>
              <a:t>met</a:t>
            </a:r>
            <a:r>
              <a:rPr lang="nl-NL" sz="1600" b="1" spc="-15" dirty="0">
                <a:solidFill>
                  <a:srgbClr val="E31609"/>
                </a:solidFill>
                <a:cs typeface="Arial"/>
              </a:rPr>
              <a:t> </a:t>
            </a:r>
            <a:r>
              <a:rPr lang="nl-NL" sz="1600" b="1" dirty="0">
                <a:solidFill>
                  <a:srgbClr val="E31609"/>
                </a:solidFill>
                <a:cs typeface="Arial"/>
              </a:rPr>
              <a:t>tuin-,</a:t>
            </a:r>
            <a:r>
              <a:rPr lang="nl-NL" sz="1600" b="1" spc="-25" dirty="0">
                <a:solidFill>
                  <a:srgbClr val="E31609"/>
                </a:solidFill>
                <a:cs typeface="Arial"/>
              </a:rPr>
              <a:t> </a:t>
            </a:r>
            <a:r>
              <a:rPr lang="nl-NL" sz="1600" b="1" dirty="0">
                <a:solidFill>
                  <a:srgbClr val="E31609"/>
                </a:solidFill>
                <a:cs typeface="Arial"/>
              </a:rPr>
              <a:t>park-</a:t>
            </a:r>
            <a:r>
              <a:rPr lang="nl-NL" sz="1600" b="1" spc="-10" dirty="0">
                <a:solidFill>
                  <a:srgbClr val="E31609"/>
                </a:solidFill>
                <a:cs typeface="Arial"/>
              </a:rPr>
              <a:t> </a:t>
            </a:r>
            <a:r>
              <a:rPr lang="nl-NL" sz="1600" b="1" dirty="0">
                <a:solidFill>
                  <a:srgbClr val="E31609"/>
                </a:solidFill>
                <a:cs typeface="Arial"/>
              </a:rPr>
              <a:t>en </a:t>
            </a:r>
            <a:r>
              <a:rPr lang="nl-NL" sz="1600" b="1" spc="-459" dirty="0">
                <a:solidFill>
                  <a:srgbClr val="E31609"/>
                </a:solidFill>
                <a:cs typeface="Arial"/>
              </a:rPr>
              <a:t> </a:t>
            </a:r>
            <a:r>
              <a:rPr lang="nl-NL" sz="1600" b="1" dirty="0">
                <a:solidFill>
                  <a:srgbClr val="E31609"/>
                </a:solidFill>
                <a:cs typeface="Arial"/>
              </a:rPr>
              <a:t>bosmachines en </a:t>
            </a:r>
            <a:r>
              <a:rPr lang="nl-NL" sz="1600" b="1" spc="5" dirty="0">
                <a:solidFill>
                  <a:srgbClr val="E31609"/>
                </a:solidFill>
                <a:cs typeface="Arial"/>
              </a:rPr>
              <a:t> </a:t>
            </a:r>
            <a:r>
              <a:rPr lang="nl-NL" sz="1600" b="1" dirty="0">
                <a:solidFill>
                  <a:srgbClr val="E31609"/>
                </a:solidFill>
                <a:cs typeface="Arial"/>
              </a:rPr>
              <a:t>handgereedschappen</a:t>
            </a:r>
            <a:endParaRPr lang="nl-NL" sz="1600" dirty="0">
              <a:cs typeface="Arial"/>
            </a:endParaRPr>
          </a:p>
          <a:p>
            <a:pPr>
              <a:lnSpc>
                <a:spcPct val="100000"/>
              </a:lnSpc>
              <a:spcBef>
                <a:spcPts val="35"/>
              </a:spcBef>
              <a:buClr>
                <a:srgbClr val="E31609"/>
              </a:buClr>
            </a:pPr>
            <a:endParaRPr lang="nl-BE" sz="2100" dirty="0">
              <a:latin typeface="Arial"/>
              <a:cs typeface="Arial"/>
            </a:endParaRPr>
          </a:p>
          <a:p>
            <a:pPr>
              <a:lnSpc>
                <a:spcPct val="100000"/>
              </a:lnSpc>
              <a:spcBef>
                <a:spcPts val="35"/>
              </a:spcBef>
              <a:buClr>
                <a:srgbClr val="E31609"/>
              </a:buClr>
            </a:pPr>
            <a:endParaRPr sz="2100" dirty="0">
              <a:latin typeface="Arial"/>
              <a:cs typeface="Arial"/>
            </a:endParaRPr>
          </a:p>
        </p:txBody>
      </p:sp>
      <p:pic>
        <p:nvPicPr>
          <p:cNvPr id="8" name="Afbeelding 7">
            <a:extLst>
              <a:ext uri="{FF2B5EF4-FFF2-40B4-BE49-F238E27FC236}">
                <a16:creationId xmlns:a16="http://schemas.microsoft.com/office/drawing/2014/main" id="{89600CCB-4AD0-B98D-C830-CDCCB5633DBA}"/>
              </a:ext>
            </a:extLst>
          </p:cNvPr>
          <p:cNvPicPr>
            <a:picLocks noChangeAspect="1"/>
          </p:cNvPicPr>
          <p:nvPr/>
        </p:nvPicPr>
        <p:blipFill>
          <a:blip r:embed="rId2"/>
          <a:stretch>
            <a:fillRect/>
          </a:stretch>
        </p:blipFill>
        <p:spPr>
          <a:xfrm>
            <a:off x="861816" y="1750821"/>
            <a:ext cx="4391025" cy="523875"/>
          </a:xfrm>
          <a:prstGeom prst="rect">
            <a:avLst/>
          </a:prstGeom>
        </p:spPr>
      </p:pic>
      <p:pic>
        <p:nvPicPr>
          <p:cNvPr id="5" name="Afbeelding 4" descr="Afbeelding met tekst, schermopname, Lettertype, nummer&#10;&#10;Door AI gegenereerde inhoud is mogelijk onjuist.">
            <a:extLst>
              <a:ext uri="{FF2B5EF4-FFF2-40B4-BE49-F238E27FC236}">
                <a16:creationId xmlns:a16="http://schemas.microsoft.com/office/drawing/2014/main" id="{3469DE01-6969-52D1-1EBC-7E4B4B122989}"/>
              </a:ext>
            </a:extLst>
          </p:cNvPr>
          <p:cNvPicPr>
            <a:picLocks noChangeAspect="1"/>
          </p:cNvPicPr>
          <p:nvPr/>
        </p:nvPicPr>
        <p:blipFill>
          <a:blip r:embed="rId3"/>
          <a:stretch>
            <a:fillRect/>
          </a:stretch>
        </p:blipFill>
        <p:spPr>
          <a:xfrm>
            <a:off x="861816" y="2336624"/>
            <a:ext cx="4440434" cy="3076836"/>
          </a:xfrm>
          <a:prstGeom prst="rect">
            <a:avLst/>
          </a:prstGeom>
        </p:spPr>
      </p:pic>
    </p:spTree>
    <p:extLst>
      <p:ext uri="{BB962C8B-B14F-4D97-AF65-F5344CB8AC3E}">
        <p14:creationId xmlns:p14="http://schemas.microsoft.com/office/powerpoint/2010/main" val="30995110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DEELNAME: BELOFTEVOLLE HOVENIER </a:t>
            </a:r>
            <a:endParaRPr lang="nl-BE" dirty="0"/>
          </a:p>
        </p:txBody>
      </p:sp>
      <p:pic>
        <p:nvPicPr>
          <p:cNvPr id="4" name="Picture 4" descr="Kan een afbeelding zijn van tek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920" y="1909186"/>
            <a:ext cx="6166034" cy="462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6891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nl-BE"/>
          </a:p>
        </p:txBody>
      </p:sp>
      <p:pic>
        <p:nvPicPr>
          <p:cNvPr id="5" name="Picture 13" descr="Kan een afbeelding zijn van tek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Kan een afbeelding zijn van gr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07637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AANLEG TINY FOREST </a:t>
            </a:r>
            <a:endParaRPr lang="nl-BE" dirty="0"/>
          </a:p>
        </p:txBody>
      </p:sp>
      <p:pic>
        <p:nvPicPr>
          <p:cNvPr id="5" name="Picture 4" descr="Geen fotobeschrijving beschikbaar."/>
          <p:cNvPicPr>
            <a:picLocks noChangeAspect="1" noChangeArrowheads="1"/>
          </p:cNvPicPr>
          <p:nvPr/>
        </p:nvPicPr>
        <p:blipFill rotWithShape="1">
          <a:blip r:embed="rId2">
            <a:extLst>
              <a:ext uri="{28A0092B-C50C-407E-A947-70E740481C1C}">
                <a14:useLocalDpi xmlns:a14="http://schemas.microsoft.com/office/drawing/2010/main" val="0"/>
              </a:ext>
            </a:extLst>
          </a:blip>
          <a:srcRect b="36941"/>
          <a:stretch/>
        </p:blipFill>
        <p:spPr bwMode="auto">
          <a:xfrm>
            <a:off x="648181" y="1752140"/>
            <a:ext cx="6000337" cy="4729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an een afbeelding zijn van boom">
            <a:extLst>
              <a:ext uri="{FF2B5EF4-FFF2-40B4-BE49-F238E27FC236}">
                <a16:creationId xmlns:a16="http://schemas.microsoft.com/office/drawing/2014/main" id="{3503D3A9-E387-D88B-F6E3-E4579B6382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12"/>
          <a:stretch/>
        </p:blipFill>
        <p:spPr bwMode="auto">
          <a:xfrm>
            <a:off x="382665" y="1632354"/>
            <a:ext cx="7831695" cy="511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998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WERKEN OP HOOGTE </a:t>
            </a:r>
            <a:endParaRPr lang="nl-BE" dirty="0"/>
          </a:p>
        </p:txBody>
      </p:sp>
      <p:pic>
        <p:nvPicPr>
          <p:cNvPr id="4" name="Picture 2" descr="Geen fotobeschrijving beschikba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492" y="1930381"/>
            <a:ext cx="8240631" cy="3708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een fotobeschrijving beschikba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052" b="27289"/>
          <a:stretch/>
        </p:blipFill>
        <p:spPr bwMode="auto">
          <a:xfrm>
            <a:off x="330492" y="1930380"/>
            <a:ext cx="4006016" cy="370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84344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F74D6-CC25-FFBE-E478-82C772C9ED70}"/>
              </a:ext>
            </a:extLst>
          </p:cNvPr>
          <p:cNvSpPr>
            <a:spLocks noGrp="1"/>
          </p:cNvSpPr>
          <p:nvPr>
            <p:ph type="title"/>
          </p:nvPr>
        </p:nvSpPr>
        <p:spPr/>
        <p:txBody>
          <a:bodyPr>
            <a:normAutofit fontScale="90000"/>
          </a:bodyPr>
          <a:lstStyle/>
          <a:p>
            <a:r>
              <a:rPr lang="nl-BE" dirty="0"/>
              <a:t>PROJECTEN: GROENBLAUWE PAREL – NATUUR IN JE SCHOOL</a:t>
            </a:r>
          </a:p>
        </p:txBody>
      </p:sp>
      <p:pic>
        <p:nvPicPr>
          <p:cNvPr id="7" name="Afbeelding 6" descr="Afbeelding met buitenshuis, boom, hemel, grond&#10;&#10;Door AI gegenereerde inhoud is mogelijk onjuist.">
            <a:extLst>
              <a:ext uri="{FF2B5EF4-FFF2-40B4-BE49-F238E27FC236}">
                <a16:creationId xmlns:a16="http://schemas.microsoft.com/office/drawing/2014/main" id="{8018063E-B27E-DB1F-EA35-56C419D012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 y="1965959"/>
            <a:ext cx="6118860" cy="4589145"/>
          </a:xfrm>
          <a:prstGeom prst="rect">
            <a:avLst/>
          </a:prstGeom>
        </p:spPr>
      </p:pic>
      <p:pic>
        <p:nvPicPr>
          <p:cNvPr id="9" name="Afbeelding 8" descr="Afbeelding met buitenshuis, hemel, plant, berk&#10;&#10;Door AI gegenereerde inhoud is mogelijk onjuist.">
            <a:extLst>
              <a:ext uri="{FF2B5EF4-FFF2-40B4-BE49-F238E27FC236}">
                <a16:creationId xmlns:a16="http://schemas.microsoft.com/office/drawing/2014/main" id="{E20928EC-E7D2-4BFB-118F-C075B246A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396" y="1904999"/>
            <a:ext cx="6220303" cy="4665227"/>
          </a:xfrm>
          <a:prstGeom prst="rect">
            <a:avLst/>
          </a:prstGeom>
        </p:spPr>
      </p:pic>
    </p:spTree>
    <p:extLst>
      <p:ext uri="{BB962C8B-B14F-4D97-AF65-F5344CB8AC3E}">
        <p14:creationId xmlns:p14="http://schemas.microsoft.com/office/powerpoint/2010/main" val="225461674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5018"/>
            <a:ext cx="4090416" cy="321242"/>
          </a:xfrm>
          <a:prstGeom prst="rect">
            <a:avLst/>
          </a:prstGeom>
        </p:spPr>
        <p:txBody>
          <a:bodyPr vert="horz" wrap="square" lIns="0" tIns="13335" rIns="0" bIns="0" rtlCol="0">
            <a:spAutoFit/>
          </a:bodyPr>
          <a:lstStyle/>
          <a:p>
            <a:pPr marL="12700">
              <a:lnSpc>
                <a:spcPct val="100000"/>
              </a:lnSpc>
              <a:spcBef>
                <a:spcPts val="105"/>
              </a:spcBef>
            </a:pPr>
            <a:r>
              <a:rPr lang="nl-BE" sz="2000" dirty="0"/>
              <a:t>PLANT- EN MILIEU (REGULIER)</a:t>
            </a:r>
            <a:endParaRPr sz="2000" dirty="0"/>
          </a:p>
        </p:txBody>
      </p:sp>
      <p:sp>
        <p:nvSpPr>
          <p:cNvPr id="3" name="object 3"/>
          <p:cNvSpPr txBox="1"/>
          <p:nvPr/>
        </p:nvSpPr>
        <p:spPr>
          <a:xfrm>
            <a:off x="5443473" y="1300098"/>
            <a:ext cx="3550920" cy="3724096"/>
          </a:xfrm>
          <a:prstGeom prst="rect">
            <a:avLst/>
          </a:prstGeom>
        </p:spPr>
        <p:txBody>
          <a:bodyPr vert="horz" wrap="square" lIns="0" tIns="12700" rIns="0" bIns="0" rtlCol="0">
            <a:spAutoFit/>
          </a:bodyPr>
          <a:lstStyle/>
          <a:p>
            <a:pPr marL="335280" indent="-323215">
              <a:lnSpc>
                <a:spcPct val="100000"/>
              </a:lnSpc>
              <a:spcBef>
                <a:spcPts val="100"/>
              </a:spcBef>
              <a:buFont typeface="Calibri"/>
              <a:buChar char="-"/>
              <a:tabLst>
                <a:tab pos="335280" algn="l"/>
                <a:tab pos="335915" algn="l"/>
              </a:tabLst>
            </a:pPr>
            <a:r>
              <a:rPr sz="1500" b="1" spc="-5" dirty="0">
                <a:solidFill>
                  <a:srgbClr val="E31609"/>
                </a:solidFill>
                <a:latin typeface="Arial"/>
                <a:cs typeface="Arial"/>
              </a:rPr>
              <a:t>Teeltvoorbereidingen</a:t>
            </a:r>
            <a:endParaRPr sz="1500" dirty="0">
              <a:latin typeface="Arial"/>
              <a:cs typeface="Arial"/>
            </a:endParaRPr>
          </a:p>
          <a:p>
            <a:pPr>
              <a:lnSpc>
                <a:spcPct val="100000"/>
              </a:lnSpc>
              <a:spcBef>
                <a:spcPts val="30"/>
              </a:spcBef>
              <a:buClr>
                <a:srgbClr val="E31609"/>
              </a:buClr>
              <a:buFont typeface="Calibri"/>
              <a:buChar char="-"/>
            </a:pPr>
            <a:endParaRPr sz="2100" dirty="0">
              <a:latin typeface="Arial"/>
              <a:cs typeface="Arial"/>
            </a:endParaRPr>
          </a:p>
          <a:p>
            <a:pPr marL="335280" marR="61594" indent="-323215">
              <a:lnSpc>
                <a:spcPct val="80000"/>
              </a:lnSpc>
              <a:buFont typeface="Calibri"/>
              <a:buChar char="-"/>
              <a:tabLst>
                <a:tab pos="335280" algn="l"/>
                <a:tab pos="335915" algn="l"/>
              </a:tabLst>
            </a:pPr>
            <a:r>
              <a:rPr sz="1500" b="1" dirty="0">
                <a:solidFill>
                  <a:srgbClr val="E31609"/>
                </a:solidFill>
                <a:latin typeface="Arial"/>
                <a:cs typeface="Arial"/>
              </a:rPr>
              <a:t>Vermeerderen</a:t>
            </a:r>
            <a:r>
              <a:rPr sz="1500" b="1" spc="-40" dirty="0">
                <a:solidFill>
                  <a:srgbClr val="E31609"/>
                </a:solidFill>
                <a:latin typeface="Arial"/>
                <a:cs typeface="Arial"/>
              </a:rPr>
              <a:t> </a:t>
            </a:r>
            <a:r>
              <a:rPr sz="1500" b="1" spc="-15" dirty="0">
                <a:solidFill>
                  <a:srgbClr val="E31609"/>
                </a:solidFill>
                <a:latin typeface="Arial"/>
                <a:cs typeface="Arial"/>
              </a:rPr>
              <a:t>van</a:t>
            </a:r>
            <a:r>
              <a:rPr sz="1500" b="1" spc="-5" dirty="0">
                <a:solidFill>
                  <a:srgbClr val="E31609"/>
                </a:solidFill>
                <a:latin typeface="Arial"/>
                <a:cs typeface="Arial"/>
              </a:rPr>
              <a:t> </a:t>
            </a:r>
            <a:r>
              <a:rPr sz="1500" b="1" dirty="0">
                <a:solidFill>
                  <a:srgbClr val="E31609"/>
                </a:solidFill>
                <a:latin typeface="Arial"/>
                <a:cs typeface="Arial"/>
              </a:rPr>
              <a:t>planten</a:t>
            </a:r>
            <a:r>
              <a:rPr sz="1500" b="1" spc="-55" dirty="0">
                <a:solidFill>
                  <a:srgbClr val="E31609"/>
                </a:solidFill>
                <a:latin typeface="Arial"/>
                <a:cs typeface="Arial"/>
              </a:rPr>
              <a:t> </a:t>
            </a:r>
            <a:r>
              <a:rPr sz="1500" b="1" dirty="0">
                <a:solidFill>
                  <a:srgbClr val="E31609"/>
                </a:solidFill>
                <a:latin typeface="Arial"/>
                <a:cs typeface="Arial"/>
              </a:rPr>
              <a:t>(zaaien, </a:t>
            </a:r>
            <a:r>
              <a:rPr sz="1500" b="1" spc="-400" dirty="0">
                <a:solidFill>
                  <a:srgbClr val="E31609"/>
                </a:solidFill>
                <a:latin typeface="Arial"/>
                <a:cs typeface="Arial"/>
              </a:rPr>
              <a:t> </a:t>
            </a:r>
            <a:r>
              <a:rPr sz="1500" b="1" spc="-5" dirty="0">
                <a:solidFill>
                  <a:srgbClr val="E31609"/>
                </a:solidFill>
                <a:latin typeface="Arial"/>
                <a:cs typeface="Arial"/>
              </a:rPr>
              <a:t>enten,</a:t>
            </a:r>
            <a:r>
              <a:rPr sz="1500" b="1" spc="-25" dirty="0">
                <a:solidFill>
                  <a:srgbClr val="E31609"/>
                </a:solidFill>
                <a:latin typeface="Arial"/>
                <a:cs typeface="Arial"/>
              </a:rPr>
              <a:t> </a:t>
            </a:r>
            <a:r>
              <a:rPr sz="1500" b="1" spc="-5" dirty="0">
                <a:solidFill>
                  <a:srgbClr val="E31609"/>
                </a:solidFill>
                <a:latin typeface="Arial"/>
                <a:cs typeface="Arial"/>
              </a:rPr>
              <a:t>stekken,...)</a:t>
            </a:r>
            <a:endParaRPr sz="1500" dirty="0">
              <a:latin typeface="Arial"/>
              <a:cs typeface="Arial"/>
            </a:endParaRPr>
          </a:p>
          <a:p>
            <a:pPr>
              <a:lnSpc>
                <a:spcPct val="100000"/>
              </a:lnSpc>
              <a:spcBef>
                <a:spcPts val="5"/>
              </a:spcBef>
              <a:buClr>
                <a:srgbClr val="E31609"/>
              </a:buClr>
              <a:buFont typeface="Calibri"/>
              <a:buChar char="-"/>
            </a:pPr>
            <a:endParaRPr sz="1800" dirty="0">
              <a:latin typeface="Arial"/>
              <a:cs typeface="Arial"/>
            </a:endParaRPr>
          </a:p>
          <a:p>
            <a:pPr marL="335280" indent="-323215">
              <a:lnSpc>
                <a:spcPts val="1650"/>
              </a:lnSpc>
              <a:spcBef>
                <a:spcPts val="5"/>
              </a:spcBef>
              <a:buFont typeface="Calibri"/>
              <a:buChar char="-"/>
              <a:tabLst>
                <a:tab pos="335280" algn="l"/>
                <a:tab pos="335915" algn="l"/>
              </a:tabLst>
            </a:pPr>
            <a:r>
              <a:rPr sz="1500" b="1" spc="-5" dirty="0">
                <a:solidFill>
                  <a:srgbClr val="E31609"/>
                </a:solidFill>
                <a:latin typeface="Arial"/>
                <a:cs typeface="Arial"/>
              </a:rPr>
              <a:t>Teelt</a:t>
            </a:r>
            <a:r>
              <a:rPr sz="1500" b="1" spc="-10" dirty="0">
                <a:solidFill>
                  <a:srgbClr val="E31609"/>
                </a:solidFill>
                <a:latin typeface="Arial"/>
                <a:cs typeface="Arial"/>
              </a:rPr>
              <a:t> </a:t>
            </a:r>
            <a:r>
              <a:rPr sz="1500" b="1" dirty="0">
                <a:solidFill>
                  <a:srgbClr val="E31609"/>
                </a:solidFill>
                <a:latin typeface="Arial"/>
                <a:cs typeface="Arial"/>
              </a:rPr>
              <a:t>en</a:t>
            </a:r>
            <a:r>
              <a:rPr sz="1500" b="1" spc="-30" dirty="0">
                <a:solidFill>
                  <a:srgbClr val="E31609"/>
                </a:solidFill>
                <a:latin typeface="Arial"/>
                <a:cs typeface="Arial"/>
              </a:rPr>
              <a:t> </a:t>
            </a:r>
            <a:r>
              <a:rPr sz="1500" b="1" spc="-5" dirty="0">
                <a:solidFill>
                  <a:srgbClr val="E31609"/>
                </a:solidFill>
                <a:latin typeface="Arial"/>
                <a:cs typeface="Arial"/>
              </a:rPr>
              <a:t>verzorging</a:t>
            </a:r>
            <a:r>
              <a:rPr sz="1500" b="1" spc="-10" dirty="0">
                <a:solidFill>
                  <a:srgbClr val="E31609"/>
                </a:solidFill>
                <a:latin typeface="Arial"/>
                <a:cs typeface="Arial"/>
              </a:rPr>
              <a:t> </a:t>
            </a:r>
            <a:r>
              <a:rPr sz="1500" b="1" spc="-15" dirty="0">
                <a:solidFill>
                  <a:srgbClr val="E31609"/>
                </a:solidFill>
                <a:latin typeface="Arial"/>
                <a:cs typeface="Arial"/>
              </a:rPr>
              <a:t>van:</a:t>
            </a:r>
            <a:endParaRPr sz="1500" dirty="0">
              <a:latin typeface="Arial"/>
              <a:cs typeface="Arial"/>
            </a:endParaRPr>
          </a:p>
          <a:p>
            <a:pPr marL="792480" lvl="1" indent="-308610">
              <a:lnSpc>
                <a:spcPts val="1255"/>
              </a:lnSpc>
              <a:buChar char="-"/>
              <a:tabLst>
                <a:tab pos="792480" algn="l"/>
                <a:tab pos="793115" algn="l"/>
              </a:tabLst>
            </a:pPr>
            <a:r>
              <a:rPr sz="1300" spc="-5" dirty="0">
                <a:solidFill>
                  <a:srgbClr val="E31609"/>
                </a:solidFill>
                <a:latin typeface="Arial MT"/>
                <a:cs typeface="Arial MT"/>
              </a:rPr>
              <a:t>Fruitsoorten</a:t>
            </a:r>
            <a:endParaRPr sz="1300" dirty="0">
              <a:latin typeface="Arial MT"/>
              <a:cs typeface="Arial MT"/>
            </a:endParaRPr>
          </a:p>
          <a:p>
            <a:pPr marL="792480" lvl="1" indent="-308610">
              <a:lnSpc>
                <a:spcPts val="1250"/>
              </a:lnSpc>
              <a:buChar char="-"/>
              <a:tabLst>
                <a:tab pos="792480" algn="l"/>
                <a:tab pos="793115" algn="l"/>
              </a:tabLst>
            </a:pPr>
            <a:r>
              <a:rPr sz="1300" spc="-10" dirty="0">
                <a:solidFill>
                  <a:srgbClr val="E31609"/>
                </a:solidFill>
                <a:latin typeface="Arial MT"/>
                <a:cs typeface="Arial MT"/>
              </a:rPr>
              <a:t>Groenten</a:t>
            </a:r>
            <a:endParaRPr sz="1300" dirty="0">
              <a:latin typeface="Arial MT"/>
              <a:cs typeface="Arial MT"/>
            </a:endParaRPr>
          </a:p>
          <a:p>
            <a:pPr marL="792480" lvl="1" indent="-308610">
              <a:lnSpc>
                <a:spcPts val="1250"/>
              </a:lnSpc>
              <a:buChar char="-"/>
              <a:tabLst>
                <a:tab pos="792480" algn="l"/>
                <a:tab pos="793115" algn="l"/>
              </a:tabLst>
            </a:pPr>
            <a:r>
              <a:rPr sz="1300" spc="-10" dirty="0">
                <a:solidFill>
                  <a:srgbClr val="E31609"/>
                </a:solidFill>
                <a:latin typeface="Arial MT"/>
                <a:cs typeface="Arial MT"/>
              </a:rPr>
              <a:t>Bloemen</a:t>
            </a:r>
            <a:endParaRPr sz="1300" dirty="0">
              <a:latin typeface="Arial MT"/>
              <a:cs typeface="Arial MT"/>
            </a:endParaRPr>
          </a:p>
          <a:p>
            <a:pPr marL="792480" lvl="1" indent="-308610">
              <a:lnSpc>
                <a:spcPts val="1250"/>
              </a:lnSpc>
              <a:buChar char="-"/>
              <a:tabLst>
                <a:tab pos="792480" algn="l"/>
                <a:tab pos="793115" algn="l"/>
              </a:tabLst>
            </a:pPr>
            <a:r>
              <a:rPr sz="1300" spc="-10" dirty="0">
                <a:solidFill>
                  <a:srgbClr val="E31609"/>
                </a:solidFill>
                <a:latin typeface="Arial MT"/>
                <a:cs typeface="Arial MT"/>
              </a:rPr>
              <a:t>Bomen</a:t>
            </a:r>
            <a:endParaRPr sz="1300" dirty="0">
              <a:latin typeface="Arial MT"/>
              <a:cs typeface="Arial MT"/>
            </a:endParaRPr>
          </a:p>
          <a:p>
            <a:pPr marL="484505">
              <a:lnSpc>
                <a:spcPts val="1405"/>
              </a:lnSpc>
              <a:tabLst>
                <a:tab pos="792480" algn="l"/>
              </a:tabLst>
            </a:pPr>
            <a:r>
              <a:rPr sz="1300" spc="-5" dirty="0">
                <a:solidFill>
                  <a:srgbClr val="E31609"/>
                </a:solidFill>
                <a:latin typeface="Arial MT"/>
                <a:cs typeface="Arial MT"/>
              </a:rPr>
              <a:t>-	…</a:t>
            </a:r>
            <a:endParaRPr sz="1300" dirty="0">
              <a:latin typeface="Arial MT"/>
              <a:cs typeface="Arial MT"/>
            </a:endParaRPr>
          </a:p>
          <a:p>
            <a:pPr>
              <a:lnSpc>
                <a:spcPct val="100000"/>
              </a:lnSpc>
            </a:pPr>
            <a:endParaRPr sz="1400" dirty="0">
              <a:latin typeface="Arial MT"/>
              <a:cs typeface="Arial MT"/>
            </a:endParaRPr>
          </a:p>
          <a:p>
            <a:pPr marL="335280" marR="659130" indent="-323215">
              <a:lnSpc>
                <a:spcPct val="80100"/>
              </a:lnSpc>
              <a:spcBef>
                <a:spcPts val="815"/>
              </a:spcBef>
              <a:buFont typeface="Calibri"/>
              <a:buChar char="-"/>
              <a:tabLst>
                <a:tab pos="335280" algn="l"/>
                <a:tab pos="335915" algn="l"/>
              </a:tabLst>
            </a:pPr>
            <a:r>
              <a:rPr sz="1500" b="1" spc="-5" dirty="0">
                <a:solidFill>
                  <a:srgbClr val="E31609"/>
                </a:solidFill>
                <a:latin typeface="Arial"/>
                <a:cs typeface="Arial"/>
              </a:rPr>
              <a:t>Bedienen, onderhouden </a:t>
            </a:r>
            <a:r>
              <a:rPr sz="1500" b="1" dirty="0">
                <a:solidFill>
                  <a:srgbClr val="E31609"/>
                </a:solidFill>
                <a:latin typeface="Arial"/>
                <a:cs typeface="Arial"/>
              </a:rPr>
              <a:t>en </a:t>
            </a:r>
            <a:r>
              <a:rPr sz="1500" b="1" spc="5" dirty="0">
                <a:solidFill>
                  <a:srgbClr val="E31609"/>
                </a:solidFill>
                <a:latin typeface="Arial"/>
                <a:cs typeface="Arial"/>
              </a:rPr>
              <a:t> </a:t>
            </a:r>
            <a:r>
              <a:rPr sz="1500" b="1" dirty="0">
                <a:solidFill>
                  <a:srgbClr val="E31609"/>
                </a:solidFill>
                <a:latin typeface="Arial"/>
                <a:cs typeface="Arial"/>
              </a:rPr>
              <a:t>herstellen </a:t>
            </a:r>
            <a:r>
              <a:rPr sz="1500" b="1" spc="-15" dirty="0">
                <a:solidFill>
                  <a:srgbClr val="E31609"/>
                </a:solidFill>
                <a:latin typeface="Arial"/>
                <a:cs typeface="Arial"/>
              </a:rPr>
              <a:t>van </a:t>
            </a:r>
            <a:r>
              <a:rPr sz="1500" b="1" spc="-5" dirty="0" err="1">
                <a:solidFill>
                  <a:srgbClr val="E31609"/>
                </a:solidFill>
                <a:latin typeface="Arial"/>
                <a:cs typeface="Arial"/>
              </a:rPr>
              <a:t>verschillende</a:t>
            </a:r>
            <a:r>
              <a:rPr sz="1500" b="1" spc="-5" dirty="0">
                <a:solidFill>
                  <a:srgbClr val="E31609"/>
                </a:solidFill>
                <a:latin typeface="Arial"/>
                <a:cs typeface="Arial"/>
              </a:rPr>
              <a:t> </a:t>
            </a:r>
            <a:r>
              <a:rPr sz="1500" b="1" spc="-409" dirty="0">
                <a:solidFill>
                  <a:srgbClr val="E31609"/>
                </a:solidFill>
                <a:latin typeface="Arial"/>
                <a:cs typeface="Arial"/>
              </a:rPr>
              <a:t> </a:t>
            </a:r>
            <a:r>
              <a:rPr sz="1500" b="1" spc="-5" dirty="0" err="1">
                <a:solidFill>
                  <a:srgbClr val="E31609"/>
                </a:solidFill>
                <a:latin typeface="Arial"/>
                <a:cs typeface="Arial"/>
              </a:rPr>
              <a:t>landbouwmachine</a:t>
            </a:r>
            <a:r>
              <a:rPr lang="nl-BE" sz="1500" b="1" spc="-5" dirty="0">
                <a:solidFill>
                  <a:srgbClr val="E31609"/>
                </a:solidFill>
                <a:latin typeface="Arial"/>
                <a:cs typeface="Arial"/>
              </a:rPr>
              <a:t>.</a:t>
            </a:r>
          </a:p>
          <a:p>
            <a:pPr marL="12065" marR="659130">
              <a:lnSpc>
                <a:spcPct val="80100"/>
              </a:lnSpc>
              <a:spcBef>
                <a:spcPts val="815"/>
              </a:spcBef>
              <a:tabLst>
                <a:tab pos="335280" algn="l"/>
                <a:tab pos="335915" algn="l"/>
              </a:tabLst>
            </a:pPr>
            <a:endParaRPr lang="nl-BE" sz="1500" b="1" spc="-5" dirty="0">
              <a:solidFill>
                <a:srgbClr val="E31609"/>
              </a:solidFill>
              <a:latin typeface="Arial"/>
              <a:cs typeface="Arial"/>
            </a:endParaRPr>
          </a:p>
          <a:p>
            <a:pPr marL="335280" marR="659130" indent="-323215">
              <a:lnSpc>
                <a:spcPct val="80100"/>
              </a:lnSpc>
              <a:spcBef>
                <a:spcPts val="815"/>
              </a:spcBef>
              <a:buFont typeface="Calibri"/>
              <a:buChar char="-"/>
              <a:tabLst>
                <a:tab pos="335280" algn="l"/>
                <a:tab pos="335915" algn="l"/>
              </a:tabLst>
            </a:pPr>
            <a:r>
              <a:rPr lang="nl-BE" sz="1500" b="1" spc="-5" dirty="0">
                <a:solidFill>
                  <a:srgbClr val="E31609"/>
                </a:solidFill>
                <a:latin typeface="Arial"/>
                <a:cs typeface="Arial"/>
              </a:rPr>
              <a:t>….</a:t>
            </a:r>
            <a:endParaRPr sz="1500" dirty="0">
              <a:latin typeface="Arial"/>
              <a:cs typeface="Arial"/>
            </a:endParaRPr>
          </a:p>
        </p:txBody>
      </p:sp>
      <p:pic>
        <p:nvPicPr>
          <p:cNvPr id="7" name="Afbeelding 6">
            <a:extLst>
              <a:ext uri="{FF2B5EF4-FFF2-40B4-BE49-F238E27FC236}">
                <a16:creationId xmlns:a16="http://schemas.microsoft.com/office/drawing/2014/main" id="{59061368-3090-CA54-DD15-A2DA3B0A4163}"/>
              </a:ext>
            </a:extLst>
          </p:cNvPr>
          <p:cNvPicPr>
            <a:picLocks noChangeAspect="1"/>
          </p:cNvPicPr>
          <p:nvPr/>
        </p:nvPicPr>
        <p:blipFill>
          <a:blip r:embed="rId2"/>
          <a:stretch>
            <a:fillRect/>
          </a:stretch>
        </p:blipFill>
        <p:spPr>
          <a:xfrm>
            <a:off x="861816" y="1750821"/>
            <a:ext cx="4391025" cy="523875"/>
          </a:xfrm>
          <a:prstGeom prst="rect">
            <a:avLst/>
          </a:prstGeom>
        </p:spPr>
      </p:pic>
      <p:pic>
        <p:nvPicPr>
          <p:cNvPr id="9" name="Afbeelding 8" descr="Afbeelding met tekst, schermopname, Lettertype, nummer&#10;&#10;Door AI gegenereerde inhoud is mogelijk onjuist.">
            <a:extLst>
              <a:ext uri="{FF2B5EF4-FFF2-40B4-BE49-F238E27FC236}">
                <a16:creationId xmlns:a16="http://schemas.microsoft.com/office/drawing/2014/main" id="{95CEA8AF-46B8-B918-9154-C9768C079781}"/>
              </a:ext>
            </a:extLst>
          </p:cNvPr>
          <p:cNvPicPr>
            <a:picLocks noChangeAspect="1"/>
          </p:cNvPicPr>
          <p:nvPr/>
        </p:nvPicPr>
        <p:blipFill>
          <a:blip r:embed="rId3"/>
          <a:stretch>
            <a:fillRect/>
          </a:stretch>
        </p:blipFill>
        <p:spPr>
          <a:xfrm>
            <a:off x="861816" y="2227117"/>
            <a:ext cx="4391025" cy="2578108"/>
          </a:xfrm>
          <a:prstGeom prst="rect">
            <a:avLst/>
          </a:prstGeom>
        </p:spPr>
      </p:pic>
    </p:spTree>
    <p:extLst>
      <p:ext uri="{BB962C8B-B14F-4D97-AF65-F5344CB8AC3E}">
        <p14:creationId xmlns:p14="http://schemas.microsoft.com/office/powerpoint/2010/main" val="2023261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942E5-7168-314F-13FF-4A66913129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50451E2-DA3B-5971-E49D-CA515E8C94E0}"/>
              </a:ext>
            </a:extLst>
          </p:cNvPr>
          <p:cNvSpPr>
            <a:spLocks noGrp="1"/>
          </p:cNvSpPr>
          <p:nvPr>
            <p:ph type="title"/>
          </p:nvPr>
        </p:nvSpPr>
        <p:spPr>
          <a:xfrm>
            <a:off x="1612491" y="823384"/>
            <a:ext cx="6773282" cy="510198"/>
          </a:xfrm>
        </p:spPr>
        <p:txBody>
          <a:bodyPr>
            <a:noAutofit/>
          </a:bodyPr>
          <a:lstStyle/>
          <a:p>
            <a:pPr fontAlgn="base"/>
            <a:r>
              <a:rPr lang="nl-BE" dirty="0">
                <a:latin typeface="+mj-lt"/>
              </a:rPr>
              <a:t>Wat kan je verwachten?</a:t>
            </a:r>
            <a:br>
              <a:rPr lang="nl-BE" dirty="0">
                <a:latin typeface="+mj-lt"/>
              </a:rPr>
            </a:br>
            <a:br>
              <a:rPr lang="nl-BE" dirty="0">
                <a:latin typeface="+mj-lt"/>
              </a:rPr>
            </a:br>
            <a:br>
              <a:rPr lang="nl-BE" dirty="0">
                <a:latin typeface="+mj-lt"/>
              </a:rPr>
            </a:br>
            <a:endParaRPr lang="nl-BE" dirty="0">
              <a:latin typeface="+mj-lt"/>
            </a:endParaRPr>
          </a:p>
        </p:txBody>
      </p:sp>
      <p:pic>
        <p:nvPicPr>
          <p:cNvPr id="5" name="Tijdelijke aanduiding voor inhoud 4">
            <a:extLst>
              <a:ext uri="{FF2B5EF4-FFF2-40B4-BE49-F238E27FC236}">
                <a16:creationId xmlns:a16="http://schemas.microsoft.com/office/drawing/2014/main" id="{75D1AC40-B9CD-4CF3-59CE-78FE951E21C2}"/>
              </a:ext>
            </a:extLst>
          </p:cNvPr>
          <p:cNvPicPr>
            <a:picLocks noGrp="1" noChangeAspect="1"/>
          </p:cNvPicPr>
          <p:nvPr>
            <p:ph sz="half" idx="1"/>
          </p:nvPr>
        </p:nvPicPr>
        <p:blipFill>
          <a:blip r:embed="rId2"/>
          <a:stretch>
            <a:fillRect/>
          </a:stretch>
        </p:blipFill>
        <p:spPr>
          <a:xfrm>
            <a:off x="2502506" y="1655097"/>
            <a:ext cx="3018108" cy="2071077"/>
          </a:xfrm>
          <a:prstGeom prst="rect">
            <a:avLst/>
          </a:prstGeom>
        </p:spPr>
      </p:pic>
      <p:pic>
        <p:nvPicPr>
          <p:cNvPr id="7" name="Afbeelding 6">
            <a:extLst>
              <a:ext uri="{FF2B5EF4-FFF2-40B4-BE49-F238E27FC236}">
                <a16:creationId xmlns:a16="http://schemas.microsoft.com/office/drawing/2014/main" id="{375E8BD8-0DF6-ED98-35A6-998028C5233D}"/>
              </a:ext>
            </a:extLst>
          </p:cNvPr>
          <p:cNvPicPr>
            <a:picLocks noChangeAspect="1"/>
          </p:cNvPicPr>
          <p:nvPr/>
        </p:nvPicPr>
        <p:blipFill>
          <a:blip r:embed="rId3"/>
          <a:stretch>
            <a:fillRect/>
          </a:stretch>
        </p:blipFill>
        <p:spPr>
          <a:xfrm>
            <a:off x="5760702" y="2920181"/>
            <a:ext cx="2625071" cy="2870405"/>
          </a:xfrm>
          <a:prstGeom prst="rect">
            <a:avLst/>
          </a:prstGeom>
        </p:spPr>
      </p:pic>
      <p:pic>
        <p:nvPicPr>
          <p:cNvPr id="9" name="Afbeelding 8">
            <a:extLst>
              <a:ext uri="{FF2B5EF4-FFF2-40B4-BE49-F238E27FC236}">
                <a16:creationId xmlns:a16="http://schemas.microsoft.com/office/drawing/2014/main" id="{B654E2CD-720A-7743-15F8-1FFC9747FDFE}"/>
              </a:ext>
            </a:extLst>
          </p:cNvPr>
          <p:cNvPicPr>
            <a:picLocks noChangeAspect="1"/>
          </p:cNvPicPr>
          <p:nvPr/>
        </p:nvPicPr>
        <p:blipFill>
          <a:blip r:embed="rId4"/>
          <a:stretch>
            <a:fillRect/>
          </a:stretch>
        </p:blipFill>
        <p:spPr>
          <a:xfrm>
            <a:off x="505925" y="3952050"/>
            <a:ext cx="3505635" cy="2639537"/>
          </a:xfrm>
          <a:prstGeom prst="rect">
            <a:avLst/>
          </a:prstGeom>
        </p:spPr>
      </p:pic>
    </p:spTree>
    <p:extLst>
      <p:ext uri="{BB962C8B-B14F-4D97-AF65-F5344CB8AC3E}">
        <p14:creationId xmlns:p14="http://schemas.microsoft.com/office/powerpoint/2010/main" val="182234978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93B2-C7BA-5993-92BE-B8C0661A5F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08E177-E4D1-6A0B-C0BB-86D907915B44}"/>
              </a:ext>
            </a:extLst>
          </p:cNvPr>
          <p:cNvSpPr>
            <a:spLocks noGrp="1"/>
          </p:cNvSpPr>
          <p:nvPr>
            <p:ph type="title"/>
          </p:nvPr>
        </p:nvSpPr>
        <p:spPr>
          <a:xfrm>
            <a:off x="1003302" y="3051687"/>
            <a:ext cx="3372053" cy="3237886"/>
          </a:xfrm>
        </p:spPr>
        <p:txBody>
          <a:bodyPr>
            <a:noAutofit/>
          </a:bodyPr>
          <a:lstStyle/>
          <a:p>
            <a:r>
              <a:rPr lang="nl-BE" sz="3200" dirty="0"/>
              <a:t>Kris Wouters </a:t>
            </a:r>
            <a:br>
              <a:rPr lang="nl-BE" sz="3200" dirty="0"/>
            </a:br>
            <a:br>
              <a:rPr lang="nl-BE" sz="3200" dirty="0"/>
            </a:br>
            <a:r>
              <a:rPr lang="nl-BE" sz="3200" dirty="0"/>
              <a:t>Leerkracht: Plant &amp; Milieu</a:t>
            </a:r>
            <a:br>
              <a:rPr lang="nl-BE" sz="3200" dirty="0"/>
            </a:br>
            <a:br>
              <a:rPr lang="nl-BE" sz="3200" dirty="0"/>
            </a:br>
            <a:r>
              <a:rPr lang="nl-BE" sz="3200" dirty="0"/>
              <a:t>Stagebegeleider </a:t>
            </a:r>
            <a:br>
              <a:rPr lang="nl-BE" sz="3200" dirty="0"/>
            </a:br>
            <a:endParaRPr lang="nl-BE" sz="3200" dirty="0"/>
          </a:p>
        </p:txBody>
      </p:sp>
      <p:sp>
        <p:nvSpPr>
          <p:cNvPr id="3" name="Titel 1">
            <a:extLst>
              <a:ext uri="{FF2B5EF4-FFF2-40B4-BE49-F238E27FC236}">
                <a16:creationId xmlns:a16="http://schemas.microsoft.com/office/drawing/2014/main" id="{0A0A2321-EC68-DB73-4D90-2604D096F4DF}"/>
              </a:ext>
            </a:extLst>
          </p:cNvPr>
          <p:cNvSpPr txBox="1">
            <a:spLocks/>
          </p:cNvSpPr>
          <p:nvPr/>
        </p:nvSpPr>
        <p:spPr>
          <a:xfrm>
            <a:off x="4709652" y="3035095"/>
            <a:ext cx="3568698" cy="3237886"/>
          </a:xfrm>
          <a:prstGeom prst="rect">
            <a:avLst/>
          </a:prstGeom>
          <a:noFill/>
          <a:ln>
            <a:noFill/>
          </a:ln>
        </p:spPr>
        <p:txBody>
          <a:bodyPr spcFirstLastPara="1" wrap="square" lIns="0" tIns="0" rIns="91425" bIns="45700" anchor="t" anchorCtr="0">
            <a:noAutofit/>
          </a:bodyPr>
          <a:lstStyle>
            <a:defPPr marR="0" lvl="0" algn="l" rtl="0">
              <a:lnSpc>
                <a:spcPct val="100000"/>
              </a:lnSpc>
              <a:spcBef>
                <a:spcPts val="0"/>
              </a:spcBef>
              <a:spcAft>
                <a:spcPts val="0"/>
              </a:spcAft>
            </a:defPPr>
            <a:lvl1pPr marR="0" lvl="0" algn="l" rtl="0">
              <a:lnSpc>
                <a:spcPts val="3400"/>
              </a:lnSpc>
              <a:spcBef>
                <a:spcPts val="0"/>
              </a:spcBef>
              <a:spcAft>
                <a:spcPts val="0"/>
              </a:spcAft>
              <a:buClr>
                <a:srgbClr val="E4160A"/>
              </a:buClr>
              <a:buSzPts val="3200"/>
              <a:buFont typeface="Arial"/>
              <a:buNone/>
              <a:defRPr sz="4000" b="1" i="0" u="none" strike="noStrike" kern="1200" cap="none" baseline="0">
                <a:solidFill>
                  <a:srgbClr val="E4160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nl-BE" sz="3200" dirty="0"/>
              <a:t>Niel Sannen</a:t>
            </a:r>
            <a:br>
              <a:rPr lang="nl-BE" sz="3200" dirty="0"/>
            </a:br>
            <a:br>
              <a:rPr lang="nl-BE" sz="3200" dirty="0"/>
            </a:br>
            <a:r>
              <a:rPr lang="nl-BE" sz="3200" dirty="0"/>
              <a:t>Leerkracht: Groenaanleg en -Beheer</a:t>
            </a:r>
            <a:br>
              <a:rPr lang="nl-BE" sz="3200" dirty="0"/>
            </a:br>
            <a:br>
              <a:rPr lang="nl-BE" sz="3200" dirty="0"/>
            </a:br>
            <a:r>
              <a:rPr lang="nl-BE" sz="3200" dirty="0"/>
              <a:t>Duaal leren</a:t>
            </a:r>
            <a:br>
              <a:rPr lang="nl-BE" sz="3200" dirty="0"/>
            </a:br>
            <a:endParaRPr lang="nl-BE" sz="3200" dirty="0"/>
          </a:p>
        </p:txBody>
      </p:sp>
    </p:spTree>
    <p:extLst>
      <p:ext uri="{BB962C8B-B14F-4D97-AF65-F5344CB8AC3E}">
        <p14:creationId xmlns:p14="http://schemas.microsoft.com/office/powerpoint/2010/main" val="352457698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1AEF5-372D-BB8F-3049-C18FEC558F45}"/>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F807224B-BEED-B642-EB2E-6E5DBD3DD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357" y="1317374"/>
            <a:ext cx="2499736" cy="34528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een fotobeschrijving beschikbaar.">
            <a:extLst>
              <a:ext uri="{FF2B5EF4-FFF2-40B4-BE49-F238E27FC236}">
                <a16:creationId xmlns:a16="http://schemas.microsoft.com/office/drawing/2014/main" id="{5D6E647A-2D7C-C42E-2B11-D6F4390A4D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0086" y="372621"/>
            <a:ext cx="1901865" cy="3183038"/>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219656F9-C023-009E-6522-8FEFFF9E9EA1}"/>
              </a:ext>
            </a:extLst>
          </p:cNvPr>
          <p:cNvPicPr>
            <a:picLocks noChangeAspect="1"/>
          </p:cNvPicPr>
          <p:nvPr/>
        </p:nvPicPr>
        <p:blipFill>
          <a:blip r:embed="rId4"/>
          <a:stretch>
            <a:fillRect/>
          </a:stretch>
        </p:blipFill>
        <p:spPr>
          <a:xfrm>
            <a:off x="4687747" y="3043780"/>
            <a:ext cx="3657600" cy="2228850"/>
          </a:xfrm>
          <a:prstGeom prst="rect">
            <a:avLst/>
          </a:prstGeom>
        </p:spPr>
      </p:pic>
      <p:pic>
        <p:nvPicPr>
          <p:cNvPr id="5" name="Afbeelding 4">
            <a:extLst>
              <a:ext uri="{FF2B5EF4-FFF2-40B4-BE49-F238E27FC236}">
                <a16:creationId xmlns:a16="http://schemas.microsoft.com/office/drawing/2014/main" id="{B6861815-E68D-9980-7317-72EDF3DF71E4}"/>
              </a:ext>
            </a:extLst>
          </p:cNvPr>
          <p:cNvPicPr>
            <a:picLocks noChangeAspect="1"/>
          </p:cNvPicPr>
          <p:nvPr/>
        </p:nvPicPr>
        <p:blipFill>
          <a:blip r:embed="rId5"/>
          <a:stretch>
            <a:fillRect/>
          </a:stretch>
        </p:blipFill>
        <p:spPr>
          <a:xfrm>
            <a:off x="426093" y="574424"/>
            <a:ext cx="2469356" cy="2469356"/>
          </a:xfrm>
          <a:prstGeom prst="rect">
            <a:avLst/>
          </a:prstGeom>
        </p:spPr>
      </p:pic>
      <p:pic>
        <p:nvPicPr>
          <p:cNvPr id="6" name="Afbeelding 5">
            <a:extLst>
              <a:ext uri="{FF2B5EF4-FFF2-40B4-BE49-F238E27FC236}">
                <a16:creationId xmlns:a16="http://schemas.microsoft.com/office/drawing/2014/main" id="{E12E2863-2BF7-A857-844D-6A8AA030B926}"/>
              </a:ext>
            </a:extLst>
          </p:cNvPr>
          <p:cNvPicPr>
            <a:picLocks noChangeAspect="1"/>
          </p:cNvPicPr>
          <p:nvPr/>
        </p:nvPicPr>
        <p:blipFill>
          <a:blip r:embed="rId6"/>
          <a:stretch>
            <a:fillRect/>
          </a:stretch>
        </p:blipFill>
        <p:spPr>
          <a:xfrm>
            <a:off x="519233" y="4305421"/>
            <a:ext cx="2943225" cy="2228850"/>
          </a:xfrm>
          <a:prstGeom prst="rect">
            <a:avLst/>
          </a:prstGeom>
        </p:spPr>
      </p:pic>
    </p:spTree>
    <p:extLst>
      <p:ext uri="{BB962C8B-B14F-4D97-AF65-F5344CB8AC3E}">
        <p14:creationId xmlns:p14="http://schemas.microsoft.com/office/powerpoint/2010/main" val="36955401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BEZOEK: ILVO INNOVATIE  </a:t>
            </a:r>
            <a:endParaRPr lang="nl-BE" dirty="0"/>
          </a:p>
        </p:txBody>
      </p:sp>
      <p:pic>
        <p:nvPicPr>
          <p:cNvPr id="21506" name="Picture 2" descr="Geen fotobeschrijving beschikba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87" y="1566518"/>
            <a:ext cx="3341078" cy="445477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Geen fotobeschrijving beschikba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6891" y="1566518"/>
            <a:ext cx="3341078" cy="445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9893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28091-44E4-4F89-A529-4AC26A3366D7}"/>
              </a:ext>
            </a:extLst>
          </p:cNvPr>
          <p:cNvSpPr>
            <a:spLocks noGrp="1"/>
          </p:cNvSpPr>
          <p:nvPr>
            <p:ph type="title"/>
          </p:nvPr>
        </p:nvSpPr>
        <p:spPr/>
        <p:txBody>
          <a:bodyPr>
            <a:normAutofit/>
          </a:bodyPr>
          <a:lstStyle/>
          <a:p>
            <a:r>
              <a:rPr lang="nl-BE" dirty="0"/>
              <a:t> TEELTEN &amp; MECHANISATIE  </a:t>
            </a:r>
          </a:p>
        </p:txBody>
      </p:sp>
      <p:pic>
        <p:nvPicPr>
          <p:cNvPr id="11" name="Afbeelding 10" descr="Afbeelding met buiten, gras, veld, machine&#10;&#10;Automatisch gegenereerde beschrijving">
            <a:extLst>
              <a:ext uri="{FF2B5EF4-FFF2-40B4-BE49-F238E27FC236}">
                <a16:creationId xmlns:a16="http://schemas.microsoft.com/office/drawing/2014/main" id="{1E4A0FCA-F5D9-4AA5-B4E0-0D22010AC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9" y="1632168"/>
            <a:ext cx="5149136" cy="3861852"/>
          </a:xfrm>
          <a:prstGeom prst="rect">
            <a:avLst/>
          </a:prstGeom>
        </p:spPr>
      </p:pic>
      <p:pic>
        <p:nvPicPr>
          <p:cNvPr id="5" name="Afbeelding 4" descr="Afbeelding met broeikas, gebouw, groen, zitten&#10;&#10;Automatisch gegenereerde beschrijving">
            <a:extLst>
              <a:ext uri="{FF2B5EF4-FFF2-40B4-BE49-F238E27FC236}">
                <a16:creationId xmlns:a16="http://schemas.microsoft.com/office/drawing/2014/main" id="{D43B3E1C-9887-271A-922F-DF9EAA000F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62"/>
          <a:stretch/>
        </p:blipFill>
        <p:spPr>
          <a:xfrm>
            <a:off x="5548124" y="1632168"/>
            <a:ext cx="3038044" cy="3861852"/>
          </a:xfrm>
          <a:prstGeom prst="rect">
            <a:avLst/>
          </a:prstGeom>
        </p:spPr>
      </p:pic>
      <p:pic>
        <p:nvPicPr>
          <p:cNvPr id="12" name="Afbeelding 11" descr="Afbeelding met gras, buiten, persoon, man&#10;&#10;Automatisch gegenereerde beschrijving">
            <a:extLst>
              <a:ext uri="{FF2B5EF4-FFF2-40B4-BE49-F238E27FC236}">
                <a16:creationId xmlns:a16="http://schemas.microsoft.com/office/drawing/2014/main" id="{F1568FB8-7ED7-0073-50E0-C5DCFE8F9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28" y="1421873"/>
            <a:ext cx="8486131" cy="4773449"/>
          </a:xfrm>
          <a:prstGeom prst="rect">
            <a:avLst/>
          </a:prstGeom>
        </p:spPr>
      </p:pic>
      <p:pic>
        <p:nvPicPr>
          <p:cNvPr id="14" name="Afbeelding 13" descr="Afbeelding met buitenshuis, hemel, plant, gebouw&#10;&#10;Door AI gegenereerde inhoud is mogelijk onjuist.">
            <a:extLst>
              <a:ext uri="{FF2B5EF4-FFF2-40B4-BE49-F238E27FC236}">
                <a16:creationId xmlns:a16="http://schemas.microsoft.com/office/drawing/2014/main" id="{3EBD7E3B-4371-A7F6-2906-07C3904A676D}"/>
              </a:ext>
            </a:extLst>
          </p:cNvPr>
          <p:cNvPicPr>
            <a:picLocks noChangeAspect="1"/>
          </p:cNvPicPr>
          <p:nvPr/>
        </p:nvPicPr>
        <p:blipFill>
          <a:blip r:embed="rId5" cstate="print">
            <a:extLst>
              <a:ext uri="{28A0092B-C50C-407E-A947-70E740481C1C}">
                <a14:useLocalDpi xmlns:a14="http://schemas.microsoft.com/office/drawing/2010/main" val="0"/>
              </a:ext>
            </a:extLst>
          </a:blip>
          <a:srcRect b="30323"/>
          <a:stretch>
            <a:fillRect/>
          </a:stretch>
        </p:blipFill>
        <p:spPr>
          <a:xfrm>
            <a:off x="174231" y="1540990"/>
            <a:ext cx="8906561" cy="4654332"/>
          </a:xfrm>
          <a:prstGeom prst="rect">
            <a:avLst/>
          </a:prstGeom>
        </p:spPr>
      </p:pic>
    </p:spTree>
    <p:extLst>
      <p:ext uri="{BB962C8B-B14F-4D97-AF65-F5344CB8AC3E}">
        <p14:creationId xmlns:p14="http://schemas.microsoft.com/office/powerpoint/2010/main" val="1378808862"/>
      </p:ext>
    </p:extLst>
  </p:cSld>
  <p:clrMapOvr>
    <a:masterClrMapping/>
  </p:clrMapOvr>
  <p:transition spd="slow" advClick="0" advTm="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700B-79D1-BBAE-DFEE-7DCD11E823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4C2D8F-3B06-211D-366A-6CDA3CCCF923}"/>
              </a:ext>
            </a:extLst>
          </p:cNvPr>
          <p:cNvSpPr>
            <a:spLocks noGrp="1"/>
          </p:cNvSpPr>
          <p:nvPr>
            <p:ph type="title"/>
          </p:nvPr>
        </p:nvSpPr>
        <p:spPr>
          <a:xfrm>
            <a:off x="685800" y="4032173"/>
            <a:ext cx="7772400" cy="638825"/>
          </a:xfrm>
        </p:spPr>
        <p:txBody>
          <a:bodyPr>
            <a:noAutofit/>
          </a:bodyPr>
          <a:lstStyle/>
          <a:p>
            <a:r>
              <a:rPr lang="nl-BE" sz="5400" dirty="0"/>
              <a:t>Duale opleidingen</a:t>
            </a:r>
          </a:p>
        </p:txBody>
      </p:sp>
    </p:spTree>
    <p:extLst>
      <p:ext uri="{BB962C8B-B14F-4D97-AF65-F5344CB8AC3E}">
        <p14:creationId xmlns:p14="http://schemas.microsoft.com/office/powerpoint/2010/main" val="276153437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A7C7-81F6-71E9-FC01-A7E4D09EFB8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AB81438-349A-7158-390E-BB7DBFC88CE8}"/>
              </a:ext>
            </a:extLst>
          </p:cNvPr>
          <p:cNvSpPr txBox="1">
            <a:spLocks noGrp="1"/>
          </p:cNvSpPr>
          <p:nvPr>
            <p:ph type="title"/>
          </p:nvPr>
        </p:nvSpPr>
        <p:spPr>
          <a:xfrm>
            <a:off x="1607311" y="816609"/>
            <a:ext cx="6249670" cy="320601"/>
          </a:xfrm>
          <a:prstGeom prst="rect">
            <a:avLst/>
          </a:prstGeom>
        </p:spPr>
        <p:txBody>
          <a:bodyPr vert="horz" wrap="square" lIns="0" tIns="12700" rIns="0" bIns="0" rtlCol="0">
            <a:spAutoFit/>
          </a:bodyPr>
          <a:lstStyle/>
          <a:p>
            <a:pPr marL="12700">
              <a:lnSpc>
                <a:spcPct val="100000"/>
              </a:lnSpc>
              <a:spcBef>
                <a:spcPts val="100"/>
              </a:spcBef>
            </a:pPr>
            <a:r>
              <a:rPr lang="nl-BE" sz="2000" spc="-5" dirty="0"/>
              <a:t>ALGEMENE VORMING (DUAAL)</a:t>
            </a:r>
            <a:endParaRPr sz="2000" spc="-5" dirty="0"/>
          </a:p>
        </p:txBody>
      </p:sp>
      <p:sp>
        <p:nvSpPr>
          <p:cNvPr id="3" name="object 3">
            <a:extLst>
              <a:ext uri="{FF2B5EF4-FFF2-40B4-BE49-F238E27FC236}">
                <a16:creationId xmlns:a16="http://schemas.microsoft.com/office/drawing/2014/main" id="{CE81CA48-1D34-4408-F84B-1DACA015301C}"/>
              </a:ext>
            </a:extLst>
          </p:cNvPr>
          <p:cNvSpPr txBox="1"/>
          <p:nvPr/>
        </p:nvSpPr>
        <p:spPr>
          <a:xfrm>
            <a:off x="5443473" y="1794764"/>
            <a:ext cx="2900427" cy="2626360"/>
          </a:xfrm>
          <a:prstGeom prst="rect">
            <a:avLst/>
          </a:prstGeom>
        </p:spPr>
        <p:txBody>
          <a:bodyPr vert="horz" wrap="square" lIns="0" tIns="12700" rIns="0" bIns="0" rtlCol="0">
            <a:spAutoFit/>
          </a:bodyPr>
          <a:lstStyle/>
          <a:p>
            <a:pPr marL="12065">
              <a:lnSpc>
                <a:spcPts val="1650"/>
              </a:lnSpc>
              <a:spcBef>
                <a:spcPts val="100"/>
              </a:spcBef>
              <a:tabLst>
                <a:tab pos="335280" algn="l"/>
                <a:tab pos="335915" algn="l"/>
              </a:tabLst>
            </a:pPr>
            <a:endParaRPr sz="1800" dirty="0">
              <a:latin typeface="Arial MT"/>
              <a:cs typeface="Arial MT"/>
            </a:endParaRPr>
          </a:p>
          <a:p>
            <a:pPr marL="12065">
              <a:lnSpc>
                <a:spcPts val="1639"/>
              </a:lnSpc>
              <a:tabLst>
                <a:tab pos="335280" algn="l"/>
                <a:tab pos="335915" algn="l"/>
              </a:tabLst>
            </a:pPr>
            <a:r>
              <a:rPr lang="nl-NL" sz="1500" b="1" spc="-5" dirty="0">
                <a:solidFill>
                  <a:srgbClr val="E31609"/>
                </a:solidFill>
                <a:latin typeface="Arial"/>
                <a:cs typeface="Arial"/>
              </a:rPr>
              <a:t>         </a:t>
            </a:r>
            <a:r>
              <a:rPr sz="1500" b="1" spc="-5" dirty="0" err="1">
                <a:solidFill>
                  <a:srgbClr val="E31609"/>
                </a:solidFill>
                <a:latin typeface="Arial"/>
                <a:cs typeface="Arial"/>
              </a:rPr>
              <a:t>Duaal</a:t>
            </a:r>
            <a:r>
              <a:rPr sz="1500" b="1" spc="-5" dirty="0">
                <a:solidFill>
                  <a:srgbClr val="E31609"/>
                </a:solidFill>
                <a:latin typeface="Arial"/>
                <a:cs typeface="Arial"/>
              </a:rPr>
              <a:t>:</a:t>
            </a:r>
            <a:endParaRPr lang="nl-NL" sz="1500" b="1" spc="-5" dirty="0">
              <a:solidFill>
                <a:srgbClr val="E31609"/>
              </a:solidFill>
              <a:latin typeface="Arial"/>
              <a:cs typeface="Arial"/>
            </a:endParaRPr>
          </a:p>
          <a:p>
            <a:pPr marL="12065">
              <a:lnSpc>
                <a:spcPts val="1639"/>
              </a:lnSpc>
              <a:tabLst>
                <a:tab pos="335280" algn="l"/>
                <a:tab pos="335915" algn="l"/>
              </a:tabLst>
            </a:pPr>
            <a:endParaRPr sz="1500" dirty="0">
              <a:latin typeface="Arial"/>
              <a:cs typeface="Arial"/>
            </a:endParaRPr>
          </a:p>
          <a:p>
            <a:pPr marL="792480" lvl="1" indent="-308610">
              <a:lnSpc>
                <a:spcPts val="1245"/>
              </a:lnSpc>
              <a:buChar char="-"/>
              <a:tabLst>
                <a:tab pos="792480" algn="l"/>
                <a:tab pos="793115" algn="l"/>
              </a:tabLst>
            </a:pPr>
            <a:r>
              <a:rPr sz="1300" spc="-5" dirty="0">
                <a:solidFill>
                  <a:srgbClr val="E31609"/>
                </a:solidFill>
                <a:latin typeface="Arial MT"/>
                <a:cs typeface="Arial MT"/>
              </a:rPr>
              <a:t>Groenaanleg</a:t>
            </a:r>
            <a:r>
              <a:rPr sz="1300" spc="25" dirty="0">
                <a:solidFill>
                  <a:srgbClr val="E31609"/>
                </a:solidFill>
                <a:latin typeface="Arial MT"/>
                <a:cs typeface="Arial MT"/>
              </a:rPr>
              <a:t> </a:t>
            </a:r>
            <a:r>
              <a:rPr sz="1300" spc="-5" dirty="0">
                <a:solidFill>
                  <a:srgbClr val="E31609"/>
                </a:solidFill>
                <a:latin typeface="Arial MT"/>
                <a:cs typeface="Arial MT"/>
              </a:rPr>
              <a:t>en </a:t>
            </a:r>
            <a:r>
              <a:rPr sz="1300" spc="-10" dirty="0">
                <a:solidFill>
                  <a:srgbClr val="E31609"/>
                </a:solidFill>
                <a:latin typeface="Arial MT"/>
                <a:cs typeface="Arial MT"/>
              </a:rPr>
              <a:t>-beheer</a:t>
            </a:r>
            <a:endParaRPr sz="1300" dirty="0">
              <a:latin typeface="Arial MT"/>
              <a:cs typeface="Arial MT"/>
            </a:endParaRPr>
          </a:p>
          <a:p>
            <a:pPr marL="792480" lvl="1" indent="-308610">
              <a:lnSpc>
                <a:spcPts val="1250"/>
              </a:lnSpc>
              <a:buChar char="-"/>
              <a:tabLst>
                <a:tab pos="792480" algn="l"/>
                <a:tab pos="793115" algn="l"/>
              </a:tabLst>
            </a:pPr>
            <a:r>
              <a:rPr sz="1300" spc="-5" dirty="0">
                <a:solidFill>
                  <a:srgbClr val="E31609"/>
                </a:solidFill>
                <a:latin typeface="Arial MT"/>
                <a:cs typeface="Arial MT"/>
              </a:rPr>
              <a:t>Plant</a:t>
            </a:r>
            <a:r>
              <a:rPr sz="1300" spc="-15" dirty="0">
                <a:solidFill>
                  <a:srgbClr val="E31609"/>
                </a:solidFill>
                <a:latin typeface="Arial MT"/>
                <a:cs typeface="Arial MT"/>
              </a:rPr>
              <a:t> </a:t>
            </a:r>
            <a:r>
              <a:rPr sz="1300" spc="-5" dirty="0">
                <a:solidFill>
                  <a:srgbClr val="E31609"/>
                </a:solidFill>
                <a:latin typeface="Arial MT"/>
                <a:cs typeface="Arial MT"/>
              </a:rPr>
              <a:t>en</a:t>
            </a:r>
            <a:r>
              <a:rPr sz="1300" spc="-15" dirty="0">
                <a:solidFill>
                  <a:srgbClr val="E31609"/>
                </a:solidFill>
                <a:latin typeface="Arial MT"/>
                <a:cs typeface="Arial MT"/>
              </a:rPr>
              <a:t> </a:t>
            </a:r>
            <a:r>
              <a:rPr sz="1300" spc="-5" dirty="0">
                <a:solidFill>
                  <a:srgbClr val="E31609"/>
                </a:solidFill>
                <a:latin typeface="Arial MT"/>
                <a:cs typeface="Arial MT"/>
              </a:rPr>
              <a:t>milieu</a:t>
            </a:r>
            <a:endParaRPr sz="1300" dirty="0">
              <a:latin typeface="Arial MT"/>
              <a:cs typeface="Arial MT"/>
            </a:endParaRPr>
          </a:p>
          <a:p>
            <a:pPr marL="792480" lvl="1" indent="-308610">
              <a:lnSpc>
                <a:spcPts val="1250"/>
              </a:lnSpc>
              <a:buChar char="-"/>
              <a:tabLst>
                <a:tab pos="792480" algn="l"/>
                <a:tab pos="793115" algn="l"/>
              </a:tabLst>
            </a:pPr>
            <a:r>
              <a:rPr sz="1300" spc="-5" dirty="0">
                <a:solidFill>
                  <a:srgbClr val="E31609"/>
                </a:solidFill>
                <a:latin typeface="Arial MT"/>
                <a:cs typeface="Arial MT"/>
              </a:rPr>
              <a:t>Dier</a:t>
            </a:r>
            <a:r>
              <a:rPr sz="1300" spc="-20" dirty="0">
                <a:solidFill>
                  <a:srgbClr val="E31609"/>
                </a:solidFill>
                <a:latin typeface="Arial MT"/>
                <a:cs typeface="Arial MT"/>
              </a:rPr>
              <a:t> </a:t>
            </a:r>
            <a:r>
              <a:rPr sz="1300" spc="-5" dirty="0">
                <a:solidFill>
                  <a:srgbClr val="E31609"/>
                </a:solidFill>
                <a:latin typeface="Arial MT"/>
                <a:cs typeface="Arial MT"/>
              </a:rPr>
              <a:t>en</a:t>
            </a:r>
            <a:r>
              <a:rPr sz="1300" spc="-15" dirty="0">
                <a:solidFill>
                  <a:srgbClr val="E31609"/>
                </a:solidFill>
                <a:latin typeface="Arial MT"/>
                <a:cs typeface="Arial MT"/>
              </a:rPr>
              <a:t> </a:t>
            </a:r>
            <a:r>
              <a:rPr sz="1300" spc="-5" dirty="0">
                <a:solidFill>
                  <a:srgbClr val="E31609"/>
                </a:solidFill>
                <a:latin typeface="Arial MT"/>
                <a:cs typeface="Arial MT"/>
              </a:rPr>
              <a:t>milieu</a:t>
            </a:r>
            <a:endParaRPr sz="1300" dirty="0">
              <a:latin typeface="Arial MT"/>
              <a:cs typeface="Arial MT"/>
            </a:endParaRPr>
          </a:p>
          <a:p>
            <a:pPr marL="792480" lvl="1" indent="-308610">
              <a:lnSpc>
                <a:spcPts val="1405"/>
              </a:lnSpc>
              <a:buChar char="-"/>
              <a:tabLst>
                <a:tab pos="792480" algn="l"/>
                <a:tab pos="793115" algn="l"/>
              </a:tabLst>
            </a:pPr>
            <a:r>
              <a:rPr sz="1300" spc="-10" dirty="0" err="1">
                <a:solidFill>
                  <a:srgbClr val="E31609"/>
                </a:solidFill>
                <a:latin typeface="Arial MT"/>
                <a:cs typeface="Arial MT"/>
              </a:rPr>
              <a:t>Groendecoratie</a:t>
            </a:r>
            <a:endParaRPr lang="nl-BE" sz="1300" spc="-10" dirty="0">
              <a:solidFill>
                <a:srgbClr val="E31609"/>
              </a:solidFill>
              <a:latin typeface="Arial MT"/>
              <a:cs typeface="Arial MT"/>
            </a:endParaRPr>
          </a:p>
          <a:p>
            <a:pPr marL="483870" lvl="1">
              <a:lnSpc>
                <a:spcPts val="1405"/>
              </a:lnSpc>
              <a:tabLst>
                <a:tab pos="792480" algn="l"/>
                <a:tab pos="793115" algn="l"/>
              </a:tabLst>
            </a:pPr>
            <a:endParaRPr lang="nl-BE" sz="1300" spc="-10" dirty="0">
              <a:solidFill>
                <a:srgbClr val="E31609"/>
              </a:solidFill>
              <a:latin typeface="Arial MT"/>
              <a:cs typeface="Arial MT"/>
            </a:endParaRPr>
          </a:p>
          <a:p>
            <a:pPr marL="483870" lvl="1">
              <a:lnSpc>
                <a:spcPts val="1405"/>
              </a:lnSpc>
              <a:tabLst>
                <a:tab pos="792480" algn="l"/>
                <a:tab pos="793115" algn="l"/>
              </a:tabLst>
            </a:pPr>
            <a:endParaRPr lang="nl-BE" sz="1300" spc="-10" dirty="0">
              <a:solidFill>
                <a:srgbClr val="E31609"/>
              </a:solidFill>
              <a:latin typeface="Arial MT"/>
              <a:cs typeface="Arial MT"/>
            </a:endParaRPr>
          </a:p>
          <a:p>
            <a:pPr marL="483870" lvl="1">
              <a:lnSpc>
                <a:spcPts val="1405"/>
              </a:lnSpc>
              <a:tabLst>
                <a:tab pos="792480" algn="l"/>
                <a:tab pos="793115" algn="l"/>
              </a:tabLst>
            </a:pPr>
            <a:r>
              <a:rPr lang="nl-NL" sz="1600" dirty="0">
                <a:solidFill>
                  <a:srgbClr val="FF0000"/>
                </a:solidFill>
              </a:rPr>
              <a:t>Twee dagen leren op school, 3 dagen leren op bedrijf!</a:t>
            </a:r>
          </a:p>
          <a:p>
            <a:pPr marL="483870" lvl="1">
              <a:lnSpc>
                <a:spcPts val="1405"/>
              </a:lnSpc>
              <a:tabLst>
                <a:tab pos="792480" algn="l"/>
                <a:tab pos="793115" algn="l"/>
              </a:tabLst>
            </a:pPr>
            <a:endParaRPr lang="nl-BE" sz="1750" spc="-5" dirty="0">
              <a:solidFill>
                <a:srgbClr val="E31609"/>
              </a:solidFill>
              <a:latin typeface="Arial MT"/>
              <a:cs typeface="Arial MT"/>
            </a:endParaRPr>
          </a:p>
          <a:p>
            <a:pPr marL="484505" marR="325755" lvl="1">
              <a:lnSpc>
                <a:spcPct val="80100"/>
              </a:lnSpc>
              <a:spcBef>
                <a:spcPts val="155"/>
              </a:spcBef>
              <a:tabLst>
                <a:tab pos="792480" algn="l"/>
                <a:tab pos="793115" algn="l"/>
              </a:tabLst>
            </a:pPr>
            <a:endParaRPr lang="nl-BE" sz="1750" spc="-5" dirty="0">
              <a:solidFill>
                <a:srgbClr val="E31609"/>
              </a:solidFill>
              <a:latin typeface="Arial MT"/>
              <a:cs typeface="Arial MT"/>
            </a:endParaRPr>
          </a:p>
        </p:txBody>
      </p:sp>
      <p:pic>
        <p:nvPicPr>
          <p:cNvPr id="5" name="Afbeelding 4" descr="Afbeelding met tekst, schermopname, Lettertype, nummer&#10;&#10;Door AI gegenereerde inhoud is mogelijk onjuist.">
            <a:extLst>
              <a:ext uri="{FF2B5EF4-FFF2-40B4-BE49-F238E27FC236}">
                <a16:creationId xmlns:a16="http://schemas.microsoft.com/office/drawing/2014/main" id="{46DD42B6-5F7C-BFAE-16B7-BEDD5B08789B}"/>
              </a:ext>
            </a:extLst>
          </p:cNvPr>
          <p:cNvPicPr>
            <a:picLocks noChangeAspect="1"/>
          </p:cNvPicPr>
          <p:nvPr/>
        </p:nvPicPr>
        <p:blipFill>
          <a:blip r:embed="rId2"/>
          <a:stretch>
            <a:fillRect/>
          </a:stretch>
        </p:blipFill>
        <p:spPr>
          <a:xfrm>
            <a:off x="800099" y="1661885"/>
            <a:ext cx="4643373" cy="4135345"/>
          </a:xfrm>
          <a:prstGeom prst="rect">
            <a:avLst/>
          </a:prstGeom>
        </p:spPr>
      </p:pic>
    </p:spTree>
    <p:extLst>
      <p:ext uri="{BB962C8B-B14F-4D97-AF65-F5344CB8AC3E}">
        <p14:creationId xmlns:p14="http://schemas.microsoft.com/office/powerpoint/2010/main" val="10487629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9F485762-44F5-E059-69F6-246160F8E5DE}"/>
            </a:ext>
          </a:extLst>
        </p:cNvPr>
        <p:cNvGrpSpPr/>
        <p:nvPr/>
      </p:nvGrpSpPr>
      <p:grpSpPr>
        <a:xfrm>
          <a:off x="0" y="0"/>
          <a:ext cx="0" cy="0"/>
          <a:chOff x="0" y="0"/>
          <a:chExt cx="0" cy="0"/>
        </a:xfrm>
      </p:grpSpPr>
      <p:sp>
        <p:nvSpPr>
          <p:cNvPr id="243" name="Google Shape;243;g218af402bd6_0_72">
            <a:extLst>
              <a:ext uri="{FF2B5EF4-FFF2-40B4-BE49-F238E27FC236}">
                <a16:creationId xmlns:a16="http://schemas.microsoft.com/office/drawing/2014/main" id="{86B063DE-D571-1B4B-2D01-AE8D964FBFFE}"/>
              </a:ext>
            </a:extLst>
          </p:cNvPr>
          <p:cNvSpPr txBox="1">
            <a:spLocks noGrp="1"/>
          </p:cNvSpPr>
          <p:nvPr>
            <p:ph type="title"/>
          </p:nvPr>
        </p:nvSpPr>
        <p:spPr>
          <a:xfrm>
            <a:off x="1619672" y="836712"/>
            <a:ext cx="6951600" cy="580800"/>
          </a:xfrm>
          <a:prstGeom prst="rect">
            <a:avLst/>
          </a:prstGeom>
        </p:spPr>
        <p:txBody>
          <a:bodyPr spcFirstLastPara="1" wrap="square" lIns="0" tIns="0" rIns="91425" bIns="45700" anchor="t" anchorCtr="0">
            <a:normAutofit/>
          </a:bodyPr>
          <a:lstStyle/>
          <a:p>
            <a:r>
              <a:rPr lang="nl-BE" dirty="0"/>
              <a:t>DUAAL – Groenaanleg en -beheer  </a:t>
            </a:r>
            <a:endParaRPr dirty="0"/>
          </a:p>
        </p:txBody>
      </p:sp>
      <p:sp>
        <p:nvSpPr>
          <p:cNvPr id="7" name="object 3">
            <a:extLst>
              <a:ext uri="{FF2B5EF4-FFF2-40B4-BE49-F238E27FC236}">
                <a16:creationId xmlns:a16="http://schemas.microsoft.com/office/drawing/2014/main" id="{9D7F5963-D74F-00CC-30E1-66F4CEA4288F}"/>
              </a:ext>
            </a:extLst>
          </p:cNvPr>
          <p:cNvSpPr txBox="1"/>
          <p:nvPr/>
        </p:nvSpPr>
        <p:spPr>
          <a:xfrm>
            <a:off x="5441950" y="1915921"/>
            <a:ext cx="3349625" cy="3852978"/>
          </a:xfrm>
          <a:prstGeom prst="rect">
            <a:avLst/>
          </a:prstGeom>
        </p:spPr>
        <p:txBody>
          <a:bodyPr vert="horz" wrap="square" lIns="0" tIns="56515" rIns="0" bIns="0" rtlCol="0">
            <a:spAutoFit/>
          </a:bodyPr>
          <a:lstStyle/>
          <a:p>
            <a:pPr marL="347345" marR="115570" indent="-335280">
              <a:lnSpc>
                <a:spcPts val="1440"/>
              </a:lnSpc>
              <a:spcBef>
                <a:spcPts val="445"/>
              </a:spcBef>
              <a:buFont typeface="Calibri"/>
              <a:buChar char="-"/>
              <a:tabLst>
                <a:tab pos="347345" algn="l"/>
                <a:tab pos="347980" algn="l"/>
              </a:tabLst>
            </a:pPr>
            <a:r>
              <a:rPr sz="1500" b="1" dirty="0">
                <a:solidFill>
                  <a:srgbClr val="E31609"/>
                </a:solidFill>
                <a:latin typeface="Arial"/>
                <a:cs typeface="Arial"/>
              </a:rPr>
              <a:t>Nieuwste</a:t>
            </a:r>
            <a:r>
              <a:rPr sz="1500" b="1" spc="-60" dirty="0">
                <a:solidFill>
                  <a:srgbClr val="E31609"/>
                </a:solidFill>
                <a:latin typeface="Arial"/>
                <a:cs typeface="Arial"/>
              </a:rPr>
              <a:t> </a:t>
            </a:r>
            <a:r>
              <a:rPr sz="1500" b="1" spc="-5" dirty="0">
                <a:solidFill>
                  <a:srgbClr val="E31609"/>
                </a:solidFill>
                <a:latin typeface="Arial"/>
                <a:cs typeface="Arial"/>
              </a:rPr>
              <a:t>onderhoud-</a:t>
            </a:r>
            <a:r>
              <a:rPr sz="1500" b="1" spc="-20" dirty="0">
                <a:solidFill>
                  <a:srgbClr val="E31609"/>
                </a:solidFill>
                <a:latin typeface="Arial"/>
                <a:cs typeface="Arial"/>
              </a:rPr>
              <a:t> </a:t>
            </a:r>
            <a:r>
              <a:rPr sz="1500" b="1" dirty="0">
                <a:solidFill>
                  <a:srgbClr val="E31609"/>
                </a:solidFill>
                <a:latin typeface="Arial"/>
                <a:cs typeface="Arial"/>
              </a:rPr>
              <a:t>en</a:t>
            </a:r>
            <a:r>
              <a:rPr sz="1500" b="1" spc="-25" dirty="0">
                <a:solidFill>
                  <a:srgbClr val="E31609"/>
                </a:solidFill>
                <a:latin typeface="Arial"/>
                <a:cs typeface="Arial"/>
              </a:rPr>
              <a:t> </a:t>
            </a:r>
            <a:r>
              <a:rPr sz="1500" b="1" dirty="0">
                <a:solidFill>
                  <a:srgbClr val="E31609"/>
                </a:solidFill>
                <a:latin typeface="Arial"/>
                <a:cs typeface="Arial"/>
              </a:rPr>
              <a:t>aanleg </a:t>
            </a:r>
            <a:r>
              <a:rPr sz="1500" b="1" spc="-400" dirty="0">
                <a:solidFill>
                  <a:srgbClr val="E31609"/>
                </a:solidFill>
                <a:latin typeface="Arial"/>
                <a:cs typeface="Arial"/>
              </a:rPr>
              <a:t> </a:t>
            </a:r>
            <a:r>
              <a:rPr sz="1500" b="1" dirty="0">
                <a:solidFill>
                  <a:srgbClr val="E31609"/>
                </a:solidFill>
                <a:latin typeface="Arial"/>
                <a:cs typeface="Arial"/>
              </a:rPr>
              <a:t>technieken </a:t>
            </a:r>
            <a:r>
              <a:rPr sz="1500" b="1" spc="-10" dirty="0">
                <a:solidFill>
                  <a:srgbClr val="E31609"/>
                </a:solidFill>
                <a:latin typeface="Arial"/>
                <a:cs typeface="Arial"/>
              </a:rPr>
              <a:t>voor </a:t>
            </a:r>
            <a:r>
              <a:rPr sz="1500" b="1" spc="-5" dirty="0">
                <a:solidFill>
                  <a:srgbClr val="E31609"/>
                </a:solidFill>
                <a:latin typeface="Arial"/>
                <a:cs typeface="Arial"/>
              </a:rPr>
              <a:t>verhardingen, </a:t>
            </a:r>
            <a:r>
              <a:rPr sz="1500" b="1" dirty="0">
                <a:solidFill>
                  <a:srgbClr val="E31609"/>
                </a:solidFill>
                <a:latin typeface="Arial"/>
                <a:cs typeface="Arial"/>
              </a:rPr>
              <a:t> </a:t>
            </a:r>
            <a:r>
              <a:rPr sz="1500" b="1" spc="-5" dirty="0">
                <a:solidFill>
                  <a:srgbClr val="E31609"/>
                </a:solidFill>
                <a:latin typeface="Arial"/>
                <a:cs typeface="Arial"/>
              </a:rPr>
              <a:t>gazon</a:t>
            </a:r>
            <a:r>
              <a:rPr sz="1500" b="1" spc="-20" dirty="0">
                <a:solidFill>
                  <a:srgbClr val="E31609"/>
                </a:solidFill>
                <a:latin typeface="Arial"/>
                <a:cs typeface="Arial"/>
              </a:rPr>
              <a:t> </a:t>
            </a:r>
            <a:r>
              <a:rPr sz="1500" b="1" dirty="0">
                <a:solidFill>
                  <a:srgbClr val="E31609"/>
                </a:solidFill>
                <a:latin typeface="Arial"/>
                <a:cs typeface="Arial"/>
              </a:rPr>
              <a:t>en</a:t>
            </a:r>
            <a:r>
              <a:rPr sz="1500" b="1" spc="-20" dirty="0">
                <a:solidFill>
                  <a:srgbClr val="E31609"/>
                </a:solidFill>
                <a:latin typeface="Arial"/>
                <a:cs typeface="Arial"/>
              </a:rPr>
              <a:t> </a:t>
            </a:r>
            <a:r>
              <a:rPr sz="1500" b="1" spc="-10" dirty="0">
                <a:solidFill>
                  <a:srgbClr val="E31609"/>
                </a:solidFill>
                <a:latin typeface="Arial"/>
                <a:cs typeface="Arial"/>
              </a:rPr>
              <a:t>vijvers</a:t>
            </a:r>
            <a:endParaRPr sz="1500" dirty="0">
              <a:latin typeface="Arial"/>
              <a:cs typeface="Arial"/>
            </a:endParaRPr>
          </a:p>
          <a:p>
            <a:pPr>
              <a:lnSpc>
                <a:spcPct val="100000"/>
              </a:lnSpc>
              <a:spcBef>
                <a:spcPts val="45"/>
              </a:spcBef>
              <a:buClr>
                <a:srgbClr val="E31609"/>
              </a:buClr>
              <a:buFont typeface="Calibri"/>
              <a:buChar char="-"/>
            </a:pPr>
            <a:endParaRPr sz="2100" dirty="0">
              <a:latin typeface="Arial"/>
              <a:cs typeface="Arial"/>
            </a:endParaRPr>
          </a:p>
          <a:p>
            <a:pPr marL="347345" marR="410845" indent="-335280">
              <a:lnSpc>
                <a:spcPct val="80100"/>
              </a:lnSpc>
              <a:buFont typeface="Calibri"/>
              <a:buChar char="-"/>
              <a:tabLst>
                <a:tab pos="347345" algn="l"/>
                <a:tab pos="347980" algn="l"/>
              </a:tabLst>
            </a:pPr>
            <a:r>
              <a:rPr sz="1500" b="1" spc="-5" dirty="0">
                <a:solidFill>
                  <a:srgbClr val="E31609"/>
                </a:solidFill>
                <a:latin typeface="Arial"/>
                <a:cs typeface="Arial"/>
              </a:rPr>
              <a:t>Verzagen </a:t>
            </a:r>
            <a:r>
              <a:rPr sz="1500" b="1" spc="-15" dirty="0">
                <a:solidFill>
                  <a:srgbClr val="E31609"/>
                </a:solidFill>
                <a:latin typeface="Arial"/>
                <a:cs typeface="Arial"/>
              </a:rPr>
              <a:t>van </a:t>
            </a:r>
            <a:r>
              <a:rPr sz="1500" b="1" spc="-5" dirty="0">
                <a:solidFill>
                  <a:srgbClr val="E31609"/>
                </a:solidFill>
                <a:latin typeface="Arial"/>
                <a:cs typeface="Arial"/>
              </a:rPr>
              <a:t>liggend hout, </a:t>
            </a:r>
            <a:r>
              <a:rPr sz="1500" b="1" dirty="0">
                <a:solidFill>
                  <a:srgbClr val="E31609"/>
                </a:solidFill>
                <a:latin typeface="Arial"/>
                <a:cs typeface="Arial"/>
              </a:rPr>
              <a:t> </a:t>
            </a:r>
            <a:r>
              <a:rPr sz="1500" b="1" spc="-5" dirty="0">
                <a:solidFill>
                  <a:srgbClr val="E31609"/>
                </a:solidFill>
                <a:latin typeface="Arial"/>
                <a:cs typeface="Arial"/>
              </a:rPr>
              <a:t>correct</a:t>
            </a:r>
            <a:r>
              <a:rPr sz="1500" b="1" spc="-20" dirty="0">
                <a:solidFill>
                  <a:srgbClr val="E31609"/>
                </a:solidFill>
                <a:latin typeface="Arial"/>
                <a:cs typeface="Arial"/>
              </a:rPr>
              <a:t> </a:t>
            </a:r>
            <a:r>
              <a:rPr sz="1500" b="1" spc="-5" dirty="0">
                <a:solidFill>
                  <a:srgbClr val="E31609"/>
                </a:solidFill>
                <a:latin typeface="Arial"/>
                <a:cs typeface="Arial"/>
              </a:rPr>
              <a:t>snoeien</a:t>
            </a:r>
            <a:r>
              <a:rPr sz="1500" b="1" spc="-10" dirty="0">
                <a:solidFill>
                  <a:srgbClr val="E31609"/>
                </a:solidFill>
                <a:latin typeface="Arial"/>
                <a:cs typeface="Arial"/>
              </a:rPr>
              <a:t> </a:t>
            </a:r>
            <a:r>
              <a:rPr sz="1500" b="1" spc="-15" dirty="0">
                <a:solidFill>
                  <a:srgbClr val="E31609"/>
                </a:solidFill>
                <a:latin typeface="Arial"/>
                <a:cs typeface="Arial"/>
              </a:rPr>
              <a:t>van</a:t>
            </a:r>
            <a:r>
              <a:rPr sz="1500" b="1" spc="25" dirty="0">
                <a:solidFill>
                  <a:srgbClr val="E31609"/>
                </a:solidFill>
                <a:latin typeface="Arial"/>
                <a:cs typeface="Arial"/>
              </a:rPr>
              <a:t> </a:t>
            </a:r>
            <a:r>
              <a:rPr sz="1500" b="1" spc="-5" dirty="0">
                <a:solidFill>
                  <a:srgbClr val="E31609"/>
                </a:solidFill>
                <a:latin typeface="Arial"/>
                <a:cs typeface="Arial"/>
              </a:rPr>
              <a:t>planten, </a:t>
            </a:r>
            <a:r>
              <a:rPr sz="1500" b="1" spc="-400" dirty="0">
                <a:solidFill>
                  <a:srgbClr val="E31609"/>
                </a:solidFill>
                <a:latin typeface="Arial"/>
                <a:cs typeface="Arial"/>
              </a:rPr>
              <a:t> </a:t>
            </a:r>
            <a:r>
              <a:rPr sz="1500" b="1" spc="-5" dirty="0">
                <a:solidFill>
                  <a:srgbClr val="E31609"/>
                </a:solidFill>
                <a:latin typeface="Arial"/>
                <a:cs typeface="Arial"/>
              </a:rPr>
              <a:t>beplantingskeuzes</a:t>
            </a:r>
            <a:endParaRPr sz="1500" dirty="0">
              <a:latin typeface="Arial"/>
              <a:cs typeface="Arial"/>
            </a:endParaRPr>
          </a:p>
          <a:p>
            <a:pPr>
              <a:lnSpc>
                <a:spcPct val="100000"/>
              </a:lnSpc>
              <a:spcBef>
                <a:spcPts val="20"/>
              </a:spcBef>
              <a:buClr>
                <a:srgbClr val="E31609"/>
              </a:buClr>
              <a:buFont typeface="Calibri"/>
              <a:buChar char="-"/>
            </a:pPr>
            <a:endParaRPr sz="2100" dirty="0">
              <a:latin typeface="Arial"/>
              <a:cs typeface="Arial"/>
            </a:endParaRPr>
          </a:p>
          <a:p>
            <a:pPr marL="347345" marR="95250" indent="-335280">
              <a:lnSpc>
                <a:spcPct val="80000"/>
              </a:lnSpc>
              <a:buFont typeface="Calibri"/>
              <a:buChar char="-"/>
              <a:tabLst>
                <a:tab pos="347345" algn="l"/>
                <a:tab pos="347980" algn="l"/>
              </a:tabLst>
            </a:pPr>
            <a:r>
              <a:rPr sz="1500" b="1" dirty="0">
                <a:solidFill>
                  <a:srgbClr val="E31609"/>
                </a:solidFill>
                <a:latin typeface="Arial"/>
                <a:cs typeface="Arial"/>
              </a:rPr>
              <a:t>Plantenziektes</a:t>
            </a:r>
            <a:r>
              <a:rPr sz="1500" b="1" spc="-70" dirty="0">
                <a:solidFill>
                  <a:srgbClr val="E31609"/>
                </a:solidFill>
                <a:latin typeface="Arial"/>
                <a:cs typeface="Arial"/>
              </a:rPr>
              <a:t> </a:t>
            </a:r>
            <a:r>
              <a:rPr sz="1500" b="1" dirty="0">
                <a:solidFill>
                  <a:srgbClr val="E31609"/>
                </a:solidFill>
                <a:latin typeface="Arial"/>
                <a:cs typeface="Arial"/>
              </a:rPr>
              <a:t>leren</a:t>
            </a:r>
            <a:r>
              <a:rPr sz="1500" b="1" spc="-55" dirty="0">
                <a:solidFill>
                  <a:srgbClr val="E31609"/>
                </a:solidFill>
                <a:latin typeface="Arial"/>
                <a:cs typeface="Arial"/>
              </a:rPr>
              <a:t> </a:t>
            </a:r>
            <a:r>
              <a:rPr sz="1500" b="1" spc="-5" dirty="0">
                <a:solidFill>
                  <a:srgbClr val="E31609"/>
                </a:solidFill>
                <a:latin typeface="Arial"/>
                <a:cs typeface="Arial"/>
              </a:rPr>
              <a:t>herkennen, </a:t>
            </a:r>
            <a:r>
              <a:rPr sz="1500" b="1" spc="-400" dirty="0">
                <a:solidFill>
                  <a:srgbClr val="E31609"/>
                </a:solidFill>
                <a:latin typeface="Arial"/>
                <a:cs typeface="Arial"/>
              </a:rPr>
              <a:t> </a:t>
            </a:r>
            <a:r>
              <a:rPr sz="1500" b="1" spc="-5" dirty="0">
                <a:solidFill>
                  <a:srgbClr val="E31609"/>
                </a:solidFill>
                <a:latin typeface="Arial"/>
                <a:cs typeface="Arial"/>
              </a:rPr>
              <a:t>voorkomen</a:t>
            </a:r>
            <a:r>
              <a:rPr sz="1500" b="1" spc="10" dirty="0">
                <a:solidFill>
                  <a:srgbClr val="E31609"/>
                </a:solidFill>
                <a:latin typeface="Arial"/>
                <a:cs typeface="Arial"/>
              </a:rPr>
              <a:t> </a:t>
            </a:r>
            <a:r>
              <a:rPr sz="1500" b="1" dirty="0">
                <a:solidFill>
                  <a:srgbClr val="E31609"/>
                </a:solidFill>
                <a:latin typeface="Arial"/>
                <a:cs typeface="Arial"/>
              </a:rPr>
              <a:t>en</a:t>
            </a:r>
            <a:r>
              <a:rPr sz="1500" b="1" spc="-10" dirty="0">
                <a:solidFill>
                  <a:srgbClr val="E31609"/>
                </a:solidFill>
                <a:latin typeface="Arial"/>
                <a:cs typeface="Arial"/>
              </a:rPr>
              <a:t> </a:t>
            </a:r>
            <a:r>
              <a:rPr sz="1500" b="1" dirty="0">
                <a:solidFill>
                  <a:srgbClr val="E31609"/>
                </a:solidFill>
                <a:latin typeface="Arial"/>
                <a:cs typeface="Arial"/>
              </a:rPr>
              <a:t>bestrijden</a:t>
            </a:r>
            <a:endParaRPr sz="1500" dirty="0">
              <a:latin typeface="Arial"/>
              <a:cs typeface="Arial"/>
            </a:endParaRPr>
          </a:p>
          <a:p>
            <a:pPr>
              <a:lnSpc>
                <a:spcPct val="100000"/>
              </a:lnSpc>
              <a:spcBef>
                <a:spcPts val="10"/>
              </a:spcBef>
              <a:buClr>
                <a:srgbClr val="E31609"/>
              </a:buClr>
              <a:buFont typeface="Calibri"/>
              <a:buChar char="-"/>
            </a:pPr>
            <a:endParaRPr sz="2100" dirty="0">
              <a:latin typeface="Arial"/>
              <a:cs typeface="Arial"/>
            </a:endParaRPr>
          </a:p>
          <a:p>
            <a:pPr marL="347345" marR="11430" indent="-335280">
              <a:lnSpc>
                <a:spcPts val="1440"/>
              </a:lnSpc>
              <a:buFont typeface="Calibri"/>
              <a:buChar char="-"/>
              <a:tabLst>
                <a:tab pos="347345" algn="l"/>
                <a:tab pos="347980" algn="l"/>
              </a:tabLst>
            </a:pPr>
            <a:r>
              <a:rPr sz="1500" b="1" dirty="0">
                <a:solidFill>
                  <a:srgbClr val="E31609"/>
                </a:solidFill>
                <a:latin typeface="Arial"/>
                <a:cs typeface="Arial"/>
              </a:rPr>
              <a:t>Juiste</a:t>
            </a:r>
            <a:r>
              <a:rPr sz="1500" b="1" spc="-25" dirty="0">
                <a:solidFill>
                  <a:srgbClr val="E31609"/>
                </a:solidFill>
                <a:latin typeface="Arial"/>
                <a:cs typeface="Arial"/>
              </a:rPr>
              <a:t> </a:t>
            </a:r>
            <a:r>
              <a:rPr sz="1500" b="1" spc="-5" dirty="0">
                <a:solidFill>
                  <a:srgbClr val="E31609"/>
                </a:solidFill>
                <a:latin typeface="Arial"/>
                <a:cs typeface="Arial"/>
              </a:rPr>
              <a:t>gebruik</a:t>
            </a:r>
            <a:r>
              <a:rPr sz="1500" b="1" spc="-25" dirty="0">
                <a:solidFill>
                  <a:srgbClr val="E31609"/>
                </a:solidFill>
                <a:latin typeface="Arial"/>
                <a:cs typeface="Arial"/>
              </a:rPr>
              <a:t> </a:t>
            </a:r>
            <a:r>
              <a:rPr sz="1500" b="1" spc="-15" dirty="0">
                <a:solidFill>
                  <a:srgbClr val="E31609"/>
                </a:solidFill>
                <a:latin typeface="Arial"/>
                <a:cs typeface="Arial"/>
              </a:rPr>
              <a:t>van</a:t>
            </a:r>
            <a:r>
              <a:rPr sz="1500" b="1" spc="10" dirty="0">
                <a:solidFill>
                  <a:srgbClr val="E31609"/>
                </a:solidFill>
                <a:latin typeface="Arial"/>
                <a:cs typeface="Arial"/>
              </a:rPr>
              <a:t> </a:t>
            </a:r>
            <a:r>
              <a:rPr sz="1500" b="1" dirty="0">
                <a:solidFill>
                  <a:srgbClr val="E31609"/>
                </a:solidFill>
                <a:latin typeface="Arial"/>
                <a:cs typeface="Arial"/>
              </a:rPr>
              <a:t>tuin-,</a:t>
            </a:r>
            <a:r>
              <a:rPr sz="1500" b="1" spc="-25" dirty="0">
                <a:solidFill>
                  <a:srgbClr val="E31609"/>
                </a:solidFill>
                <a:latin typeface="Arial"/>
                <a:cs typeface="Arial"/>
              </a:rPr>
              <a:t> </a:t>
            </a:r>
            <a:r>
              <a:rPr sz="1500" b="1" dirty="0">
                <a:solidFill>
                  <a:srgbClr val="E31609"/>
                </a:solidFill>
                <a:latin typeface="Arial"/>
                <a:cs typeface="Arial"/>
              </a:rPr>
              <a:t>park-</a:t>
            </a:r>
            <a:r>
              <a:rPr sz="1500" b="1" spc="-30" dirty="0">
                <a:solidFill>
                  <a:srgbClr val="E31609"/>
                </a:solidFill>
                <a:latin typeface="Arial"/>
                <a:cs typeface="Arial"/>
              </a:rPr>
              <a:t> </a:t>
            </a:r>
            <a:r>
              <a:rPr sz="1500" b="1" dirty="0" err="1">
                <a:solidFill>
                  <a:srgbClr val="E31609"/>
                </a:solidFill>
                <a:latin typeface="Arial"/>
                <a:cs typeface="Arial"/>
              </a:rPr>
              <a:t>en</a:t>
            </a:r>
            <a:r>
              <a:rPr sz="1500" b="1" dirty="0">
                <a:solidFill>
                  <a:srgbClr val="E31609"/>
                </a:solidFill>
                <a:latin typeface="Arial"/>
                <a:cs typeface="Arial"/>
              </a:rPr>
              <a:t> </a:t>
            </a:r>
            <a:r>
              <a:rPr sz="1500" b="1" spc="-400" dirty="0">
                <a:solidFill>
                  <a:srgbClr val="E31609"/>
                </a:solidFill>
                <a:latin typeface="Arial"/>
                <a:cs typeface="Arial"/>
              </a:rPr>
              <a:t> </a:t>
            </a:r>
            <a:r>
              <a:rPr sz="1500" b="1" spc="-5" dirty="0" err="1">
                <a:solidFill>
                  <a:srgbClr val="E31609"/>
                </a:solidFill>
                <a:latin typeface="Arial"/>
                <a:cs typeface="Arial"/>
              </a:rPr>
              <a:t>bosmachines</a:t>
            </a:r>
            <a:endParaRPr lang="nl-BE" sz="1500" b="1" spc="-5" dirty="0">
              <a:solidFill>
                <a:srgbClr val="E31609"/>
              </a:solidFill>
              <a:latin typeface="Arial"/>
              <a:cs typeface="Arial"/>
            </a:endParaRPr>
          </a:p>
          <a:p>
            <a:pPr marL="12065" marR="11430">
              <a:lnSpc>
                <a:spcPts val="1440"/>
              </a:lnSpc>
              <a:tabLst>
                <a:tab pos="347345" algn="l"/>
                <a:tab pos="347980" algn="l"/>
              </a:tabLst>
            </a:pPr>
            <a:endParaRPr lang="nl-BE" sz="1500" b="1" spc="-5" dirty="0">
              <a:solidFill>
                <a:srgbClr val="E31609"/>
              </a:solidFill>
              <a:latin typeface="Arial"/>
              <a:cs typeface="Arial"/>
            </a:endParaRPr>
          </a:p>
          <a:p>
            <a:pPr marL="347345" marR="11430" indent="-335280">
              <a:lnSpc>
                <a:spcPts val="1440"/>
              </a:lnSpc>
              <a:buFont typeface="Calibri"/>
              <a:buChar char="-"/>
              <a:tabLst>
                <a:tab pos="347345" algn="l"/>
                <a:tab pos="347980" algn="l"/>
              </a:tabLst>
            </a:pPr>
            <a:r>
              <a:rPr lang="nl-BE" sz="1500" b="1" spc="-5" dirty="0">
                <a:solidFill>
                  <a:srgbClr val="E31609"/>
                </a:solidFill>
                <a:latin typeface="Arial"/>
                <a:cs typeface="Arial"/>
              </a:rPr>
              <a:t>….</a:t>
            </a:r>
            <a:endParaRPr sz="1500" dirty="0">
              <a:latin typeface="Arial"/>
              <a:cs typeface="Arial"/>
            </a:endParaRPr>
          </a:p>
          <a:p>
            <a:pPr>
              <a:lnSpc>
                <a:spcPct val="100000"/>
              </a:lnSpc>
              <a:spcBef>
                <a:spcPts val="35"/>
              </a:spcBef>
              <a:buClr>
                <a:srgbClr val="E31609"/>
              </a:buClr>
            </a:pPr>
            <a:endParaRPr lang="nl-BE" sz="2100" dirty="0">
              <a:latin typeface="Arial"/>
              <a:cs typeface="Arial"/>
            </a:endParaRPr>
          </a:p>
          <a:p>
            <a:pPr>
              <a:lnSpc>
                <a:spcPct val="100000"/>
              </a:lnSpc>
              <a:spcBef>
                <a:spcPts val="35"/>
              </a:spcBef>
              <a:buClr>
                <a:srgbClr val="E31609"/>
              </a:buClr>
            </a:pPr>
            <a:endParaRPr sz="2100" dirty="0">
              <a:latin typeface="Arial"/>
              <a:cs typeface="Arial"/>
            </a:endParaRPr>
          </a:p>
        </p:txBody>
      </p:sp>
      <p:pic>
        <p:nvPicPr>
          <p:cNvPr id="4" name="Afbeelding 3" descr="Afbeelding met tekst, schermopname, Lettertype, nummer&#10;&#10;Door AI gegenereerde inhoud is mogelijk onjuist.">
            <a:extLst>
              <a:ext uri="{FF2B5EF4-FFF2-40B4-BE49-F238E27FC236}">
                <a16:creationId xmlns:a16="http://schemas.microsoft.com/office/drawing/2014/main" id="{9062255B-E858-271F-352F-ACEB6B3E75DD}"/>
              </a:ext>
            </a:extLst>
          </p:cNvPr>
          <p:cNvPicPr>
            <a:picLocks noChangeAspect="1"/>
          </p:cNvPicPr>
          <p:nvPr/>
        </p:nvPicPr>
        <p:blipFill>
          <a:blip r:embed="rId3"/>
          <a:stretch>
            <a:fillRect/>
          </a:stretch>
        </p:blipFill>
        <p:spPr>
          <a:xfrm>
            <a:off x="872915" y="1915920"/>
            <a:ext cx="4486289" cy="2177907"/>
          </a:xfrm>
          <a:prstGeom prst="rect">
            <a:avLst/>
          </a:prstGeom>
        </p:spPr>
      </p:pic>
    </p:spTree>
    <p:extLst>
      <p:ext uri="{BB962C8B-B14F-4D97-AF65-F5344CB8AC3E}">
        <p14:creationId xmlns:p14="http://schemas.microsoft.com/office/powerpoint/2010/main" val="1488039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716D6-A0FA-14D0-DE07-9F8D762EF7F2}"/>
              </a:ext>
            </a:extLst>
          </p:cNvPr>
          <p:cNvSpPr>
            <a:spLocks noGrp="1"/>
          </p:cNvSpPr>
          <p:nvPr>
            <p:ph type="title"/>
          </p:nvPr>
        </p:nvSpPr>
        <p:spPr/>
        <p:txBody>
          <a:bodyPr/>
          <a:lstStyle/>
          <a:p>
            <a:endParaRPr lang="nl-NL"/>
          </a:p>
        </p:txBody>
      </p:sp>
      <p:sp>
        <p:nvSpPr>
          <p:cNvPr id="4" name="Tijdelijke aanduiding voor inhoud 3">
            <a:extLst>
              <a:ext uri="{FF2B5EF4-FFF2-40B4-BE49-F238E27FC236}">
                <a16:creationId xmlns:a16="http://schemas.microsoft.com/office/drawing/2014/main" id="{2648B796-ABC7-30D4-58D2-36D26178C212}"/>
              </a:ext>
            </a:extLst>
          </p:cNvPr>
          <p:cNvSpPr>
            <a:spLocks noGrp="1"/>
          </p:cNvSpPr>
          <p:nvPr>
            <p:ph sz="half" idx="2"/>
          </p:nvPr>
        </p:nvSpPr>
        <p:spPr/>
        <p:txBody>
          <a:bodyPr/>
          <a:lstStyle/>
          <a:p>
            <a:endParaRPr lang="nl-NL"/>
          </a:p>
        </p:txBody>
      </p:sp>
      <p:pic>
        <p:nvPicPr>
          <p:cNvPr id="5" name="Picture 8" descr="Studieaanbod :: De Wijnpers">
            <a:extLst>
              <a:ext uri="{FF2B5EF4-FFF2-40B4-BE49-F238E27FC236}">
                <a16:creationId xmlns:a16="http://schemas.microsoft.com/office/drawing/2014/main" id="{1B0EDBD8-75B7-5B89-F944-8084EA4AA0ED}"/>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25052" b="9098"/>
          <a:stretch/>
        </p:blipFill>
        <p:spPr bwMode="auto">
          <a:xfrm>
            <a:off x="1560352" y="1031562"/>
            <a:ext cx="7011193" cy="482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8612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BFD07-7472-EB87-0438-0017D2E0BC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F4ABF8-5123-FB04-1A95-E7C54B0A5462}"/>
              </a:ext>
            </a:extLst>
          </p:cNvPr>
          <p:cNvSpPr>
            <a:spLocks noGrp="1"/>
          </p:cNvSpPr>
          <p:nvPr>
            <p:ph type="title"/>
          </p:nvPr>
        </p:nvSpPr>
        <p:spPr/>
        <p:txBody>
          <a:bodyPr/>
          <a:lstStyle/>
          <a:p>
            <a:endParaRPr lang="nl-NL"/>
          </a:p>
        </p:txBody>
      </p:sp>
      <p:sp>
        <p:nvSpPr>
          <p:cNvPr id="4" name="Tijdelijke aanduiding voor inhoud 3">
            <a:extLst>
              <a:ext uri="{FF2B5EF4-FFF2-40B4-BE49-F238E27FC236}">
                <a16:creationId xmlns:a16="http://schemas.microsoft.com/office/drawing/2014/main" id="{8B70FFB6-6583-76DC-322F-4A33DD6083DD}"/>
              </a:ext>
            </a:extLst>
          </p:cNvPr>
          <p:cNvSpPr>
            <a:spLocks noGrp="1"/>
          </p:cNvSpPr>
          <p:nvPr>
            <p:ph sz="half" idx="2"/>
          </p:nvPr>
        </p:nvSpPr>
        <p:spPr/>
        <p:txBody>
          <a:bodyPr/>
          <a:lstStyle/>
          <a:p>
            <a:endParaRPr lang="nl-NL"/>
          </a:p>
        </p:txBody>
      </p:sp>
      <p:pic>
        <p:nvPicPr>
          <p:cNvPr id="6" name="Picture 16" descr="Geen fotobeschrijving beschikbaar.">
            <a:extLst>
              <a:ext uri="{FF2B5EF4-FFF2-40B4-BE49-F238E27FC236}">
                <a16:creationId xmlns:a16="http://schemas.microsoft.com/office/drawing/2014/main" id="{2B3BC065-E61C-8FD2-1C6B-B2337E2F9710}"/>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597475" y="816653"/>
            <a:ext cx="6962631" cy="5224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1407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C1FD85AB-6270-33A3-16AE-7D0E84F4B6B6}"/>
            </a:ext>
          </a:extLst>
        </p:cNvPr>
        <p:cNvGrpSpPr/>
        <p:nvPr/>
      </p:nvGrpSpPr>
      <p:grpSpPr>
        <a:xfrm>
          <a:off x="0" y="0"/>
          <a:ext cx="0" cy="0"/>
          <a:chOff x="0" y="0"/>
          <a:chExt cx="0" cy="0"/>
        </a:xfrm>
      </p:grpSpPr>
      <p:sp>
        <p:nvSpPr>
          <p:cNvPr id="243" name="Google Shape;243;g218af402bd6_0_72">
            <a:extLst>
              <a:ext uri="{FF2B5EF4-FFF2-40B4-BE49-F238E27FC236}">
                <a16:creationId xmlns:a16="http://schemas.microsoft.com/office/drawing/2014/main" id="{105C76A1-12FF-E88A-14B1-BE776A2CD12E}"/>
              </a:ext>
            </a:extLst>
          </p:cNvPr>
          <p:cNvSpPr txBox="1">
            <a:spLocks noGrp="1"/>
          </p:cNvSpPr>
          <p:nvPr>
            <p:ph type="title"/>
          </p:nvPr>
        </p:nvSpPr>
        <p:spPr>
          <a:xfrm>
            <a:off x="1619672" y="836712"/>
            <a:ext cx="6951600" cy="580800"/>
          </a:xfrm>
          <a:prstGeom prst="rect">
            <a:avLst/>
          </a:prstGeom>
        </p:spPr>
        <p:txBody>
          <a:bodyPr spcFirstLastPara="1" wrap="square" lIns="0" tIns="0" rIns="91425" bIns="45700" anchor="t" anchorCtr="0">
            <a:normAutofit/>
          </a:bodyPr>
          <a:lstStyle/>
          <a:p>
            <a:r>
              <a:rPr lang="nl-BE" dirty="0"/>
              <a:t>DUAAL – Plant en milieu  </a:t>
            </a:r>
            <a:endParaRPr dirty="0"/>
          </a:p>
        </p:txBody>
      </p:sp>
      <p:sp>
        <p:nvSpPr>
          <p:cNvPr id="5" name="object 3">
            <a:extLst>
              <a:ext uri="{FF2B5EF4-FFF2-40B4-BE49-F238E27FC236}">
                <a16:creationId xmlns:a16="http://schemas.microsoft.com/office/drawing/2014/main" id="{17558B43-EEB3-6096-CDD6-BC8894247E2A}"/>
              </a:ext>
            </a:extLst>
          </p:cNvPr>
          <p:cNvSpPr txBox="1"/>
          <p:nvPr/>
        </p:nvSpPr>
        <p:spPr>
          <a:xfrm>
            <a:off x="5443473" y="1617403"/>
            <a:ext cx="3550920" cy="3724096"/>
          </a:xfrm>
          <a:prstGeom prst="rect">
            <a:avLst/>
          </a:prstGeom>
        </p:spPr>
        <p:txBody>
          <a:bodyPr vert="horz" wrap="square" lIns="0" tIns="12700" rIns="0" bIns="0" rtlCol="0">
            <a:spAutoFit/>
          </a:bodyPr>
          <a:lstStyle/>
          <a:p>
            <a:pPr marL="335280" indent="-323215">
              <a:lnSpc>
                <a:spcPct val="100000"/>
              </a:lnSpc>
              <a:spcBef>
                <a:spcPts val="100"/>
              </a:spcBef>
              <a:buFont typeface="Calibri"/>
              <a:buChar char="-"/>
              <a:tabLst>
                <a:tab pos="335280" algn="l"/>
                <a:tab pos="335915" algn="l"/>
              </a:tabLst>
            </a:pPr>
            <a:r>
              <a:rPr sz="1500" b="1" spc="-5" dirty="0">
                <a:solidFill>
                  <a:srgbClr val="E31609"/>
                </a:solidFill>
                <a:latin typeface="Arial"/>
                <a:cs typeface="Arial"/>
              </a:rPr>
              <a:t>Teeltvoorbereidingen</a:t>
            </a:r>
            <a:endParaRPr sz="1500" dirty="0">
              <a:latin typeface="Arial"/>
              <a:cs typeface="Arial"/>
            </a:endParaRPr>
          </a:p>
          <a:p>
            <a:pPr>
              <a:lnSpc>
                <a:spcPct val="100000"/>
              </a:lnSpc>
              <a:spcBef>
                <a:spcPts val="30"/>
              </a:spcBef>
              <a:buClr>
                <a:srgbClr val="E31609"/>
              </a:buClr>
              <a:buFont typeface="Calibri"/>
              <a:buChar char="-"/>
            </a:pPr>
            <a:endParaRPr sz="2100" dirty="0">
              <a:latin typeface="Arial"/>
              <a:cs typeface="Arial"/>
            </a:endParaRPr>
          </a:p>
          <a:p>
            <a:pPr marL="335280" marR="61594" indent="-323215">
              <a:lnSpc>
                <a:spcPct val="80000"/>
              </a:lnSpc>
              <a:buFont typeface="Calibri"/>
              <a:buChar char="-"/>
              <a:tabLst>
                <a:tab pos="335280" algn="l"/>
                <a:tab pos="335915" algn="l"/>
              </a:tabLst>
            </a:pPr>
            <a:r>
              <a:rPr sz="1500" b="1" dirty="0">
                <a:solidFill>
                  <a:srgbClr val="E31609"/>
                </a:solidFill>
                <a:latin typeface="Arial"/>
                <a:cs typeface="Arial"/>
              </a:rPr>
              <a:t>Vermeerderen</a:t>
            </a:r>
            <a:r>
              <a:rPr sz="1500" b="1" spc="-40" dirty="0">
                <a:solidFill>
                  <a:srgbClr val="E31609"/>
                </a:solidFill>
                <a:latin typeface="Arial"/>
                <a:cs typeface="Arial"/>
              </a:rPr>
              <a:t> </a:t>
            </a:r>
            <a:r>
              <a:rPr sz="1500" b="1" spc="-15" dirty="0">
                <a:solidFill>
                  <a:srgbClr val="E31609"/>
                </a:solidFill>
                <a:latin typeface="Arial"/>
                <a:cs typeface="Arial"/>
              </a:rPr>
              <a:t>van</a:t>
            </a:r>
            <a:r>
              <a:rPr sz="1500" b="1" spc="-5" dirty="0">
                <a:solidFill>
                  <a:srgbClr val="E31609"/>
                </a:solidFill>
                <a:latin typeface="Arial"/>
                <a:cs typeface="Arial"/>
              </a:rPr>
              <a:t> </a:t>
            </a:r>
            <a:r>
              <a:rPr sz="1500" b="1" dirty="0">
                <a:solidFill>
                  <a:srgbClr val="E31609"/>
                </a:solidFill>
                <a:latin typeface="Arial"/>
                <a:cs typeface="Arial"/>
              </a:rPr>
              <a:t>planten</a:t>
            </a:r>
            <a:r>
              <a:rPr sz="1500" b="1" spc="-55" dirty="0">
                <a:solidFill>
                  <a:srgbClr val="E31609"/>
                </a:solidFill>
                <a:latin typeface="Arial"/>
                <a:cs typeface="Arial"/>
              </a:rPr>
              <a:t> </a:t>
            </a:r>
            <a:r>
              <a:rPr sz="1500" b="1" dirty="0">
                <a:solidFill>
                  <a:srgbClr val="E31609"/>
                </a:solidFill>
                <a:latin typeface="Arial"/>
                <a:cs typeface="Arial"/>
              </a:rPr>
              <a:t>(zaaien, </a:t>
            </a:r>
            <a:r>
              <a:rPr sz="1500" b="1" spc="-400" dirty="0">
                <a:solidFill>
                  <a:srgbClr val="E31609"/>
                </a:solidFill>
                <a:latin typeface="Arial"/>
                <a:cs typeface="Arial"/>
              </a:rPr>
              <a:t> </a:t>
            </a:r>
            <a:r>
              <a:rPr sz="1500" b="1" spc="-5" dirty="0">
                <a:solidFill>
                  <a:srgbClr val="E31609"/>
                </a:solidFill>
                <a:latin typeface="Arial"/>
                <a:cs typeface="Arial"/>
              </a:rPr>
              <a:t>enten,</a:t>
            </a:r>
            <a:r>
              <a:rPr sz="1500" b="1" spc="-25" dirty="0">
                <a:solidFill>
                  <a:srgbClr val="E31609"/>
                </a:solidFill>
                <a:latin typeface="Arial"/>
                <a:cs typeface="Arial"/>
              </a:rPr>
              <a:t> </a:t>
            </a:r>
            <a:r>
              <a:rPr sz="1500" b="1" spc="-5" dirty="0">
                <a:solidFill>
                  <a:srgbClr val="E31609"/>
                </a:solidFill>
                <a:latin typeface="Arial"/>
                <a:cs typeface="Arial"/>
              </a:rPr>
              <a:t>stekken,...)</a:t>
            </a:r>
            <a:endParaRPr sz="1500" dirty="0">
              <a:latin typeface="Arial"/>
              <a:cs typeface="Arial"/>
            </a:endParaRPr>
          </a:p>
          <a:p>
            <a:pPr>
              <a:lnSpc>
                <a:spcPct val="100000"/>
              </a:lnSpc>
              <a:spcBef>
                <a:spcPts val="5"/>
              </a:spcBef>
              <a:buClr>
                <a:srgbClr val="E31609"/>
              </a:buClr>
              <a:buFont typeface="Calibri"/>
              <a:buChar char="-"/>
            </a:pPr>
            <a:endParaRPr sz="1800" dirty="0">
              <a:latin typeface="Arial"/>
              <a:cs typeface="Arial"/>
            </a:endParaRPr>
          </a:p>
          <a:p>
            <a:pPr marL="335280" indent="-323215">
              <a:lnSpc>
                <a:spcPts val="1650"/>
              </a:lnSpc>
              <a:spcBef>
                <a:spcPts val="5"/>
              </a:spcBef>
              <a:buFont typeface="Calibri"/>
              <a:buChar char="-"/>
              <a:tabLst>
                <a:tab pos="335280" algn="l"/>
                <a:tab pos="335915" algn="l"/>
              </a:tabLst>
            </a:pPr>
            <a:r>
              <a:rPr sz="1500" b="1" spc="-5" dirty="0">
                <a:solidFill>
                  <a:srgbClr val="E31609"/>
                </a:solidFill>
                <a:latin typeface="Arial"/>
                <a:cs typeface="Arial"/>
              </a:rPr>
              <a:t>Teelt</a:t>
            </a:r>
            <a:r>
              <a:rPr sz="1500" b="1" spc="-10" dirty="0">
                <a:solidFill>
                  <a:srgbClr val="E31609"/>
                </a:solidFill>
                <a:latin typeface="Arial"/>
                <a:cs typeface="Arial"/>
              </a:rPr>
              <a:t> </a:t>
            </a:r>
            <a:r>
              <a:rPr sz="1500" b="1" dirty="0">
                <a:solidFill>
                  <a:srgbClr val="E31609"/>
                </a:solidFill>
                <a:latin typeface="Arial"/>
                <a:cs typeface="Arial"/>
              </a:rPr>
              <a:t>en</a:t>
            </a:r>
            <a:r>
              <a:rPr sz="1500" b="1" spc="-30" dirty="0">
                <a:solidFill>
                  <a:srgbClr val="E31609"/>
                </a:solidFill>
                <a:latin typeface="Arial"/>
                <a:cs typeface="Arial"/>
              </a:rPr>
              <a:t> </a:t>
            </a:r>
            <a:r>
              <a:rPr sz="1500" b="1" spc="-5" dirty="0">
                <a:solidFill>
                  <a:srgbClr val="E31609"/>
                </a:solidFill>
                <a:latin typeface="Arial"/>
                <a:cs typeface="Arial"/>
              </a:rPr>
              <a:t>verzorging</a:t>
            </a:r>
            <a:r>
              <a:rPr sz="1500" b="1" spc="-10" dirty="0">
                <a:solidFill>
                  <a:srgbClr val="E31609"/>
                </a:solidFill>
                <a:latin typeface="Arial"/>
                <a:cs typeface="Arial"/>
              </a:rPr>
              <a:t> </a:t>
            </a:r>
            <a:r>
              <a:rPr sz="1500" b="1" spc="-15" dirty="0">
                <a:solidFill>
                  <a:srgbClr val="E31609"/>
                </a:solidFill>
                <a:latin typeface="Arial"/>
                <a:cs typeface="Arial"/>
              </a:rPr>
              <a:t>van:</a:t>
            </a:r>
            <a:endParaRPr sz="1500" dirty="0">
              <a:latin typeface="Arial"/>
              <a:cs typeface="Arial"/>
            </a:endParaRPr>
          </a:p>
          <a:p>
            <a:pPr marL="792480" lvl="1" indent="-308610">
              <a:lnSpc>
                <a:spcPts val="1255"/>
              </a:lnSpc>
              <a:buChar char="-"/>
              <a:tabLst>
                <a:tab pos="792480" algn="l"/>
                <a:tab pos="793115" algn="l"/>
              </a:tabLst>
            </a:pPr>
            <a:r>
              <a:rPr sz="1300" spc="-5" dirty="0">
                <a:solidFill>
                  <a:srgbClr val="E31609"/>
                </a:solidFill>
                <a:latin typeface="Arial MT"/>
                <a:cs typeface="Arial MT"/>
              </a:rPr>
              <a:t>Fruitsoorten</a:t>
            </a:r>
            <a:endParaRPr sz="1300" dirty="0">
              <a:latin typeface="Arial MT"/>
              <a:cs typeface="Arial MT"/>
            </a:endParaRPr>
          </a:p>
          <a:p>
            <a:pPr marL="792480" lvl="1" indent="-308610">
              <a:lnSpc>
                <a:spcPts val="1250"/>
              </a:lnSpc>
              <a:buChar char="-"/>
              <a:tabLst>
                <a:tab pos="792480" algn="l"/>
                <a:tab pos="793115" algn="l"/>
              </a:tabLst>
            </a:pPr>
            <a:r>
              <a:rPr sz="1300" spc="-10" dirty="0">
                <a:solidFill>
                  <a:srgbClr val="E31609"/>
                </a:solidFill>
                <a:latin typeface="Arial MT"/>
                <a:cs typeface="Arial MT"/>
              </a:rPr>
              <a:t>Groenten</a:t>
            </a:r>
            <a:endParaRPr sz="1300" dirty="0">
              <a:latin typeface="Arial MT"/>
              <a:cs typeface="Arial MT"/>
            </a:endParaRPr>
          </a:p>
          <a:p>
            <a:pPr marL="792480" lvl="1" indent="-308610">
              <a:lnSpc>
                <a:spcPts val="1250"/>
              </a:lnSpc>
              <a:buChar char="-"/>
              <a:tabLst>
                <a:tab pos="792480" algn="l"/>
                <a:tab pos="793115" algn="l"/>
              </a:tabLst>
            </a:pPr>
            <a:r>
              <a:rPr sz="1300" spc="-10" dirty="0">
                <a:solidFill>
                  <a:srgbClr val="E31609"/>
                </a:solidFill>
                <a:latin typeface="Arial MT"/>
                <a:cs typeface="Arial MT"/>
              </a:rPr>
              <a:t>Bloemen</a:t>
            </a:r>
            <a:endParaRPr sz="1300" dirty="0">
              <a:latin typeface="Arial MT"/>
              <a:cs typeface="Arial MT"/>
            </a:endParaRPr>
          </a:p>
          <a:p>
            <a:pPr marL="792480" lvl="1" indent="-308610">
              <a:lnSpc>
                <a:spcPts val="1250"/>
              </a:lnSpc>
              <a:buChar char="-"/>
              <a:tabLst>
                <a:tab pos="792480" algn="l"/>
                <a:tab pos="793115" algn="l"/>
              </a:tabLst>
            </a:pPr>
            <a:r>
              <a:rPr sz="1300" spc="-10" dirty="0">
                <a:solidFill>
                  <a:srgbClr val="E31609"/>
                </a:solidFill>
                <a:latin typeface="Arial MT"/>
                <a:cs typeface="Arial MT"/>
              </a:rPr>
              <a:t>Bomen</a:t>
            </a:r>
            <a:endParaRPr sz="1300" dirty="0">
              <a:latin typeface="Arial MT"/>
              <a:cs typeface="Arial MT"/>
            </a:endParaRPr>
          </a:p>
          <a:p>
            <a:pPr marL="484505">
              <a:lnSpc>
                <a:spcPts val="1405"/>
              </a:lnSpc>
              <a:tabLst>
                <a:tab pos="792480" algn="l"/>
              </a:tabLst>
            </a:pPr>
            <a:r>
              <a:rPr sz="1300" spc="-5" dirty="0">
                <a:solidFill>
                  <a:srgbClr val="E31609"/>
                </a:solidFill>
                <a:latin typeface="Arial MT"/>
                <a:cs typeface="Arial MT"/>
              </a:rPr>
              <a:t>-	…</a:t>
            </a:r>
            <a:endParaRPr sz="1300" dirty="0">
              <a:latin typeface="Arial MT"/>
              <a:cs typeface="Arial MT"/>
            </a:endParaRPr>
          </a:p>
          <a:p>
            <a:pPr>
              <a:lnSpc>
                <a:spcPct val="100000"/>
              </a:lnSpc>
            </a:pPr>
            <a:endParaRPr sz="1400" dirty="0">
              <a:latin typeface="Arial MT"/>
              <a:cs typeface="Arial MT"/>
            </a:endParaRPr>
          </a:p>
          <a:p>
            <a:pPr marL="335280" marR="659130" indent="-323215">
              <a:lnSpc>
                <a:spcPct val="80100"/>
              </a:lnSpc>
              <a:spcBef>
                <a:spcPts val="815"/>
              </a:spcBef>
              <a:buFont typeface="Calibri"/>
              <a:buChar char="-"/>
              <a:tabLst>
                <a:tab pos="335280" algn="l"/>
                <a:tab pos="335915" algn="l"/>
              </a:tabLst>
            </a:pPr>
            <a:r>
              <a:rPr sz="1500" b="1" spc="-5" dirty="0">
                <a:solidFill>
                  <a:srgbClr val="E31609"/>
                </a:solidFill>
                <a:latin typeface="Arial"/>
                <a:cs typeface="Arial"/>
              </a:rPr>
              <a:t>Bedienen, onderhouden </a:t>
            </a:r>
            <a:r>
              <a:rPr sz="1500" b="1" dirty="0">
                <a:solidFill>
                  <a:srgbClr val="E31609"/>
                </a:solidFill>
                <a:latin typeface="Arial"/>
                <a:cs typeface="Arial"/>
              </a:rPr>
              <a:t>en </a:t>
            </a:r>
            <a:r>
              <a:rPr sz="1500" b="1" spc="5" dirty="0">
                <a:solidFill>
                  <a:srgbClr val="E31609"/>
                </a:solidFill>
                <a:latin typeface="Arial"/>
                <a:cs typeface="Arial"/>
              </a:rPr>
              <a:t> </a:t>
            </a:r>
            <a:r>
              <a:rPr sz="1500" b="1" dirty="0">
                <a:solidFill>
                  <a:srgbClr val="E31609"/>
                </a:solidFill>
                <a:latin typeface="Arial"/>
                <a:cs typeface="Arial"/>
              </a:rPr>
              <a:t>herstellen </a:t>
            </a:r>
            <a:r>
              <a:rPr sz="1500" b="1" spc="-15" dirty="0">
                <a:solidFill>
                  <a:srgbClr val="E31609"/>
                </a:solidFill>
                <a:latin typeface="Arial"/>
                <a:cs typeface="Arial"/>
              </a:rPr>
              <a:t>van </a:t>
            </a:r>
            <a:r>
              <a:rPr sz="1500" b="1" spc="-5" dirty="0" err="1">
                <a:solidFill>
                  <a:srgbClr val="E31609"/>
                </a:solidFill>
                <a:latin typeface="Arial"/>
                <a:cs typeface="Arial"/>
              </a:rPr>
              <a:t>verschillende</a:t>
            </a:r>
            <a:r>
              <a:rPr sz="1500" b="1" spc="-5" dirty="0">
                <a:solidFill>
                  <a:srgbClr val="E31609"/>
                </a:solidFill>
                <a:latin typeface="Arial"/>
                <a:cs typeface="Arial"/>
              </a:rPr>
              <a:t> </a:t>
            </a:r>
            <a:r>
              <a:rPr sz="1500" b="1" spc="-409" dirty="0">
                <a:solidFill>
                  <a:srgbClr val="E31609"/>
                </a:solidFill>
                <a:latin typeface="Arial"/>
                <a:cs typeface="Arial"/>
              </a:rPr>
              <a:t> </a:t>
            </a:r>
            <a:r>
              <a:rPr sz="1500" b="1" spc="-5" dirty="0" err="1">
                <a:solidFill>
                  <a:srgbClr val="E31609"/>
                </a:solidFill>
                <a:latin typeface="Arial"/>
                <a:cs typeface="Arial"/>
              </a:rPr>
              <a:t>landbouwmachine</a:t>
            </a:r>
            <a:r>
              <a:rPr lang="nl-BE" sz="1500" b="1" spc="-5" dirty="0">
                <a:solidFill>
                  <a:srgbClr val="E31609"/>
                </a:solidFill>
                <a:latin typeface="Arial"/>
                <a:cs typeface="Arial"/>
              </a:rPr>
              <a:t>.</a:t>
            </a:r>
          </a:p>
          <a:p>
            <a:pPr marL="12065" marR="659130">
              <a:lnSpc>
                <a:spcPct val="80100"/>
              </a:lnSpc>
              <a:spcBef>
                <a:spcPts val="815"/>
              </a:spcBef>
              <a:tabLst>
                <a:tab pos="335280" algn="l"/>
                <a:tab pos="335915" algn="l"/>
              </a:tabLst>
            </a:pPr>
            <a:endParaRPr lang="nl-BE" sz="1500" b="1" spc="-5" dirty="0">
              <a:solidFill>
                <a:srgbClr val="E31609"/>
              </a:solidFill>
              <a:latin typeface="Arial"/>
              <a:cs typeface="Arial"/>
            </a:endParaRPr>
          </a:p>
          <a:p>
            <a:pPr marL="335280" marR="659130" indent="-323215">
              <a:lnSpc>
                <a:spcPct val="80100"/>
              </a:lnSpc>
              <a:spcBef>
                <a:spcPts val="815"/>
              </a:spcBef>
              <a:buFont typeface="Calibri"/>
              <a:buChar char="-"/>
              <a:tabLst>
                <a:tab pos="335280" algn="l"/>
                <a:tab pos="335915" algn="l"/>
              </a:tabLst>
            </a:pPr>
            <a:r>
              <a:rPr lang="nl-BE" sz="1500" b="1" spc="-5" dirty="0">
                <a:solidFill>
                  <a:srgbClr val="E31609"/>
                </a:solidFill>
                <a:latin typeface="Arial"/>
                <a:cs typeface="Arial"/>
              </a:rPr>
              <a:t>….</a:t>
            </a:r>
            <a:endParaRPr sz="1500" dirty="0">
              <a:latin typeface="Arial"/>
              <a:cs typeface="Arial"/>
            </a:endParaRPr>
          </a:p>
        </p:txBody>
      </p:sp>
      <p:pic>
        <p:nvPicPr>
          <p:cNvPr id="4" name="Afbeelding 3" descr="Afbeelding met tekst, schermopname, Lettertype, nummer&#10;&#10;Door AI gegenereerde inhoud is mogelijk onjuist.">
            <a:extLst>
              <a:ext uri="{FF2B5EF4-FFF2-40B4-BE49-F238E27FC236}">
                <a16:creationId xmlns:a16="http://schemas.microsoft.com/office/drawing/2014/main" id="{78578D91-F04F-FEE7-B83A-0F9835A4EF33}"/>
              </a:ext>
            </a:extLst>
          </p:cNvPr>
          <p:cNvPicPr>
            <a:picLocks noChangeAspect="1"/>
          </p:cNvPicPr>
          <p:nvPr/>
        </p:nvPicPr>
        <p:blipFill>
          <a:blip r:embed="rId3"/>
          <a:stretch>
            <a:fillRect/>
          </a:stretch>
        </p:blipFill>
        <p:spPr>
          <a:xfrm>
            <a:off x="802817" y="1821041"/>
            <a:ext cx="4599158" cy="2146952"/>
          </a:xfrm>
          <a:prstGeom prst="rect">
            <a:avLst/>
          </a:prstGeom>
        </p:spPr>
      </p:pic>
    </p:spTree>
    <p:extLst>
      <p:ext uri="{BB962C8B-B14F-4D97-AF65-F5344CB8AC3E}">
        <p14:creationId xmlns:p14="http://schemas.microsoft.com/office/powerpoint/2010/main" val="151523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0FD44-F576-8474-973A-B230573C5A1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4121441-D1E6-0D56-066C-E71658AB0EDE}"/>
              </a:ext>
            </a:extLst>
          </p:cNvPr>
          <p:cNvSpPr>
            <a:spLocks noGrp="1"/>
          </p:cNvSpPr>
          <p:nvPr>
            <p:ph type="title"/>
          </p:nvPr>
        </p:nvSpPr>
        <p:spPr>
          <a:xfrm>
            <a:off x="1619672" y="836712"/>
            <a:ext cx="6951451" cy="580926"/>
          </a:xfrm>
        </p:spPr>
        <p:txBody>
          <a:bodyPr/>
          <a:lstStyle/>
          <a:p>
            <a:endParaRPr lang="en-US"/>
          </a:p>
        </p:txBody>
      </p:sp>
      <p:pic>
        <p:nvPicPr>
          <p:cNvPr id="4" name="Picture 2" descr="Studieaanbod :: De Wijnpers">
            <a:extLst>
              <a:ext uri="{FF2B5EF4-FFF2-40B4-BE49-F238E27FC236}">
                <a16:creationId xmlns:a16="http://schemas.microsoft.com/office/drawing/2014/main" id="{F32EDA64-BA79-4446-88B4-0D18A11449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7868" y="1061207"/>
            <a:ext cx="6895058" cy="496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62618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74FF6-9C65-78D2-D79D-6A4BB1416488}"/>
              </a:ext>
            </a:extLst>
          </p:cNvPr>
          <p:cNvSpPr>
            <a:spLocks noGrp="1"/>
          </p:cNvSpPr>
          <p:nvPr>
            <p:ph type="title"/>
          </p:nvPr>
        </p:nvSpPr>
        <p:spPr/>
        <p:txBody>
          <a:bodyPr/>
          <a:lstStyle/>
          <a:p>
            <a:r>
              <a:rPr lang="nl-BE" dirty="0"/>
              <a:t>Doel van deze infosessie</a:t>
            </a:r>
          </a:p>
        </p:txBody>
      </p:sp>
      <p:sp>
        <p:nvSpPr>
          <p:cNvPr id="3" name="Tijdelijke aanduiding voor inhoud 2">
            <a:extLst>
              <a:ext uri="{FF2B5EF4-FFF2-40B4-BE49-F238E27FC236}">
                <a16:creationId xmlns:a16="http://schemas.microsoft.com/office/drawing/2014/main" id="{3496C2F5-E11E-7D75-B638-857B6BCCA56F}"/>
              </a:ext>
            </a:extLst>
          </p:cNvPr>
          <p:cNvSpPr>
            <a:spLocks noGrp="1"/>
          </p:cNvSpPr>
          <p:nvPr>
            <p:ph idx="1"/>
          </p:nvPr>
        </p:nvSpPr>
        <p:spPr>
          <a:xfrm>
            <a:off x="1022556" y="2038119"/>
            <a:ext cx="7548568" cy="3767145"/>
          </a:xfrm>
        </p:spPr>
        <p:txBody>
          <a:bodyPr/>
          <a:lstStyle/>
          <a:p>
            <a:r>
              <a:rPr lang="nl-BE" dirty="0"/>
              <a:t>Verwachtingen</a:t>
            </a:r>
            <a:r>
              <a:rPr lang="nl-BE" dirty="0">
                <a:solidFill>
                  <a:schemeClr val="tx1"/>
                </a:solidFill>
              </a:rPr>
              <a:t> verduidelijken</a:t>
            </a:r>
          </a:p>
          <a:p>
            <a:endParaRPr lang="nl-BE" dirty="0">
              <a:solidFill>
                <a:schemeClr val="tx1"/>
              </a:solidFill>
            </a:endParaRPr>
          </a:p>
          <a:p>
            <a:r>
              <a:rPr lang="nl-BE" dirty="0"/>
              <a:t>Informatie</a:t>
            </a:r>
            <a:r>
              <a:rPr lang="nl-BE" dirty="0">
                <a:solidFill>
                  <a:schemeClr val="tx1"/>
                </a:solidFill>
              </a:rPr>
              <a:t> geven over de studierichting en wat je hierna kan doen …</a:t>
            </a:r>
          </a:p>
        </p:txBody>
      </p:sp>
    </p:spTree>
    <p:extLst>
      <p:ext uri="{BB962C8B-B14F-4D97-AF65-F5344CB8AC3E}">
        <p14:creationId xmlns:p14="http://schemas.microsoft.com/office/powerpoint/2010/main" val="180027263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5C12BA22-3C1A-D721-3CC6-55F3B3FA85CE}"/>
            </a:ext>
          </a:extLst>
        </p:cNvPr>
        <p:cNvGrpSpPr/>
        <p:nvPr/>
      </p:nvGrpSpPr>
      <p:grpSpPr>
        <a:xfrm>
          <a:off x="0" y="0"/>
          <a:ext cx="0" cy="0"/>
          <a:chOff x="0" y="0"/>
          <a:chExt cx="0" cy="0"/>
        </a:xfrm>
      </p:grpSpPr>
      <p:sp>
        <p:nvSpPr>
          <p:cNvPr id="243" name="Google Shape;243;g218af402bd6_0_72">
            <a:extLst>
              <a:ext uri="{FF2B5EF4-FFF2-40B4-BE49-F238E27FC236}">
                <a16:creationId xmlns:a16="http://schemas.microsoft.com/office/drawing/2014/main" id="{C7BF5ABF-B130-A348-1199-5E3258927488}"/>
              </a:ext>
            </a:extLst>
          </p:cNvPr>
          <p:cNvSpPr txBox="1">
            <a:spLocks noGrp="1"/>
          </p:cNvSpPr>
          <p:nvPr>
            <p:ph type="title"/>
          </p:nvPr>
        </p:nvSpPr>
        <p:spPr>
          <a:xfrm>
            <a:off x="1619672" y="836712"/>
            <a:ext cx="6951600" cy="580800"/>
          </a:xfrm>
          <a:prstGeom prst="rect">
            <a:avLst/>
          </a:prstGeom>
        </p:spPr>
        <p:txBody>
          <a:bodyPr spcFirstLastPara="1" wrap="square" lIns="0" tIns="0" rIns="91425" bIns="45700" anchor="t" anchorCtr="0">
            <a:normAutofit/>
          </a:bodyPr>
          <a:lstStyle/>
          <a:p>
            <a:r>
              <a:rPr lang="nl-BE" dirty="0"/>
              <a:t>DUAAL - Dier en Milieu</a:t>
            </a:r>
            <a:endParaRPr dirty="0"/>
          </a:p>
        </p:txBody>
      </p:sp>
      <p:sp>
        <p:nvSpPr>
          <p:cNvPr id="245" name="Google Shape;245;g218af402bd6_0_72">
            <a:extLst>
              <a:ext uri="{FF2B5EF4-FFF2-40B4-BE49-F238E27FC236}">
                <a16:creationId xmlns:a16="http://schemas.microsoft.com/office/drawing/2014/main" id="{71830E2A-CA32-2E44-D08F-D81427B07876}"/>
              </a:ext>
            </a:extLst>
          </p:cNvPr>
          <p:cNvSpPr txBox="1">
            <a:spLocks noGrp="1"/>
          </p:cNvSpPr>
          <p:nvPr>
            <p:ph type="body" idx="2"/>
          </p:nvPr>
        </p:nvSpPr>
        <p:spPr>
          <a:xfrm>
            <a:off x="5321147" y="1593784"/>
            <a:ext cx="3679128" cy="4553070"/>
          </a:xfrm>
          <a:prstGeom prst="rect">
            <a:avLst/>
          </a:prstGeom>
        </p:spPr>
        <p:txBody>
          <a:bodyPr spcFirstLastPara="1" wrap="square" lIns="0" tIns="45700" rIns="91425" bIns="45700" anchor="t" anchorCtr="0">
            <a:normAutofit/>
          </a:bodyPr>
          <a:lstStyle/>
          <a:p>
            <a:pPr>
              <a:buFontTx/>
              <a:buChar char="-"/>
            </a:pPr>
            <a:r>
              <a:rPr lang="nl-BE" sz="1500" dirty="0"/>
              <a:t>Teeltmethodes en huisvesting bij  landbouwdieren</a:t>
            </a:r>
          </a:p>
          <a:p>
            <a:pPr marL="0" indent="0">
              <a:buNone/>
            </a:pPr>
            <a:endParaRPr lang="nl-BE" sz="1400" dirty="0"/>
          </a:p>
          <a:p>
            <a:pPr>
              <a:buFontTx/>
              <a:buChar char="-"/>
            </a:pPr>
            <a:r>
              <a:rPr lang="nl-BE" sz="1500" dirty="0"/>
              <a:t>Gebruik en onderhoud machines en gereedschappen</a:t>
            </a:r>
          </a:p>
          <a:p>
            <a:pPr marL="0" indent="0">
              <a:buNone/>
            </a:pPr>
            <a:endParaRPr lang="nl-BE" sz="1400" dirty="0"/>
          </a:p>
          <a:p>
            <a:pPr>
              <a:buFontTx/>
              <a:buChar char="-"/>
            </a:pPr>
            <a:r>
              <a:rPr lang="nl-BE" sz="1500" dirty="0"/>
              <a:t>….</a:t>
            </a:r>
          </a:p>
        </p:txBody>
      </p:sp>
      <p:pic>
        <p:nvPicPr>
          <p:cNvPr id="6" name="Afbeelding 5" descr="Afbeelding met tekst, schermopname, Lettertype, nummer&#10;&#10;Door AI gegenereerde inhoud is mogelijk onjuist.">
            <a:extLst>
              <a:ext uri="{FF2B5EF4-FFF2-40B4-BE49-F238E27FC236}">
                <a16:creationId xmlns:a16="http://schemas.microsoft.com/office/drawing/2014/main" id="{5232299A-DEED-77A0-6E8B-721F2B1F02BB}"/>
              </a:ext>
            </a:extLst>
          </p:cNvPr>
          <p:cNvPicPr>
            <a:picLocks noChangeAspect="1"/>
          </p:cNvPicPr>
          <p:nvPr/>
        </p:nvPicPr>
        <p:blipFill>
          <a:blip r:embed="rId3"/>
          <a:stretch>
            <a:fillRect/>
          </a:stretch>
        </p:blipFill>
        <p:spPr>
          <a:xfrm>
            <a:off x="868391" y="1689263"/>
            <a:ext cx="4374727" cy="2050654"/>
          </a:xfrm>
          <a:prstGeom prst="rect">
            <a:avLst/>
          </a:prstGeom>
        </p:spPr>
      </p:pic>
    </p:spTree>
    <p:extLst>
      <p:ext uri="{BB962C8B-B14F-4D97-AF65-F5344CB8AC3E}">
        <p14:creationId xmlns:p14="http://schemas.microsoft.com/office/powerpoint/2010/main" val="684941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84FB4-8C4D-4B7F-686E-846D1A3EDBE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37726D3-5A6E-B503-56F1-7AF913BEBEC5}"/>
              </a:ext>
            </a:extLst>
          </p:cNvPr>
          <p:cNvSpPr>
            <a:spLocks noGrp="1"/>
          </p:cNvSpPr>
          <p:nvPr>
            <p:ph type="title"/>
          </p:nvPr>
        </p:nvSpPr>
        <p:spPr>
          <a:xfrm>
            <a:off x="1619672" y="836712"/>
            <a:ext cx="6951451" cy="580926"/>
          </a:xfrm>
        </p:spPr>
        <p:txBody>
          <a:bodyPr/>
          <a:lstStyle/>
          <a:p>
            <a:endParaRPr lang="en-US"/>
          </a:p>
        </p:txBody>
      </p:sp>
      <p:pic>
        <p:nvPicPr>
          <p:cNvPr id="4" name="Picture 6">
            <a:extLst>
              <a:ext uri="{FF2B5EF4-FFF2-40B4-BE49-F238E27FC236}">
                <a16:creationId xmlns:a16="http://schemas.microsoft.com/office/drawing/2014/main" id="{FE6193E7-4973-85DC-B6C6-ACD1DA01F9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4260" y="466495"/>
            <a:ext cx="3635480" cy="544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7643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18af402bd6_0_79"/>
          <p:cNvSpPr txBox="1">
            <a:spLocks noGrp="1"/>
          </p:cNvSpPr>
          <p:nvPr>
            <p:ph type="title"/>
          </p:nvPr>
        </p:nvSpPr>
        <p:spPr>
          <a:xfrm>
            <a:off x="1619672" y="836712"/>
            <a:ext cx="6951600" cy="580800"/>
          </a:xfrm>
          <a:prstGeom prst="rect">
            <a:avLst/>
          </a:prstGeom>
        </p:spPr>
        <p:txBody>
          <a:bodyPr spcFirstLastPara="1" wrap="square" lIns="0" tIns="0" rIns="91425" bIns="45700" anchor="t" anchorCtr="0">
            <a:normAutofit/>
          </a:bodyPr>
          <a:lstStyle/>
          <a:p>
            <a:r>
              <a:rPr lang="nl-BE" dirty="0"/>
              <a:t>DUAAL Groendecoratie</a:t>
            </a:r>
            <a:endParaRPr dirty="0"/>
          </a:p>
        </p:txBody>
      </p:sp>
      <p:sp>
        <p:nvSpPr>
          <p:cNvPr id="255" name="Google Shape;255;g218af402bd6_0_79"/>
          <p:cNvSpPr txBox="1">
            <a:spLocks noGrp="1"/>
          </p:cNvSpPr>
          <p:nvPr>
            <p:ph type="body" idx="2"/>
          </p:nvPr>
        </p:nvSpPr>
        <p:spPr>
          <a:xfrm>
            <a:off x="5321147" y="1469020"/>
            <a:ext cx="3689860" cy="4939436"/>
          </a:xfrm>
          <a:prstGeom prst="rect">
            <a:avLst/>
          </a:prstGeom>
        </p:spPr>
        <p:txBody>
          <a:bodyPr spcFirstLastPara="1" wrap="square" lIns="0" tIns="45700" rIns="91425" bIns="45700" anchor="t" anchorCtr="0">
            <a:normAutofit/>
          </a:bodyPr>
          <a:lstStyle/>
          <a:p>
            <a:pPr marL="499110" lvl="0" algn="l" rtl="0">
              <a:spcBef>
                <a:spcPts val="480"/>
              </a:spcBef>
              <a:spcAft>
                <a:spcPts val="0"/>
              </a:spcAft>
              <a:buSzPct val="100000"/>
              <a:buFontTx/>
              <a:buChar char="-"/>
            </a:pPr>
            <a:r>
              <a:rPr lang="nl-BE" sz="1800" dirty="0"/>
              <a:t>Bloemschikmethodes</a:t>
            </a:r>
            <a:br>
              <a:rPr lang="nl-BE" sz="1800" dirty="0"/>
            </a:br>
            <a:endParaRPr lang="nl-BE" sz="1800" dirty="0"/>
          </a:p>
          <a:p>
            <a:pPr marL="499110" lvl="0" algn="l" rtl="0">
              <a:spcBef>
                <a:spcPts val="480"/>
              </a:spcBef>
              <a:spcAft>
                <a:spcPts val="0"/>
              </a:spcAft>
              <a:buSzPct val="100000"/>
              <a:buFontTx/>
              <a:buChar char="-"/>
            </a:pPr>
            <a:r>
              <a:rPr lang="nl-BE" sz="1800" dirty="0"/>
              <a:t>Decoreren van een ruimte</a:t>
            </a:r>
            <a:br>
              <a:rPr lang="nl-BE" sz="1800" dirty="0"/>
            </a:br>
            <a:endParaRPr lang="nl-BE" sz="1800" dirty="0"/>
          </a:p>
          <a:p>
            <a:pPr marL="499110" lvl="0" algn="l" rtl="0">
              <a:spcBef>
                <a:spcPts val="480"/>
              </a:spcBef>
              <a:spcAft>
                <a:spcPts val="0"/>
              </a:spcAft>
              <a:buSzPct val="100000"/>
              <a:buFontTx/>
              <a:buChar char="-"/>
            </a:pPr>
            <a:r>
              <a:rPr lang="nl-BE" sz="1800" dirty="0"/>
              <a:t>Gebruik van bloemen en planten bij de inrichting van een ruimte</a:t>
            </a:r>
            <a:br>
              <a:rPr lang="nl-BE" sz="1800" dirty="0"/>
            </a:br>
            <a:endParaRPr lang="nl-BE" sz="1800" dirty="0"/>
          </a:p>
          <a:p>
            <a:pPr marL="499110" lvl="0" algn="l" rtl="0">
              <a:spcBef>
                <a:spcPts val="480"/>
              </a:spcBef>
              <a:spcAft>
                <a:spcPts val="0"/>
              </a:spcAft>
              <a:buSzPct val="100000"/>
              <a:buFontTx/>
              <a:buChar char="-"/>
            </a:pPr>
            <a:r>
              <a:rPr lang="nl-BE" sz="1800" dirty="0"/>
              <a:t>Kweken van snijbloemen en kamerplanten</a:t>
            </a:r>
            <a:br>
              <a:rPr lang="nl-BE" sz="1800" dirty="0"/>
            </a:br>
            <a:endParaRPr lang="nl-BE" sz="1800" dirty="0"/>
          </a:p>
          <a:p>
            <a:pPr marL="499110" lvl="0" algn="l" rtl="0">
              <a:spcBef>
                <a:spcPts val="480"/>
              </a:spcBef>
              <a:spcAft>
                <a:spcPts val="0"/>
              </a:spcAft>
              <a:buSzPct val="100000"/>
              <a:buFontTx/>
              <a:buChar char="-"/>
            </a:pPr>
            <a:r>
              <a:rPr lang="nl-BE" sz="1800" dirty="0"/>
              <a:t>Omgaan met klanten</a:t>
            </a:r>
          </a:p>
          <a:p>
            <a:pPr marL="156210" lvl="0" indent="0" algn="l" rtl="0">
              <a:spcBef>
                <a:spcPts val="480"/>
              </a:spcBef>
              <a:spcAft>
                <a:spcPts val="0"/>
              </a:spcAft>
              <a:buSzPct val="100000"/>
              <a:buNone/>
            </a:pPr>
            <a:endParaRPr lang="nl-BE" sz="1400" dirty="0"/>
          </a:p>
          <a:p>
            <a:pPr marL="499110" lvl="0" algn="l" rtl="0">
              <a:spcBef>
                <a:spcPts val="480"/>
              </a:spcBef>
              <a:spcAft>
                <a:spcPts val="0"/>
              </a:spcAft>
              <a:buSzPct val="100000"/>
              <a:buFontTx/>
              <a:buChar char="-"/>
            </a:pPr>
            <a:r>
              <a:rPr lang="nl-BE" sz="1800" dirty="0"/>
              <a:t>….</a:t>
            </a:r>
            <a:endParaRPr sz="1800" dirty="0"/>
          </a:p>
          <a:p>
            <a:pPr lvl="1" indent="-288925">
              <a:spcBef>
                <a:spcPts val="0"/>
              </a:spcBef>
              <a:buSzPct val="100000"/>
            </a:pPr>
            <a:endParaRPr lang="nl-BE" dirty="0"/>
          </a:p>
        </p:txBody>
      </p:sp>
      <p:pic>
        <p:nvPicPr>
          <p:cNvPr id="4" name="Afbeelding 3" descr="Afbeelding met tekst, schermopname, Lettertype, nummer&#10;&#10;Door AI gegenereerde inhoud is mogelijk onjuist.">
            <a:extLst>
              <a:ext uri="{FF2B5EF4-FFF2-40B4-BE49-F238E27FC236}">
                <a16:creationId xmlns:a16="http://schemas.microsoft.com/office/drawing/2014/main" id="{C7405885-89F5-6864-10C2-EBE74969063C}"/>
              </a:ext>
            </a:extLst>
          </p:cNvPr>
          <p:cNvPicPr>
            <a:picLocks noChangeAspect="1"/>
          </p:cNvPicPr>
          <p:nvPr/>
        </p:nvPicPr>
        <p:blipFill>
          <a:blip r:embed="rId3"/>
          <a:stretch>
            <a:fillRect/>
          </a:stretch>
        </p:blipFill>
        <p:spPr>
          <a:xfrm>
            <a:off x="817289" y="1828660"/>
            <a:ext cx="4596985" cy="2164500"/>
          </a:xfrm>
          <a:prstGeom prst="rect">
            <a:avLst/>
          </a:prstGeom>
        </p:spPr>
      </p:pic>
    </p:spTree>
    <p:extLst>
      <p:ext uri="{BB962C8B-B14F-4D97-AF65-F5344CB8AC3E}">
        <p14:creationId xmlns:p14="http://schemas.microsoft.com/office/powerpoint/2010/main" val="1498375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3BDA6B8-C22B-9BB5-B089-747422EA0909}"/>
              </a:ext>
            </a:extLst>
          </p:cNvPr>
          <p:cNvSpPr>
            <a:spLocks noGrp="1"/>
          </p:cNvSpPr>
          <p:nvPr>
            <p:ph type="title"/>
          </p:nvPr>
        </p:nvSpPr>
        <p:spPr>
          <a:xfrm>
            <a:off x="1619672" y="836712"/>
            <a:ext cx="6951451" cy="580926"/>
          </a:xfrm>
        </p:spPr>
        <p:txBody>
          <a:bodyPr/>
          <a:lstStyle/>
          <a:p>
            <a:endParaRPr lang="en-US"/>
          </a:p>
        </p:txBody>
      </p:sp>
      <p:pic>
        <p:nvPicPr>
          <p:cNvPr id="5" name="Content Placeholder 4">
            <a:extLst>
              <a:ext uri="{FF2B5EF4-FFF2-40B4-BE49-F238E27FC236}">
                <a16:creationId xmlns:a16="http://schemas.microsoft.com/office/drawing/2014/main" id="{9CD99CBF-AC09-ADA9-18C7-DA1867D023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62650" y="485697"/>
            <a:ext cx="2992257" cy="5319568"/>
          </a:xfrm>
          <a:prstGeom prst="rect">
            <a:avLst/>
          </a:prstGeom>
          <a:solidFill>
            <a:srgbClr val="FFFFFF"/>
          </a:solidFill>
        </p:spPr>
      </p:pic>
    </p:spTree>
    <p:extLst>
      <p:ext uri="{BB962C8B-B14F-4D97-AF65-F5344CB8AC3E}">
        <p14:creationId xmlns:p14="http://schemas.microsoft.com/office/powerpoint/2010/main" val="33014850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4398-B30A-1ECD-9BE2-55802128EA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DF70D1-C4A1-F349-3EC4-4248FE2BD777}"/>
              </a:ext>
            </a:extLst>
          </p:cNvPr>
          <p:cNvSpPr>
            <a:spLocks noGrp="1"/>
          </p:cNvSpPr>
          <p:nvPr>
            <p:ph type="title"/>
          </p:nvPr>
        </p:nvSpPr>
        <p:spPr/>
        <p:txBody>
          <a:bodyPr>
            <a:noAutofit/>
          </a:bodyPr>
          <a:lstStyle/>
          <a:p>
            <a:r>
              <a:rPr lang="nl-BE" sz="3200" dirty="0"/>
              <a:t>Vervolgstudies en carrièremogelijkheden</a:t>
            </a:r>
          </a:p>
        </p:txBody>
      </p:sp>
    </p:spTree>
    <p:extLst>
      <p:ext uri="{BB962C8B-B14F-4D97-AF65-F5344CB8AC3E}">
        <p14:creationId xmlns:p14="http://schemas.microsoft.com/office/powerpoint/2010/main" val="369660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B2EA2-032B-1675-C6B1-84C78825894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2EB3F98-7DA6-7ACF-3CF3-2063987B30C4}"/>
              </a:ext>
            </a:extLst>
          </p:cNvPr>
          <p:cNvSpPr txBox="1"/>
          <p:nvPr/>
        </p:nvSpPr>
        <p:spPr>
          <a:xfrm>
            <a:off x="1714751" y="803556"/>
            <a:ext cx="72817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srgbClr val="E4160A"/>
                </a:solidFill>
                <a:effectLst/>
                <a:uLnTx/>
                <a:uFillTx/>
                <a:latin typeface="+mj-lt"/>
                <a:ea typeface="+mn-ea"/>
                <a:cs typeface="+mn-cs"/>
              </a:rPr>
              <a:t>Vervolgstudies en carrièremogelijkheden</a:t>
            </a:r>
          </a:p>
        </p:txBody>
      </p:sp>
      <p:sp>
        <p:nvSpPr>
          <p:cNvPr id="5" name="object 3"/>
          <p:cNvSpPr txBox="1"/>
          <p:nvPr/>
        </p:nvSpPr>
        <p:spPr>
          <a:xfrm>
            <a:off x="1091381" y="2013280"/>
            <a:ext cx="7659329" cy="3429785"/>
          </a:xfrm>
          <a:prstGeom prst="rect">
            <a:avLst/>
          </a:prstGeom>
        </p:spPr>
        <p:txBody>
          <a:bodyPr vert="horz" wrap="square" lIns="0" tIns="13335" rIns="0" bIns="0" rtlCol="0">
            <a:spAutoFit/>
          </a:bodyPr>
          <a:lstStyle/>
          <a:p>
            <a:pPr marL="342900" indent="-342900" fontAlgn="base">
              <a:buFont typeface="Wingdings" panose="05000000000000000000" pitchFamily="2" charset="2"/>
              <a:buChar char="§"/>
            </a:pPr>
            <a:r>
              <a:rPr lang="fr-BE" sz="2400" spc="20" dirty="0" err="1">
                <a:latin typeface="Arial MT"/>
                <a:cs typeface="Arial MT"/>
              </a:rPr>
              <a:t>Doorstromen</a:t>
            </a:r>
            <a:r>
              <a:rPr lang="fr-BE" sz="2400" spc="20" dirty="0">
                <a:latin typeface="Arial MT"/>
                <a:cs typeface="Arial MT"/>
              </a:rPr>
              <a:t> </a:t>
            </a:r>
            <a:r>
              <a:rPr lang="fr-BE" sz="2400" spc="20" dirty="0" err="1">
                <a:latin typeface="Arial MT"/>
                <a:cs typeface="Arial MT"/>
              </a:rPr>
              <a:t>naar</a:t>
            </a:r>
            <a:r>
              <a:rPr lang="fr-BE" sz="2400" spc="20" dirty="0">
                <a:latin typeface="Arial MT"/>
                <a:cs typeface="Arial MT"/>
              </a:rPr>
              <a:t> </a:t>
            </a:r>
            <a:r>
              <a:rPr lang="fr-BE" sz="2400" spc="20" dirty="0" err="1">
                <a:latin typeface="Arial MT"/>
                <a:cs typeface="Arial MT"/>
              </a:rPr>
              <a:t>graduaatopleiding</a:t>
            </a:r>
            <a:r>
              <a:rPr lang="fr-BE" sz="2400" spc="20" dirty="0">
                <a:latin typeface="Arial MT"/>
                <a:cs typeface="Arial MT"/>
              </a:rPr>
              <a:t>, </a:t>
            </a:r>
            <a:r>
              <a:rPr lang="fr-BE" sz="2400" spc="20" dirty="0" err="1">
                <a:latin typeface="Arial MT"/>
                <a:cs typeface="Arial MT"/>
              </a:rPr>
              <a:t>bijv</a:t>
            </a:r>
            <a:r>
              <a:rPr lang="fr-BE" sz="2400" spc="20" dirty="0">
                <a:latin typeface="Arial MT"/>
                <a:cs typeface="Arial MT"/>
              </a:rPr>
              <a:t>. </a:t>
            </a:r>
            <a:br>
              <a:rPr lang="fr-BE" sz="2400" spc="20" dirty="0">
                <a:latin typeface="Arial MT"/>
                <a:cs typeface="Arial MT"/>
              </a:rPr>
            </a:br>
            <a:br>
              <a:rPr lang="fr-BE" sz="2400" spc="20" dirty="0">
                <a:latin typeface="Arial MT"/>
                <a:cs typeface="Arial MT"/>
              </a:rPr>
            </a:br>
            <a:r>
              <a:rPr lang="nl-BE" dirty="0">
                <a:latin typeface="+mj-lt"/>
              </a:rPr>
              <a:t>Productiebeheer Land- en Tuinbouw</a:t>
            </a:r>
            <a:br>
              <a:rPr lang="nl-BE" dirty="0">
                <a:latin typeface="+mj-lt"/>
              </a:rPr>
            </a:br>
            <a:r>
              <a:rPr lang="nl-BE" dirty="0">
                <a:latin typeface="+mj-lt"/>
              </a:rPr>
              <a:t>Groenvoorziening </a:t>
            </a:r>
            <a:br>
              <a:rPr lang="nl-BE" dirty="0">
                <a:latin typeface="+mj-lt"/>
              </a:rPr>
            </a:br>
            <a:r>
              <a:rPr lang="nl-BE" dirty="0">
                <a:latin typeface="+mj-lt"/>
              </a:rPr>
              <a:t>Ecologische Tuin en Landschapsinrichting </a:t>
            </a:r>
            <a:br>
              <a:rPr lang="nl-BE" dirty="0">
                <a:latin typeface="+mj-lt"/>
              </a:rPr>
            </a:br>
            <a:br>
              <a:rPr lang="nl-BE" dirty="0">
                <a:latin typeface="+mj-lt"/>
              </a:rPr>
            </a:br>
            <a:r>
              <a:rPr lang="nl-BE" dirty="0">
                <a:latin typeface="+mj-lt"/>
                <a:sym typeface="Wingdings" panose="05000000000000000000" pitchFamily="2" charset="2"/>
              </a:rPr>
              <a:t> Praktijkgerichte opleiding in hoger onderwijs. </a:t>
            </a:r>
            <a:br>
              <a:rPr lang="nl-BE" dirty="0">
                <a:latin typeface="+mj-lt"/>
                <a:sym typeface="Wingdings" panose="05000000000000000000" pitchFamily="2" charset="2"/>
              </a:rPr>
            </a:br>
            <a:r>
              <a:rPr lang="nl-BE" dirty="0">
                <a:latin typeface="+mj-lt"/>
                <a:sym typeface="Wingdings" panose="05000000000000000000" pitchFamily="2" charset="2"/>
              </a:rPr>
              <a:t> Duurt in regel TWEE jaar. </a:t>
            </a:r>
            <a:br>
              <a:rPr lang="nl-BE" dirty="0">
                <a:latin typeface="+mj-lt"/>
              </a:rPr>
            </a:br>
            <a:endParaRPr lang="fr-BE" sz="2400" spc="20" dirty="0">
              <a:latin typeface="+mj-lt"/>
              <a:cs typeface="Arial MT"/>
            </a:endParaRPr>
          </a:p>
          <a:p>
            <a:pPr marL="342900" indent="-342900" fontAlgn="base">
              <a:buFont typeface="Wingdings" panose="05000000000000000000" pitchFamily="2" charset="2"/>
              <a:buChar char="§"/>
            </a:pPr>
            <a:endParaRPr lang="fr-BE" sz="2400" spc="-5" dirty="0">
              <a:latin typeface="Arial MT"/>
              <a:cs typeface="Arial MT"/>
            </a:endParaRPr>
          </a:p>
          <a:p>
            <a:pPr>
              <a:spcAft>
                <a:spcPts val="600"/>
              </a:spcAft>
            </a:pPr>
            <a:endParaRPr dirty="0">
              <a:latin typeface="Arial MT"/>
              <a:cs typeface="Arial MT"/>
            </a:endParaRPr>
          </a:p>
        </p:txBody>
      </p:sp>
    </p:spTree>
    <p:extLst>
      <p:ext uri="{BB962C8B-B14F-4D97-AF65-F5344CB8AC3E}">
        <p14:creationId xmlns:p14="http://schemas.microsoft.com/office/powerpoint/2010/main" val="67809367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B2EA2-032B-1675-C6B1-84C78825894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2EB3F98-7DA6-7ACF-3CF3-2063987B30C4}"/>
              </a:ext>
            </a:extLst>
          </p:cNvPr>
          <p:cNvSpPr txBox="1"/>
          <p:nvPr/>
        </p:nvSpPr>
        <p:spPr>
          <a:xfrm>
            <a:off x="1714751" y="803556"/>
            <a:ext cx="72817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srgbClr val="E4160A"/>
                </a:solidFill>
                <a:effectLst/>
                <a:uLnTx/>
                <a:uFillTx/>
                <a:latin typeface="+mj-lt"/>
                <a:ea typeface="+mn-ea"/>
                <a:cs typeface="+mn-cs"/>
              </a:rPr>
              <a:t>Vervolgstudies en carrièremogelijkheden</a:t>
            </a:r>
          </a:p>
        </p:txBody>
      </p:sp>
      <p:sp>
        <p:nvSpPr>
          <p:cNvPr id="5" name="object 3"/>
          <p:cNvSpPr txBox="1"/>
          <p:nvPr/>
        </p:nvSpPr>
        <p:spPr>
          <a:xfrm>
            <a:off x="1091381" y="2013280"/>
            <a:ext cx="7659329" cy="3983783"/>
          </a:xfrm>
          <a:prstGeom prst="rect">
            <a:avLst/>
          </a:prstGeom>
        </p:spPr>
        <p:txBody>
          <a:bodyPr vert="horz" wrap="square" lIns="0" tIns="13335" rIns="0" bIns="0" rtlCol="0">
            <a:spAutoFit/>
          </a:bodyPr>
          <a:lstStyle/>
          <a:p>
            <a:pPr marL="342900" indent="-342900" fontAlgn="base">
              <a:buFont typeface="Wingdings" panose="05000000000000000000" pitchFamily="2" charset="2"/>
              <a:buChar char="§"/>
            </a:pPr>
            <a:r>
              <a:rPr lang="fr-BE" sz="2400" spc="20" dirty="0" err="1">
                <a:latin typeface="Arial MT"/>
                <a:cs typeface="Arial MT"/>
              </a:rPr>
              <a:t>Doorstromen</a:t>
            </a:r>
            <a:r>
              <a:rPr lang="fr-BE" sz="2400" spc="20" dirty="0">
                <a:latin typeface="Arial MT"/>
                <a:cs typeface="Arial MT"/>
              </a:rPr>
              <a:t> </a:t>
            </a:r>
            <a:r>
              <a:rPr lang="fr-BE" sz="2400" spc="20" dirty="0" err="1">
                <a:latin typeface="Arial MT"/>
                <a:cs typeface="Arial MT"/>
              </a:rPr>
              <a:t>naar</a:t>
            </a:r>
            <a:r>
              <a:rPr lang="fr-BE" sz="2400" spc="20" dirty="0">
                <a:latin typeface="Arial MT"/>
                <a:cs typeface="Arial MT"/>
              </a:rPr>
              <a:t> 7de JAAR DUAAL! </a:t>
            </a:r>
            <a:br>
              <a:rPr lang="fr-BE" sz="2400" spc="20" dirty="0">
                <a:latin typeface="Arial MT"/>
                <a:cs typeface="Arial MT"/>
              </a:rPr>
            </a:br>
            <a:endParaRPr lang="fr-BE" sz="2400" spc="20" dirty="0">
              <a:latin typeface="Arial MT"/>
              <a:cs typeface="Arial MT"/>
            </a:endParaRPr>
          </a:p>
          <a:p>
            <a:r>
              <a:rPr lang="nl-NL" dirty="0">
                <a:hlinkClick r:id="rId3"/>
              </a:rPr>
              <a:t>DUAAL groenaanleg en -beheer</a:t>
            </a:r>
            <a:endParaRPr lang="nl-NL" dirty="0"/>
          </a:p>
          <a:p>
            <a:r>
              <a:rPr lang="nl-NL" dirty="0">
                <a:hlinkClick r:id="rId4"/>
              </a:rPr>
              <a:t>DUAAL plant en milieu</a:t>
            </a:r>
            <a:endParaRPr lang="nl-NL" dirty="0"/>
          </a:p>
          <a:p>
            <a:r>
              <a:rPr lang="nl-NL" dirty="0">
                <a:hlinkClick r:id="rId5"/>
              </a:rPr>
              <a:t>DUAAL dier en milieu</a:t>
            </a:r>
            <a:endParaRPr lang="nl-NL" dirty="0"/>
          </a:p>
          <a:p>
            <a:r>
              <a:rPr lang="nl-NL" dirty="0">
                <a:hlinkClick r:id="rId6"/>
              </a:rPr>
              <a:t>DUAAL groendecoratie</a:t>
            </a:r>
            <a:endParaRPr lang="nl-NL" dirty="0"/>
          </a:p>
          <a:p>
            <a:r>
              <a:rPr lang="nl-NL" dirty="0">
                <a:hlinkClick r:id="rId7"/>
              </a:rPr>
              <a:t>DUAAL natuur- en groentechnieken</a:t>
            </a:r>
            <a:endParaRPr lang="nl-NL" dirty="0"/>
          </a:p>
          <a:p>
            <a:pPr marL="342900" indent="-342900" fontAlgn="base">
              <a:buFont typeface="Wingdings" panose="05000000000000000000" pitchFamily="2" charset="2"/>
              <a:buChar char="§"/>
            </a:pPr>
            <a:endParaRPr lang="nl-BE" dirty="0">
              <a:latin typeface="+mj-lt"/>
            </a:endParaRPr>
          </a:p>
          <a:p>
            <a:pPr fontAlgn="base"/>
            <a:r>
              <a:rPr lang="nl-BE" dirty="0">
                <a:latin typeface="+mj-lt"/>
              </a:rPr>
              <a:t>REDEN: EXTRA PRAKTIJKERVARING + ATTESTEN + MOGELIJKHEID TOT BUITENLANDSE STAGE! </a:t>
            </a:r>
            <a:br>
              <a:rPr lang="nl-BE" dirty="0">
                <a:latin typeface="+mj-lt"/>
              </a:rPr>
            </a:br>
            <a:endParaRPr lang="fr-BE" sz="2400" spc="20" dirty="0">
              <a:latin typeface="+mj-lt"/>
              <a:cs typeface="Arial MT"/>
            </a:endParaRPr>
          </a:p>
          <a:p>
            <a:pPr marL="342900" indent="-342900" fontAlgn="base">
              <a:buFont typeface="Wingdings" panose="05000000000000000000" pitchFamily="2" charset="2"/>
              <a:buChar char="§"/>
            </a:pPr>
            <a:endParaRPr lang="fr-BE" sz="2400" spc="-5" dirty="0">
              <a:latin typeface="Arial MT"/>
              <a:cs typeface="Arial MT"/>
            </a:endParaRPr>
          </a:p>
          <a:p>
            <a:pPr>
              <a:spcAft>
                <a:spcPts val="600"/>
              </a:spcAft>
            </a:pPr>
            <a:endParaRPr dirty="0">
              <a:latin typeface="Arial MT"/>
              <a:cs typeface="Arial MT"/>
            </a:endParaRPr>
          </a:p>
        </p:txBody>
      </p:sp>
    </p:spTree>
    <p:extLst>
      <p:ext uri="{BB962C8B-B14F-4D97-AF65-F5344CB8AC3E}">
        <p14:creationId xmlns:p14="http://schemas.microsoft.com/office/powerpoint/2010/main" val="243675903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DBDC5-E91D-4D24-B2B2-B9510860DCAF}"/>
              </a:ext>
            </a:extLst>
          </p:cNvPr>
          <p:cNvSpPr>
            <a:spLocks noGrp="1"/>
          </p:cNvSpPr>
          <p:nvPr>
            <p:ph type="title"/>
          </p:nvPr>
        </p:nvSpPr>
        <p:spPr>
          <a:xfrm>
            <a:off x="1619672" y="836712"/>
            <a:ext cx="6951451" cy="580926"/>
          </a:xfrm>
        </p:spPr>
        <p:txBody>
          <a:bodyPr/>
          <a:lstStyle/>
          <a:p>
            <a:r>
              <a:rPr lang="nl-NL" dirty="0"/>
              <a:t>Vragen?</a:t>
            </a:r>
            <a:endParaRPr lang="nl-BE" dirty="0"/>
          </a:p>
        </p:txBody>
      </p:sp>
      <p:pic>
        <p:nvPicPr>
          <p:cNvPr id="4" name="Afbeelding 3" descr="Afbeelding met tekening&#10;&#10;Automatisch gegenereerde beschrijving">
            <a:extLst>
              <a:ext uri="{FF2B5EF4-FFF2-40B4-BE49-F238E27FC236}">
                <a16:creationId xmlns:a16="http://schemas.microsoft.com/office/drawing/2014/main" id="{40D70AD4-0AFB-4128-85F2-C47D82C297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417" y="608330"/>
            <a:ext cx="2676640" cy="2777014"/>
          </a:xfrm>
          <a:prstGeom prst="rect">
            <a:avLst/>
          </a:prstGeom>
        </p:spPr>
      </p:pic>
      <p:graphicFrame>
        <p:nvGraphicFramePr>
          <p:cNvPr id="6" name="Tabel 5"/>
          <p:cNvGraphicFramePr>
            <a:graphicFrameLocks noGrp="1"/>
          </p:cNvGraphicFramePr>
          <p:nvPr>
            <p:extLst>
              <p:ext uri="{D42A27DB-BD31-4B8C-83A1-F6EECF244321}">
                <p14:modId xmlns:p14="http://schemas.microsoft.com/office/powerpoint/2010/main" val="2691894418"/>
              </p:ext>
            </p:extLst>
          </p:nvPr>
        </p:nvGraphicFramePr>
        <p:xfrm>
          <a:off x="537028" y="1973945"/>
          <a:ext cx="5965371" cy="1621104"/>
        </p:xfrm>
        <a:graphic>
          <a:graphicData uri="http://schemas.openxmlformats.org/drawingml/2006/table">
            <a:tbl>
              <a:tblPr/>
              <a:tblGrid>
                <a:gridCol w="2504179">
                  <a:extLst>
                    <a:ext uri="{9D8B030D-6E8A-4147-A177-3AD203B41FA5}">
                      <a16:colId xmlns:a16="http://schemas.microsoft.com/office/drawing/2014/main" val="3384065912"/>
                    </a:ext>
                  </a:extLst>
                </a:gridCol>
                <a:gridCol w="3461192">
                  <a:extLst>
                    <a:ext uri="{9D8B030D-6E8A-4147-A177-3AD203B41FA5}">
                      <a16:colId xmlns:a16="http://schemas.microsoft.com/office/drawing/2014/main" val="846796815"/>
                    </a:ext>
                  </a:extLst>
                </a:gridCol>
              </a:tblGrid>
              <a:tr h="289504">
                <a:tc gridSpan="2">
                  <a:txBody>
                    <a:bodyPr/>
                    <a:lstStyle/>
                    <a:p>
                      <a:r>
                        <a:rPr lang="nl-BE" dirty="0"/>
                        <a:t>CONTACTGEGEVENS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nl-BE"/>
                    </a:p>
                  </a:txBody>
                  <a:tcPr/>
                </a:tc>
                <a:extLst>
                  <a:ext uri="{0D108BD9-81ED-4DB2-BD59-A6C34878D82A}">
                    <a16:rowId xmlns:a16="http://schemas.microsoft.com/office/drawing/2014/main" val="3824332304"/>
                  </a:ext>
                </a:extLst>
              </a:tr>
              <a:tr h="6152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t>arbeidsfinaliteit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hlinkClick r:id="rId3"/>
                        </a:rPr>
                        <a:t>thijsk@dewijnpers.be</a:t>
                      </a:r>
                      <a:r>
                        <a:rPr lang="nl-BE"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014793"/>
                  </a:ext>
                </a:extLst>
              </a:tr>
              <a:tr h="506632">
                <a:tc>
                  <a:txBody>
                    <a:bodyPr/>
                    <a:lstStyle/>
                    <a:p>
                      <a:r>
                        <a:rPr lang="nl-BE" dirty="0"/>
                        <a:t>duaal</a:t>
                      </a:r>
                      <a:r>
                        <a:rPr lang="nl-BE" baseline="0" dirty="0"/>
                        <a:t> leren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a:hlinkClick r:id="rId4"/>
                        </a:rPr>
                        <a:t>sannenn@dewijnpers.be</a:t>
                      </a:r>
                      <a:endParaRPr lang="nl-BE" dirty="0"/>
                    </a:p>
                    <a:p>
                      <a:r>
                        <a:rPr lang="nl-BE" dirty="0">
                          <a:hlinkClick r:id="rId5"/>
                        </a:rPr>
                        <a:t>degreefl@dewijnpers.be</a:t>
                      </a:r>
                      <a:r>
                        <a:rPr lang="nl-BE"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9606271"/>
                  </a:ext>
                </a:extLst>
              </a:tr>
            </a:tbl>
          </a:graphicData>
        </a:graphic>
      </p:graphicFrame>
    </p:spTree>
    <p:extLst>
      <p:ext uri="{BB962C8B-B14F-4D97-AF65-F5344CB8AC3E}">
        <p14:creationId xmlns:p14="http://schemas.microsoft.com/office/powerpoint/2010/main" val="4222594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advClick="0" advTm="4000">
        <p159:morph option="byObject"/>
      </p:transition>
    </mc:Choice>
    <mc:Fallback xmlns="">
      <p:transition spd="slow" advClick="0" advTm="4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persoon, kleding, person&#10;&#10;Door AI gegenereerde inhoud is mogelijk onjuist.">
            <a:extLst>
              <a:ext uri="{FF2B5EF4-FFF2-40B4-BE49-F238E27FC236}">
                <a16:creationId xmlns:a16="http://schemas.microsoft.com/office/drawing/2014/main" id="{57D029E0-143A-6342-31B5-1715D087E5BE}"/>
              </a:ext>
            </a:extLst>
          </p:cNvPr>
          <p:cNvPicPr>
            <a:picLocks noChangeAspect="1"/>
          </p:cNvPicPr>
          <p:nvPr/>
        </p:nvPicPr>
        <p:blipFill>
          <a:blip r:embed="rId3"/>
          <a:stretch>
            <a:fillRect/>
          </a:stretch>
        </p:blipFill>
        <p:spPr>
          <a:xfrm>
            <a:off x="0" y="56340"/>
            <a:ext cx="9144000" cy="6745319"/>
          </a:xfrm>
          <a:prstGeom prst="rect">
            <a:avLst/>
          </a:prstGeom>
        </p:spPr>
      </p:pic>
    </p:spTree>
    <p:extLst>
      <p:ext uri="{BB962C8B-B14F-4D97-AF65-F5344CB8AC3E}">
        <p14:creationId xmlns:p14="http://schemas.microsoft.com/office/powerpoint/2010/main" val="88536125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een fotobeschrijving beschikbaar.">
            <a:extLst>
              <a:ext uri="{FF2B5EF4-FFF2-40B4-BE49-F238E27FC236}">
                <a16:creationId xmlns:a16="http://schemas.microsoft.com/office/drawing/2014/main" id="{7D45AFAD-3257-EB1C-6EC6-443DEBAAC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7956"/>
            <a:ext cx="9345757" cy="217343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23E0514-FACE-59C6-E403-3D0B48147ECC}"/>
              </a:ext>
            </a:extLst>
          </p:cNvPr>
          <p:cNvSpPr>
            <a:spLocks noGrp="1"/>
          </p:cNvSpPr>
          <p:nvPr>
            <p:ph type="ctrTitle"/>
          </p:nvPr>
        </p:nvSpPr>
        <p:spPr>
          <a:xfrm>
            <a:off x="4924540" y="1894901"/>
            <a:ext cx="3226038" cy="760164"/>
          </a:xfrm>
        </p:spPr>
        <p:txBody>
          <a:bodyPr>
            <a:normAutofit fontScale="90000"/>
          </a:bodyPr>
          <a:lstStyle/>
          <a:p>
            <a:r>
              <a:rPr lang="nl-BE" dirty="0"/>
              <a:t>VRAGEN?</a:t>
            </a:r>
          </a:p>
        </p:txBody>
      </p:sp>
    </p:spTree>
    <p:extLst>
      <p:ext uri="{BB962C8B-B14F-4D97-AF65-F5344CB8AC3E}">
        <p14:creationId xmlns:p14="http://schemas.microsoft.com/office/powerpoint/2010/main" val="735691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4"/>
          <p:cNvSpPr txBox="1">
            <a:spLocks noGrp="1"/>
          </p:cNvSpPr>
          <p:nvPr>
            <p:ph type="title"/>
          </p:nvPr>
        </p:nvSpPr>
        <p:spPr>
          <a:xfrm>
            <a:off x="1619672" y="628369"/>
            <a:ext cx="6951451" cy="580926"/>
          </a:xfrm>
          <a:prstGeom prst="rect">
            <a:avLst/>
          </a:prstGeom>
          <a:noFill/>
          <a:ln>
            <a:noFill/>
          </a:ln>
        </p:spPr>
        <p:txBody>
          <a:bodyPr spcFirstLastPara="1" wrap="square" lIns="0" tIns="0" rIns="91425" bIns="45700" anchor="t" anchorCtr="0">
            <a:normAutofit/>
          </a:bodyPr>
          <a:lstStyle/>
          <a:p>
            <a:pPr marL="0" lvl="0" indent="0" algn="ctr" rtl="0">
              <a:spcBef>
                <a:spcPts val="0"/>
              </a:spcBef>
              <a:spcAft>
                <a:spcPts val="0"/>
              </a:spcAft>
              <a:buClr>
                <a:srgbClr val="E4160A"/>
              </a:buClr>
              <a:buSzPts val="3200"/>
              <a:buFont typeface="Arial"/>
              <a:buNone/>
            </a:pPr>
            <a:r>
              <a:rPr lang="nl-BE"/>
              <a:t>Overzicht</a:t>
            </a:r>
            <a:endParaRPr/>
          </a:p>
        </p:txBody>
      </p:sp>
      <p:sp>
        <p:nvSpPr>
          <p:cNvPr id="79" name="Google Shape;79;p4"/>
          <p:cNvSpPr txBox="1">
            <a:spLocks noGrp="1"/>
          </p:cNvSpPr>
          <p:nvPr>
            <p:ph type="body" idx="1"/>
          </p:nvPr>
        </p:nvSpPr>
        <p:spPr>
          <a:xfrm>
            <a:off x="1619672" y="2038119"/>
            <a:ext cx="6951451" cy="3767145"/>
          </a:xfrm>
          <a:prstGeom prst="rect">
            <a:avLst/>
          </a:prstGeom>
          <a:noFill/>
          <a:ln>
            <a:noFill/>
          </a:ln>
        </p:spPr>
        <p:txBody>
          <a:bodyPr spcFirstLastPara="1" wrap="square" lIns="0" tIns="45700" rIns="91425" bIns="45700" anchor="t" anchorCtr="0">
            <a:normAutofit/>
          </a:bodyPr>
          <a:lstStyle/>
          <a:p>
            <a:pPr marL="0" lvl="0" indent="0" algn="ctr" rtl="0">
              <a:lnSpc>
                <a:spcPct val="115000"/>
              </a:lnSpc>
              <a:spcBef>
                <a:spcPts val="2400"/>
              </a:spcBef>
              <a:spcAft>
                <a:spcPts val="0"/>
              </a:spcAft>
              <a:buNone/>
            </a:pPr>
            <a:endParaRPr sz="2300">
              <a:solidFill>
                <a:srgbClr val="666666"/>
              </a:solidFill>
            </a:endParaRPr>
          </a:p>
          <a:p>
            <a:pPr marL="0" lvl="0" indent="0" algn="l" rtl="0">
              <a:lnSpc>
                <a:spcPct val="115000"/>
              </a:lnSpc>
              <a:spcBef>
                <a:spcPts val="600"/>
              </a:spcBef>
              <a:spcAft>
                <a:spcPts val="0"/>
              </a:spcAft>
              <a:buNone/>
            </a:pPr>
            <a:endParaRPr sz="1100" b="0">
              <a:solidFill>
                <a:srgbClr val="000000"/>
              </a:solidFill>
            </a:endParaRPr>
          </a:p>
          <a:p>
            <a:pPr marL="342900" lvl="0" indent="-190500" algn="l" rtl="0">
              <a:spcBef>
                <a:spcPts val="0"/>
              </a:spcBef>
              <a:spcAft>
                <a:spcPts val="0"/>
              </a:spcAft>
              <a:buClr>
                <a:srgbClr val="E4160A"/>
              </a:buClr>
              <a:buSzPts val="2400"/>
              <a:buNone/>
            </a:pPr>
            <a:endParaRPr/>
          </a:p>
        </p:txBody>
      </p:sp>
      <p:pic>
        <p:nvPicPr>
          <p:cNvPr id="2" name="Picture 1">
            <a:extLst>
              <a:ext uri="{FF2B5EF4-FFF2-40B4-BE49-F238E27FC236}">
                <a16:creationId xmlns:a16="http://schemas.microsoft.com/office/drawing/2014/main" id="{EAB0C5A2-5672-86A4-3488-397D83F0F39C}"/>
              </a:ext>
            </a:extLst>
          </p:cNvPr>
          <p:cNvPicPr>
            <a:picLocks noChangeAspect="1"/>
          </p:cNvPicPr>
          <p:nvPr/>
        </p:nvPicPr>
        <p:blipFill>
          <a:blip r:embed="rId3"/>
          <a:stretch>
            <a:fillRect/>
          </a:stretch>
        </p:blipFill>
        <p:spPr>
          <a:xfrm>
            <a:off x="-1" y="312103"/>
            <a:ext cx="9144001" cy="646366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2" name="Tekstvak 1">
            <a:extLst>
              <a:ext uri="{FF2B5EF4-FFF2-40B4-BE49-F238E27FC236}">
                <a16:creationId xmlns:a16="http://schemas.microsoft.com/office/drawing/2014/main" id="{46D68C40-2900-4062-D6B8-4A9BA938E4A2}"/>
              </a:ext>
            </a:extLst>
          </p:cNvPr>
          <p:cNvSpPr txBox="1"/>
          <p:nvPr/>
        </p:nvSpPr>
        <p:spPr>
          <a:xfrm>
            <a:off x="4157330" y="967563"/>
            <a:ext cx="4433777" cy="1446550"/>
          </a:xfrm>
          <a:prstGeom prst="rect">
            <a:avLst/>
          </a:prstGeom>
          <a:noFill/>
        </p:spPr>
        <p:txBody>
          <a:bodyPr wrap="square" rtlCol="0">
            <a:spAutoFit/>
          </a:bodyPr>
          <a:lstStyle/>
          <a:p>
            <a:r>
              <a:rPr lang="nl-BE" sz="4400">
                <a:solidFill>
                  <a:schemeClr val="bg1"/>
                </a:solidFill>
              </a:rPr>
              <a:t>Dankjewel voor jullie aandacht! </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2795" y="201168"/>
            <a:ext cx="8633460" cy="6481571"/>
          </a:xfrm>
          <a:prstGeom prst="rect">
            <a:avLst/>
          </a:prstGeom>
        </p:spPr>
      </p:pic>
    </p:spTree>
    <p:extLst>
      <p:ext uri="{BB962C8B-B14F-4D97-AF65-F5344CB8AC3E}">
        <p14:creationId xmlns:p14="http://schemas.microsoft.com/office/powerpoint/2010/main" val="4242636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Lettertype, schermopname, groen&#10;&#10;Door AI gegenereerde inhoud is mogelijk onjuist.">
            <a:extLst>
              <a:ext uri="{FF2B5EF4-FFF2-40B4-BE49-F238E27FC236}">
                <a16:creationId xmlns:a16="http://schemas.microsoft.com/office/drawing/2014/main" id="{060CD3CC-639A-5D7E-02E3-F5A37C6D130C}"/>
              </a:ext>
            </a:extLst>
          </p:cNvPr>
          <p:cNvPicPr>
            <a:picLocks noChangeAspect="1"/>
          </p:cNvPicPr>
          <p:nvPr/>
        </p:nvPicPr>
        <p:blipFill>
          <a:blip r:embed="rId2"/>
          <a:stretch>
            <a:fillRect/>
          </a:stretch>
        </p:blipFill>
        <p:spPr>
          <a:xfrm>
            <a:off x="326673" y="3429000"/>
            <a:ext cx="8490653" cy="1474838"/>
          </a:xfrm>
          <a:prstGeom prst="rect">
            <a:avLst/>
          </a:prstGeom>
        </p:spPr>
      </p:pic>
    </p:spTree>
    <p:extLst>
      <p:ext uri="{BB962C8B-B14F-4D97-AF65-F5344CB8AC3E}">
        <p14:creationId xmlns:p14="http://schemas.microsoft.com/office/powerpoint/2010/main" val="5062650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2038"/>
            <a:ext cx="5211445" cy="513715"/>
          </a:xfrm>
          <a:prstGeom prst="rect">
            <a:avLst/>
          </a:prstGeom>
        </p:spPr>
        <p:txBody>
          <a:bodyPr vert="horz" wrap="square" lIns="0" tIns="13335" rIns="0" bIns="0" rtlCol="0">
            <a:spAutoFit/>
          </a:bodyPr>
          <a:lstStyle/>
          <a:p>
            <a:pPr marL="12700">
              <a:lnSpc>
                <a:spcPct val="100000"/>
              </a:lnSpc>
              <a:spcBef>
                <a:spcPts val="105"/>
              </a:spcBef>
            </a:pPr>
            <a:r>
              <a:rPr sz="3200" dirty="0">
                <a:latin typeface="+mj-lt"/>
                <a:cs typeface="Calibri" panose="020F0502020204030204" pitchFamily="34" charset="0"/>
              </a:rPr>
              <a:t>3</a:t>
            </a:r>
            <a:r>
              <a:rPr sz="3200" spc="-10" dirty="0">
                <a:latin typeface="+mj-lt"/>
                <a:cs typeface="Calibri" panose="020F0502020204030204" pitchFamily="34" charset="0"/>
              </a:rPr>
              <a:t> </a:t>
            </a:r>
            <a:r>
              <a:rPr sz="3200" spc="-5" dirty="0">
                <a:latin typeface="+mj-lt"/>
                <a:cs typeface="Calibri" panose="020F0502020204030204" pitchFamily="34" charset="0"/>
              </a:rPr>
              <a:t>F</a:t>
            </a:r>
            <a:r>
              <a:rPr lang="fr-BE" sz="3200" spc="-5" dirty="0">
                <a:latin typeface="+mj-lt"/>
                <a:cs typeface="Calibri" panose="020F0502020204030204" pitchFamily="34" charset="0"/>
              </a:rPr>
              <a:t>INALITEITEN</a:t>
            </a:r>
            <a:endParaRPr sz="3200" dirty="0">
              <a:latin typeface="+mj-lt"/>
              <a:cs typeface="Calibri" panose="020F0502020204030204" pitchFamily="34" charset="0"/>
            </a:endParaRPr>
          </a:p>
        </p:txBody>
      </p:sp>
      <p:sp>
        <p:nvSpPr>
          <p:cNvPr id="3" name="object 3"/>
          <p:cNvSpPr txBox="1"/>
          <p:nvPr/>
        </p:nvSpPr>
        <p:spPr>
          <a:xfrm>
            <a:off x="1607310" y="1836299"/>
            <a:ext cx="7536690" cy="4417235"/>
          </a:xfrm>
          <a:prstGeom prst="rect">
            <a:avLst/>
          </a:prstGeom>
        </p:spPr>
        <p:txBody>
          <a:bodyPr vert="horz" wrap="square" lIns="0" tIns="13335" rIns="0" bIns="0" rtlCol="0">
            <a:spAutoFit/>
          </a:bodyPr>
          <a:lstStyle/>
          <a:p>
            <a:pPr marL="355600" indent="-297815">
              <a:lnSpc>
                <a:spcPts val="2005"/>
              </a:lnSpc>
              <a:spcAft>
                <a:spcPts val="600"/>
              </a:spcAft>
              <a:buFont typeface="Calibri"/>
              <a:buChar char="▪"/>
              <a:tabLst>
                <a:tab pos="354965" algn="l"/>
                <a:tab pos="355600" algn="l"/>
              </a:tabLst>
            </a:pPr>
            <a:r>
              <a:rPr lang="nl-NL" b="1" spc="-5" dirty="0">
                <a:solidFill>
                  <a:srgbClr val="E31609"/>
                </a:solidFill>
                <a:cs typeface="Arial"/>
              </a:rPr>
              <a:t>ARBEIDSMARKT -</a:t>
            </a:r>
            <a:r>
              <a:rPr lang="nl-NL" b="1" spc="-30" dirty="0">
                <a:solidFill>
                  <a:srgbClr val="E31609"/>
                </a:solidFill>
                <a:cs typeface="Arial"/>
              </a:rPr>
              <a:t> </a:t>
            </a:r>
            <a:r>
              <a:rPr lang="nl-NL" b="1" dirty="0">
                <a:solidFill>
                  <a:srgbClr val="E31609"/>
                </a:solidFill>
                <a:cs typeface="Arial"/>
              </a:rPr>
              <a:t>A </a:t>
            </a:r>
            <a:r>
              <a:rPr lang="nl-NL" b="1" dirty="0">
                <a:solidFill>
                  <a:srgbClr val="E31609"/>
                </a:solidFill>
                <a:cs typeface="Arial"/>
                <a:sym typeface="Wingdings" panose="05000000000000000000" pitchFamily="2" charset="2"/>
              </a:rPr>
              <a:t> arbeidsmarkt</a:t>
            </a:r>
          </a:p>
          <a:p>
            <a:pPr marL="812800" lvl="1" indent="-297815">
              <a:lnSpc>
                <a:spcPts val="2005"/>
              </a:lnSpc>
              <a:spcAft>
                <a:spcPts val="600"/>
              </a:spcAft>
              <a:buFont typeface="Calibri"/>
              <a:buChar char="▪"/>
              <a:tabLst>
                <a:tab pos="354965" algn="l"/>
                <a:tab pos="355600" algn="l"/>
              </a:tabLst>
            </a:pPr>
            <a:r>
              <a:rPr lang="nl-NL" spc="-10" dirty="0">
                <a:cs typeface="Arial"/>
                <a:sym typeface="Wingdings" panose="05000000000000000000" pitchFamily="2" charset="2"/>
              </a:rPr>
              <a:t>arbeidscompetenties</a:t>
            </a:r>
          </a:p>
          <a:p>
            <a:pPr marL="812800" lvl="1" indent="-297815">
              <a:lnSpc>
                <a:spcPts val="2005"/>
              </a:lnSpc>
              <a:spcAft>
                <a:spcPts val="600"/>
              </a:spcAft>
              <a:buFont typeface="Calibri"/>
              <a:buChar char="▪"/>
              <a:tabLst>
                <a:tab pos="354965" algn="l"/>
                <a:tab pos="355600" algn="l"/>
              </a:tabLst>
            </a:pPr>
            <a:r>
              <a:rPr lang="nl-NL" spc="-10" dirty="0">
                <a:latin typeface="Arial MT"/>
                <a:cs typeface="Arial MT"/>
              </a:rPr>
              <a:t>voorbereiden</a:t>
            </a:r>
            <a:r>
              <a:rPr lang="nl-NL" spc="30" dirty="0">
                <a:latin typeface="Arial MT"/>
                <a:cs typeface="Arial MT"/>
              </a:rPr>
              <a:t> </a:t>
            </a:r>
            <a:r>
              <a:rPr lang="nl-NL" spc="-5" dirty="0">
                <a:latin typeface="Arial MT"/>
                <a:cs typeface="Arial MT"/>
              </a:rPr>
              <a:t>op</a:t>
            </a:r>
            <a:r>
              <a:rPr lang="nl-NL" spc="10" dirty="0">
                <a:latin typeface="Arial MT"/>
                <a:cs typeface="Arial MT"/>
              </a:rPr>
              <a:t> </a:t>
            </a:r>
            <a:r>
              <a:rPr lang="nl-NL" spc="-10" dirty="0">
                <a:latin typeface="Arial MT"/>
                <a:cs typeface="Arial MT"/>
              </a:rPr>
              <a:t>arbeidsmarkt</a:t>
            </a:r>
          </a:p>
          <a:p>
            <a:pPr marL="812800" lvl="1" indent="-297815">
              <a:lnSpc>
                <a:spcPts val="2005"/>
              </a:lnSpc>
              <a:spcAft>
                <a:spcPts val="600"/>
              </a:spcAft>
              <a:buFont typeface="Calibri"/>
              <a:buChar char="▪"/>
              <a:tabLst>
                <a:tab pos="354965" algn="l"/>
                <a:tab pos="355600" algn="l"/>
              </a:tabLst>
            </a:pPr>
            <a:r>
              <a:rPr lang="nl-NL" spc="-10" dirty="0">
                <a:latin typeface="Arial MT"/>
                <a:cs typeface="Arial MT"/>
              </a:rPr>
              <a:t>Graduaatsopleiding</a:t>
            </a:r>
            <a:endParaRPr lang="nl-NL" dirty="0">
              <a:latin typeface="Arial MT"/>
              <a:cs typeface="Arial MT"/>
            </a:endParaRPr>
          </a:p>
          <a:p>
            <a:pPr>
              <a:lnSpc>
                <a:spcPct val="100000"/>
              </a:lnSpc>
              <a:spcBef>
                <a:spcPts val="15"/>
              </a:spcBef>
              <a:spcAft>
                <a:spcPts val="600"/>
              </a:spcAft>
            </a:pPr>
            <a:endParaRPr sz="1200" dirty="0">
              <a:latin typeface="Arial MT"/>
              <a:cs typeface="Arial MT"/>
            </a:endParaRPr>
          </a:p>
          <a:p>
            <a:pPr marL="355600" indent="-297815">
              <a:lnSpc>
                <a:spcPts val="2005"/>
              </a:lnSpc>
              <a:spcAft>
                <a:spcPts val="600"/>
              </a:spcAft>
              <a:buFont typeface="Calibri"/>
              <a:buChar char="▪"/>
              <a:tabLst>
                <a:tab pos="354965" algn="l"/>
                <a:tab pos="355600" algn="l"/>
              </a:tabLst>
            </a:pPr>
            <a:r>
              <a:rPr b="1" spc="5" dirty="0">
                <a:solidFill>
                  <a:srgbClr val="E31609"/>
                </a:solidFill>
                <a:latin typeface="Arial"/>
                <a:cs typeface="Arial"/>
              </a:rPr>
              <a:t>DUBBELE</a:t>
            </a:r>
            <a:r>
              <a:rPr b="1" spc="-30" dirty="0">
                <a:solidFill>
                  <a:srgbClr val="E31609"/>
                </a:solidFill>
                <a:latin typeface="Arial"/>
                <a:cs typeface="Arial"/>
              </a:rPr>
              <a:t> </a:t>
            </a:r>
            <a:r>
              <a:rPr b="1" spc="-5" dirty="0">
                <a:solidFill>
                  <a:srgbClr val="E31609"/>
                </a:solidFill>
                <a:latin typeface="Arial"/>
                <a:cs typeface="Arial"/>
              </a:rPr>
              <a:t>FINALITEIT</a:t>
            </a:r>
            <a:r>
              <a:rPr lang="fr-BE" b="1" spc="-5" dirty="0">
                <a:solidFill>
                  <a:srgbClr val="E31609"/>
                </a:solidFill>
                <a:latin typeface="Arial"/>
                <a:cs typeface="Arial"/>
              </a:rPr>
              <a:t> - </a:t>
            </a:r>
            <a:r>
              <a:rPr b="1" dirty="0">
                <a:solidFill>
                  <a:srgbClr val="E31609"/>
                </a:solidFill>
                <a:latin typeface="Arial"/>
                <a:cs typeface="Arial"/>
              </a:rPr>
              <a:t>D/A</a:t>
            </a:r>
            <a:r>
              <a:rPr lang="fr-BE" b="1" dirty="0">
                <a:solidFill>
                  <a:srgbClr val="E31609"/>
                </a:solidFill>
                <a:latin typeface="Arial"/>
                <a:cs typeface="Arial"/>
              </a:rPr>
              <a:t> </a:t>
            </a:r>
            <a:r>
              <a:rPr lang="fr-BE" b="1" dirty="0">
                <a:solidFill>
                  <a:srgbClr val="E31609"/>
                </a:solidFill>
                <a:latin typeface="Arial"/>
                <a:cs typeface="Arial"/>
                <a:sym typeface="Wingdings" panose="05000000000000000000" pitchFamily="2" charset="2"/>
              </a:rPr>
              <a:t> </a:t>
            </a:r>
            <a:r>
              <a:rPr lang="fr-BE" b="1" dirty="0" err="1">
                <a:solidFill>
                  <a:srgbClr val="E31609"/>
                </a:solidFill>
                <a:latin typeface="Arial"/>
                <a:cs typeface="Arial"/>
                <a:sym typeface="Wingdings" panose="05000000000000000000" pitchFamily="2" charset="2"/>
              </a:rPr>
              <a:t>hoger</a:t>
            </a:r>
            <a:r>
              <a:rPr lang="fr-BE" b="1" dirty="0">
                <a:solidFill>
                  <a:srgbClr val="E31609"/>
                </a:solidFill>
                <a:latin typeface="Arial"/>
                <a:cs typeface="Arial"/>
                <a:sym typeface="Wingdings" panose="05000000000000000000" pitchFamily="2" charset="2"/>
              </a:rPr>
              <a:t> </a:t>
            </a:r>
            <a:r>
              <a:rPr lang="fr-BE" b="1" dirty="0" err="1">
                <a:solidFill>
                  <a:srgbClr val="E31609"/>
                </a:solidFill>
                <a:latin typeface="Arial"/>
                <a:cs typeface="Arial"/>
                <a:sym typeface="Wingdings" panose="05000000000000000000" pitchFamily="2" charset="2"/>
              </a:rPr>
              <a:t>onderwijs</a:t>
            </a:r>
            <a:r>
              <a:rPr lang="fr-BE" b="1" dirty="0">
                <a:solidFill>
                  <a:srgbClr val="E31609"/>
                </a:solidFill>
                <a:latin typeface="Arial"/>
                <a:cs typeface="Arial"/>
                <a:sym typeface="Wingdings" panose="05000000000000000000" pitchFamily="2" charset="2"/>
              </a:rPr>
              <a:t> of </a:t>
            </a:r>
            <a:r>
              <a:rPr lang="fr-BE" b="1" dirty="0" err="1">
                <a:solidFill>
                  <a:srgbClr val="E31609"/>
                </a:solidFill>
                <a:latin typeface="Arial"/>
                <a:cs typeface="Arial"/>
                <a:sym typeface="Wingdings" panose="05000000000000000000" pitchFamily="2" charset="2"/>
              </a:rPr>
              <a:t>arbeidsmarkt</a:t>
            </a:r>
            <a:endParaRPr lang="fr-BE" b="1" dirty="0">
              <a:solidFill>
                <a:srgbClr val="E31609"/>
              </a:solidFill>
              <a:latin typeface="Arial"/>
              <a:cs typeface="Arial"/>
              <a:sym typeface="Wingdings" panose="05000000000000000000" pitchFamily="2" charset="2"/>
            </a:endParaRPr>
          </a:p>
          <a:p>
            <a:pPr marL="812800" lvl="1" indent="-297815">
              <a:lnSpc>
                <a:spcPts val="2005"/>
              </a:lnSpc>
              <a:spcAft>
                <a:spcPts val="600"/>
              </a:spcAft>
              <a:buFont typeface="Calibri"/>
              <a:buChar char="▪"/>
              <a:tabLst>
                <a:tab pos="354965" algn="l"/>
                <a:tab pos="355600" algn="l"/>
              </a:tabLst>
            </a:pPr>
            <a:r>
              <a:rPr lang="fr-BE" spc="-5" dirty="0" err="1">
                <a:latin typeface="Arial"/>
                <a:cs typeface="Arial"/>
                <a:sym typeface="Wingdings" panose="05000000000000000000" pitchFamily="2" charset="2"/>
              </a:rPr>
              <a:t>toegepaste</a:t>
            </a:r>
            <a:r>
              <a:rPr lang="fr-BE" spc="-5" dirty="0">
                <a:latin typeface="Arial"/>
                <a:cs typeface="Arial"/>
                <a:sym typeface="Wingdings" panose="05000000000000000000" pitchFamily="2" charset="2"/>
              </a:rPr>
              <a:t> </a:t>
            </a:r>
            <a:r>
              <a:rPr spc="-5" dirty="0" err="1">
                <a:latin typeface="Arial MT"/>
                <a:cs typeface="Arial MT"/>
              </a:rPr>
              <a:t>studierichtingen</a:t>
            </a:r>
            <a:r>
              <a:rPr spc="65" dirty="0">
                <a:latin typeface="Arial MT"/>
                <a:cs typeface="Arial MT"/>
              </a:rPr>
              <a:t> </a:t>
            </a:r>
            <a:r>
              <a:rPr lang="fr-BE" spc="65" dirty="0">
                <a:latin typeface="Arial MT"/>
                <a:cs typeface="Arial MT"/>
              </a:rPr>
              <a:t>met </a:t>
            </a:r>
            <a:r>
              <a:rPr lang="fr-BE" spc="65" dirty="0" err="1">
                <a:latin typeface="Arial MT"/>
                <a:cs typeface="Arial MT"/>
              </a:rPr>
              <a:t>arbeidscompetenties</a:t>
            </a:r>
            <a:endParaRPr lang="fr-BE" spc="65" dirty="0">
              <a:latin typeface="Arial MT"/>
              <a:cs typeface="Arial MT"/>
            </a:endParaRPr>
          </a:p>
          <a:p>
            <a:pPr marL="812800" lvl="1" indent="-297815">
              <a:lnSpc>
                <a:spcPts val="2005"/>
              </a:lnSpc>
              <a:spcAft>
                <a:spcPts val="600"/>
              </a:spcAft>
              <a:buFont typeface="Calibri"/>
              <a:buChar char="▪"/>
              <a:tabLst>
                <a:tab pos="354965" algn="l"/>
                <a:tab pos="355600" algn="l"/>
              </a:tabLst>
            </a:pPr>
            <a:r>
              <a:rPr spc="-5" dirty="0" err="1">
                <a:latin typeface="Arial MT"/>
                <a:cs typeface="Arial MT"/>
              </a:rPr>
              <a:t>doorstromen</a:t>
            </a:r>
            <a:r>
              <a:rPr spc="45" dirty="0">
                <a:latin typeface="Arial MT"/>
                <a:cs typeface="Arial MT"/>
              </a:rPr>
              <a:t> </a:t>
            </a:r>
            <a:r>
              <a:rPr spc="-5" dirty="0">
                <a:latin typeface="Arial MT"/>
                <a:cs typeface="Arial MT"/>
              </a:rPr>
              <a:t>naar</a:t>
            </a:r>
            <a:r>
              <a:rPr spc="20" dirty="0">
                <a:latin typeface="Arial MT"/>
                <a:cs typeface="Arial MT"/>
              </a:rPr>
              <a:t> </a:t>
            </a:r>
            <a:r>
              <a:rPr spc="-5" dirty="0" err="1">
                <a:latin typeface="Arial MT"/>
                <a:cs typeface="Arial MT"/>
              </a:rPr>
              <a:t>professionele</a:t>
            </a:r>
            <a:r>
              <a:rPr spc="45" dirty="0">
                <a:latin typeface="Arial MT"/>
                <a:cs typeface="Arial MT"/>
              </a:rPr>
              <a:t> </a:t>
            </a:r>
            <a:r>
              <a:rPr spc="-5" dirty="0" err="1">
                <a:latin typeface="Arial MT"/>
                <a:cs typeface="Arial MT"/>
              </a:rPr>
              <a:t>bacheloropleiding</a:t>
            </a:r>
            <a:r>
              <a:rPr lang="fr-BE" spc="-5" dirty="0">
                <a:latin typeface="Arial MT"/>
                <a:cs typeface="Arial MT"/>
              </a:rPr>
              <a:t>, </a:t>
            </a:r>
            <a:r>
              <a:rPr spc="5" dirty="0">
                <a:latin typeface="Arial MT"/>
                <a:cs typeface="Arial MT"/>
              </a:rPr>
              <a:t> </a:t>
            </a:r>
            <a:r>
              <a:rPr spc="-5" dirty="0" err="1">
                <a:latin typeface="Arial MT"/>
                <a:cs typeface="Arial MT"/>
              </a:rPr>
              <a:t>graduaatsopleiding</a:t>
            </a:r>
            <a:r>
              <a:rPr spc="35" dirty="0">
                <a:latin typeface="Arial MT"/>
                <a:cs typeface="Arial MT"/>
              </a:rPr>
              <a:t> </a:t>
            </a:r>
            <a:r>
              <a:rPr spc="-5" dirty="0">
                <a:latin typeface="Arial MT"/>
                <a:cs typeface="Arial MT"/>
              </a:rPr>
              <a:t>of</a:t>
            </a:r>
            <a:r>
              <a:rPr spc="10" dirty="0">
                <a:latin typeface="Arial MT"/>
                <a:cs typeface="Arial MT"/>
              </a:rPr>
              <a:t> </a:t>
            </a:r>
            <a:r>
              <a:rPr spc="-5" dirty="0" err="1">
                <a:latin typeface="Arial MT"/>
                <a:cs typeface="Arial MT"/>
              </a:rPr>
              <a:t>naar</a:t>
            </a:r>
            <a:r>
              <a:rPr lang="fr-BE" spc="20" dirty="0">
                <a:latin typeface="Arial MT"/>
                <a:cs typeface="Arial MT"/>
              </a:rPr>
              <a:t> </a:t>
            </a:r>
            <a:r>
              <a:rPr spc="-5" dirty="0" err="1">
                <a:latin typeface="Arial MT"/>
                <a:cs typeface="Arial MT"/>
              </a:rPr>
              <a:t>arbeidsmarkt</a:t>
            </a:r>
            <a:endParaRPr lang="fr-BE" spc="-5" dirty="0">
              <a:latin typeface="Arial MT"/>
              <a:cs typeface="Arial MT"/>
            </a:endParaRPr>
          </a:p>
          <a:p>
            <a:pPr marL="514985" lvl="1">
              <a:lnSpc>
                <a:spcPts val="2005"/>
              </a:lnSpc>
              <a:spcAft>
                <a:spcPts val="600"/>
              </a:spcAft>
              <a:tabLst>
                <a:tab pos="354965" algn="l"/>
                <a:tab pos="355600" algn="l"/>
              </a:tabLst>
            </a:pPr>
            <a:endParaRPr lang="fr-BE" sz="1200" spc="-5" dirty="0">
              <a:latin typeface="Arial MT"/>
              <a:cs typeface="Arial MT"/>
            </a:endParaRPr>
          </a:p>
          <a:p>
            <a:pPr marL="355600" indent="-297815">
              <a:lnSpc>
                <a:spcPts val="2005"/>
              </a:lnSpc>
              <a:spcBef>
                <a:spcPts val="105"/>
              </a:spcBef>
              <a:spcAft>
                <a:spcPts val="600"/>
              </a:spcAft>
              <a:buFont typeface="Calibri"/>
              <a:buChar char="▪"/>
              <a:tabLst>
                <a:tab pos="354965" algn="l"/>
                <a:tab pos="355600" algn="l"/>
              </a:tabLst>
            </a:pPr>
            <a:r>
              <a:rPr lang="nl-NL" b="1" dirty="0">
                <a:solidFill>
                  <a:srgbClr val="E31609"/>
                </a:solidFill>
                <a:cs typeface="Arial"/>
              </a:rPr>
              <a:t>DOMEINGEBONDEN DOORSTROOM -</a:t>
            </a:r>
            <a:r>
              <a:rPr lang="nl-NL" b="1" spc="-65" dirty="0">
                <a:solidFill>
                  <a:srgbClr val="E31609"/>
                </a:solidFill>
                <a:cs typeface="Arial"/>
              </a:rPr>
              <a:t> </a:t>
            </a:r>
            <a:r>
              <a:rPr lang="nl-NL" b="1" dirty="0">
                <a:solidFill>
                  <a:srgbClr val="E31609"/>
                </a:solidFill>
                <a:cs typeface="Arial"/>
              </a:rPr>
              <a:t>D </a:t>
            </a:r>
            <a:r>
              <a:rPr lang="nl-NL" b="1" dirty="0">
                <a:solidFill>
                  <a:srgbClr val="E31609"/>
                </a:solidFill>
                <a:cs typeface="Arial"/>
                <a:sym typeface="Wingdings" panose="05000000000000000000" pitchFamily="2" charset="2"/>
              </a:rPr>
              <a:t> hoger onderwijs</a:t>
            </a:r>
          </a:p>
          <a:p>
            <a:pPr marL="812800" lvl="1" indent="-297815">
              <a:lnSpc>
                <a:spcPts val="2005"/>
              </a:lnSpc>
              <a:spcBef>
                <a:spcPts val="105"/>
              </a:spcBef>
              <a:spcAft>
                <a:spcPts val="600"/>
              </a:spcAft>
              <a:buFont typeface="Calibri"/>
              <a:buChar char="▪"/>
              <a:tabLst>
                <a:tab pos="354965" algn="l"/>
                <a:tab pos="355600" algn="l"/>
              </a:tabLst>
            </a:pPr>
            <a:r>
              <a:rPr lang="nl-NL" spc="-5" dirty="0">
                <a:latin typeface="Arial MT"/>
                <a:cs typeface="Arial MT"/>
              </a:rPr>
              <a:t>theoretische</a:t>
            </a:r>
            <a:r>
              <a:rPr lang="nl-NL" spc="70" dirty="0">
                <a:latin typeface="Arial MT"/>
                <a:cs typeface="Arial MT"/>
              </a:rPr>
              <a:t> </a:t>
            </a:r>
            <a:r>
              <a:rPr lang="nl-NL" spc="-5" dirty="0">
                <a:latin typeface="Arial MT"/>
                <a:cs typeface="Arial MT"/>
              </a:rPr>
              <a:t>studierichtingen</a:t>
            </a:r>
            <a:r>
              <a:rPr lang="nl-NL" spc="65" dirty="0">
                <a:latin typeface="Arial MT"/>
                <a:cs typeface="Arial MT"/>
              </a:rPr>
              <a:t>, nadruk op energietransitie</a:t>
            </a:r>
            <a:endParaRPr lang="nl-NL" spc="-5" dirty="0">
              <a:latin typeface="Arial MT"/>
              <a:cs typeface="Arial MT"/>
            </a:endParaRPr>
          </a:p>
          <a:p>
            <a:pPr marL="812800" lvl="1" indent="-297815">
              <a:lnSpc>
                <a:spcPts val="2005"/>
              </a:lnSpc>
              <a:spcBef>
                <a:spcPts val="105"/>
              </a:spcBef>
              <a:spcAft>
                <a:spcPts val="600"/>
              </a:spcAft>
              <a:buFont typeface="Calibri"/>
              <a:buChar char="▪"/>
              <a:tabLst>
                <a:tab pos="354965" algn="l"/>
                <a:tab pos="355600" algn="l"/>
              </a:tabLst>
            </a:pPr>
            <a:r>
              <a:rPr lang="nl-NL" spc="-5" dirty="0">
                <a:latin typeface="Arial MT"/>
                <a:cs typeface="Arial MT"/>
              </a:rPr>
              <a:t>doorstromen</a:t>
            </a:r>
            <a:r>
              <a:rPr lang="nl-NL" spc="50" dirty="0">
                <a:latin typeface="Arial MT"/>
                <a:cs typeface="Arial MT"/>
              </a:rPr>
              <a:t> </a:t>
            </a:r>
            <a:r>
              <a:rPr lang="nl-NL" spc="-5" dirty="0">
                <a:latin typeface="Arial MT"/>
                <a:cs typeface="Arial MT"/>
              </a:rPr>
              <a:t>naar</a:t>
            </a:r>
            <a:r>
              <a:rPr lang="nl-NL" spc="20" dirty="0">
                <a:latin typeface="Arial MT"/>
                <a:cs typeface="Arial MT"/>
              </a:rPr>
              <a:t> professionele of </a:t>
            </a:r>
            <a:r>
              <a:rPr lang="nl-NL" spc="-5" dirty="0">
                <a:latin typeface="Arial MT"/>
                <a:cs typeface="Arial MT"/>
              </a:rPr>
              <a:t>academische</a:t>
            </a:r>
            <a:r>
              <a:rPr lang="nl-NL" spc="50" dirty="0">
                <a:latin typeface="Arial MT"/>
                <a:cs typeface="Arial MT"/>
              </a:rPr>
              <a:t> </a:t>
            </a:r>
            <a:r>
              <a:rPr lang="nl-NL" spc="-5" dirty="0">
                <a:latin typeface="Arial MT"/>
                <a:cs typeface="Arial MT"/>
              </a:rPr>
              <a:t>bacheloropleiding</a:t>
            </a:r>
            <a:endParaRPr dirty="0">
              <a:latin typeface="Arial MT"/>
              <a:cs typeface="Arial MT"/>
            </a:endParaRPr>
          </a:p>
        </p:txBody>
      </p:sp>
      <p:grpSp>
        <p:nvGrpSpPr>
          <p:cNvPr id="4" name="object 4"/>
          <p:cNvGrpSpPr/>
          <p:nvPr/>
        </p:nvGrpSpPr>
        <p:grpSpPr>
          <a:xfrm>
            <a:off x="144263" y="1829027"/>
            <a:ext cx="1482852" cy="4283025"/>
            <a:chOff x="148327" y="1651932"/>
            <a:chExt cx="1482852" cy="4283025"/>
          </a:xfrm>
        </p:grpSpPr>
        <p:pic>
          <p:nvPicPr>
            <p:cNvPr id="5" name="object 5"/>
            <p:cNvPicPr/>
            <p:nvPr/>
          </p:nvPicPr>
          <p:blipFill>
            <a:blip r:embed="rId2" cstate="print"/>
            <a:stretch>
              <a:fillRect/>
            </a:stretch>
          </p:blipFill>
          <p:spPr>
            <a:xfrm>
              <a:off x="187951" y="4493254"/>
              <a:ext cx="1443228" cy="1441703"/>
            </a:xfrm>
            <a:prstGeom prst="rect">
              <a:avLst/>
            </a:prstGeom>
          </p:spPr>
        </p:pic>
        <p:pic>
          <p:nvPicPr>
            <p:cNvPr id="6" name="object 6"/>
            <p:cNvPicPr/>
            <p:nvPr/>
          </p:nvPicPr>
          <p:blipFill>
            <a:blip r:embed="rId3" cstate="print"/>
            <a:stretch>
              <a:fillRect/>
            </a:stretch>
          </p:blipFill>
          <p:spPr>
            <a:xfrm>
              <a:off x="313685" y="3134784"/>
              <a:ext cx="1132332" cy="1132332"/>
            </a:xfrm>
            <a:prstGeom prst="rect">
              <a:avLst/>
            </a:prstGeom>
          </p:spPr>
        </p:pic>
        <p:pic>
          <p:nvPicPr>
            <p:cNvPr id="7" name="object 7"/>
            <p:cNvPicPr/>
            <p:nvPr/>
          </p:nvPicPr>
          <p:blipFill>
            <a:blip r:embed="rId4" cstate="print"/>
            <a:stretch>
              <a:fillRect/>
            </a:stretch>
          </p:blipFill>
          <p:spPr>
            <a:xfrm>
              <a:off x="148327" y="1651932"/>
              <a:ext cx="1482852" cy="148285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0CBB-3246-07B3-18DF-D9B14B47838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00C7280-AEBA-680B-9CC6-D0BDA578CA23}"/>
              </a:ext>
            </a:extLst>
          </p:cNvPr>
          <p:cNvSpPr txBox="1">
            <a:spLocks noGrp="1"/>
          </p:cNvSpPr>
          <p:nvPr>
            <p:ph type="title"/>
          </p:nvPr>
        </p:nvSpPr>
        <p:spPr>
          <a:xfrm>
            <a:off x="1607311" y="812038"/>
            <a:ext cx="5211445" cy="998350"/>
          </a:xfrm>
          <a:prstGeom prst="rect">
            <a:avLst/>
          </a:prstGeom>
        </p:spPr>
        <p:txBody>
          <a:bodyPr vert="horz" wrap="square" lIns="0" tIns="13335" rIns="0" bIns="0" rtlCol="0">
            <a:spAutoFit/>
          </a:bodyPr>
          <a:lstStyle/>
          <a:p>
            <a:pPr marL="12700">
              <a:lnSpc>
                <a:spcPct val="100000"/>
              </a:lnSpc>
              <a:spcBef>
                <a:spcPts val="105"/>
              </a:spcBef>
            </a:pPr>
            <a:r>
              <a:rPr lang="fr-BE" dirty="0" err="1">
                <a:latin typeface="+mj-lt"/>
                <a:cs typeface="Calibri" panose="020F0502020204030204" pitchFamily="34" charset="0"/>
              </a:rPr>
              <a:t>Visie</a:t>
            </a:r>
            <a:r>
              <a:rPr lang="fr-BE" dirty="0">
                <a:latin typeface="+mj-lt"/>
                <a:cs typeface="Calibri" panose="020F0502020204030204" pitchFamily="34" charset="0"/>
              </a:rPr>
              <a:t> </a:t>
            </a:r>
            <a:r>
              <a:rPr lang="fr-BE" dirty="0" err="1">
                <a:latin typeface="+mj-lt"/>
                <a:cs typeface="Calibri" panose="020F0502020204030204" pitchFamily="34" charset="0"/>
              </a:rPr>
              <a:t>domein</a:t>
            </a:r>
            <a:r>
              <a:rPr lang="fr-BE" dirty="0">
                <a:latin typeface="+mj-lt"/>
                <a:cs typeface="Calibri" panose="020F0502020204030204" pitchFamily="34" charset="0"/>
              </a:rPr>
              <a:t> Land- en </a:t>
            </a:r>
            <a:r>
              <a:rPr lang="fr-BE" dirty="0" err="1">
                <a:latin typeface="+mj-lt"/>
                <a:cs typeface="Calibri" panose="020F0502020204030204" pitchFamily="34" charset="0"/>
              </a:rPr>
              <a:t>tuinbouw</a:t>
            </a:r>
            <a:endParaRPr sz="3200" dirty="0">
              <a:latin typeface="+mj-lt"/>
              <a:cs typeface="Calibri" panose="020F0502020204030204" pitchFamily="34" charset="0"/>
            </a:endParaRPr>
          </a:p>
        </p:txBody>
      </p:sp>
      <p:sp>
        <p:nvSpPr>
          <p:cNvPr id="3" name="object 3">
            <a:extLst>
              <a:ext uri="{FF2B5EF4-FFF2-40B4-BE49-F238E27FC236}">
                <a16:creationId xmlns:a16="http://schemas.microsoft.com/office/drawing/2014/main" id="{D8BB5588-5A55-5469-58E5-CE68385BFF2F}"/>
              </a:ext>
            </a:extLst>
          </p:cNvPr>
          <p:cNvSpPr txBox="1"/>
          <p:nvPr/>
        </p:nvSpPr>
        <p:spPr>
          <a:xfrm>
            <a:off x="891540" y="1921001"/>
            <a:ext cx="8058150" cy="3922228"/>
          </a:xfrm>
          <a:prstGeom prst="rect">
            <a:avLst/>
          </a:prstGeom>
        </p:spPr>
        <p:txBody>
          <a:bodyPr vert="horz" wrap="square" lIns="0" tIns="13335" rIns="0" bIns="0" rtlCol="0">
            <a:spAutoFit/>
          </a:bodyPr>
          <a:lstStyle/>
          <a:p>
            <a:pPr marL="57785">
              <a:spcAft>
                <a:spcPts val="600"/>
              </a:spcAft>
              <a:tabLst>
                <a:tab pos="354965" algn="l"/>
                <a:tab pos="355600" algn="l"/>
              </a:tabLst>
            </a:pPr>
            <a:endParaRPr lang="nl-NL" sz="1200" spc="-5" dirty="0">
              <a:latin typeface="Arial MT"/>
              <a:cs typeface="Arial"/>
            </a:endParaRPr>
          </a:p>
          <a:p>
            <a:pPr marL="355600" indent="-297815">
              <a:spcAft>
                <a:spcPts val="600"/>
              </a:spcAft>
              <a:buFont typeface="Calibri"/>
              <a:buChar char="▪"/>
              <a:tabLst>
                <a:tab pos="354965" algn="l"/>
                <a:tab pos="355600" algn="l"/>
              </a:tabLst>
            </a:pPr>
            <a:r>
              <a:rPr lang="nl-NL" sz="2000" spc="-5" dirty="0">
                <a:latin typeface="Arial MT"/>
                <a:cs typeface="Arial"/>
              </a:rPr>
              <a:t>Overdracht van </a:t>
            </a:r>
            <a:r>
              <a:rPr lang="nl-NL" sz="2000" b="1" spc="-5" dirty="0">
                <a:solidFill>
                  <a:srgbClr val="E4160A"/>
                </a:solidFill>
                <a:latin typeface="Arial MT"/>
                <a:cs typeface="Arial"/>
              </a:rPr>
              <a:t>kennis en vaardigheden </a:t>
            </a:r>
            <a:r>
              <a:rPr lang="nl-NL" sz="2000" spc="-5" dirty="0">
                <a:latin typeface="Arial MT"/>
                <a:cs typeface="Arial"/>
              </a:rPr>
              <a:t>zorgen voor </a:t>
            </a:r>
            <a:r>
              <a:rPr lang="nl-NL" sz="2000" b="1" spc="-5" dirty="0">
                <a:solidFill>
                  <a:srgbClr val="E4160A"/>
                </a:solidFill>
                <a:latin typeface="Arial MT"/>
                <a:cs typeface="Arial"/>
              </a:rPr>
              <a:t>technisch bekwame leerlingen</a:t>
            </a:r>
            <a:endParaRPr lang="nl-NL" sz="2000" spc="-5" dirty="0">
              <a:latin typeface="Arial MT"/>
              <a:cs typeface="Arial"/>
            </a:endParaRPr>
          </a:p>
          <a:p>
            <a:pPr marL="355600" indent="-297815">
              <a:spcAft>
                <a:spcPts val="600"/>
              </a:spcAft>
              <a:buFont typeface="Calibri"/>
              <a:buChar char="▪"/>
              <a:tabLst>
                <a:tab pos="354965" algn="l"/>
                <a:tab pos="355600" algn="l"/>
              </a:tabLst>
            </a:pPr>
            <a:r>
              <a:rPr lang="nl-NL" sz="2000" spc="-5" dirty="0">
                <a:latin typeface="Arial MT"/>
                <a:cs typeface="Arial"/>
              </a:rPr>
              <a:t>Focus op </a:t>
            </a:r>
            <a:r>
              <a:rPr lang="nl-NL" sz="2000" b="1" spc="-5" dirty="0">
                <a:solidFill>
                  <a:srgbClr val="E4160A"/>
                </a:solidFill>
                <a:latin typeface="Arial MT"/>
                <a:cs typeface="Arial"/>
              </a:rPr>
              <a:t>praktische toepassingen </a:t>
            </a:r>
            <a:r>
              <a:rPr lang="nl-NL" sz="2000" spc="-5" dirty="0">
                <a:latin typeface="Arial MT"/>
                <a:cs typeface="Arial"/>
              </a:rPr>
              <a:t>en</a:t>
            </a:r>
            <a:r>
              <a:rPr lang="nl-NL" sz="2000" b="1" spc="-5" dirty="0">
                <a:solidFill>
                  <a:srgbClr val="E4160A"/>
                </a:solidFill>
                <a:latin typeface="Arial MT"/>
                <a:cs typeface="Arial"/>
              </a:rPr>
              <a:t> mechanisatie</a:t>
            </a:r>
          </a:p>
          <a:p>
            <a:pPr marL="355600" indent="-297815">
              <a:spcAft>
                <a:spcPts val="600"/>
              </a:spcAft>
              <a:buFont typeface="Calibri"/>
              <a:buChar char="▪"/>
              <a:tabLst>
                <a:tab pos="354965" algn="l"/>
                <a:tab pos="355600" algn="l"/>
              </a:tabLst>
            </a:pPr>
            <a:endParaRPr lang="nl-NL" sz="1100" b="1" spc="-5" dirty="0">
              <a:solidFill>
                <a:srgbClr val="E4160A"/>
              </a:solidFill>
              <a:latin typeface="Arial MT"/>
              <a:cs typeface="Arial"/>
            </a:endParaRPr>
          </a:p>
          <a:p>
            <a:pPr marL="355600" indent="-297815">
              <a:spcAft>
                <a:spcPts val="600"/>
              </a:spcAft>
              <a:buFont typeface="Calibri"/>
              <a:buChar char="▪"/>
              <a:tabLst>
                <a:tab pos="354965" algn="l"/>
                <a:tab pos="355600" algn="l"/>
              </a:tabLst>
            </a:pPr>
            <a:r>
              <a:rPr lang="nl-NL" sz="2000" b="1" spc="-5" dirty="0">
                <a:solidFill>
                  <a:srgbClr val="E4160A"/>
                </a:solidFill>
                <a:latin typeface="Arial MT"/>
                <a:cs typeface="Arial"/>
              </a:rPr>
              <a:t>Samenwerking </a:t>
            </a:r>
            <a:r>
              <a:rPr lang="nl-NL" sz="2000" spc="-5" dirty="0">
                <a:latin typeface="Arial MT"/>
                <a:cs typeface="Arial"/>
              </a:rPr>
              <a:t>tussen</a:t>
            </a:r>
            <a:r>
              <a:rPr lang="nl-NL" sz="2000" b="1" spc="-5" dirty="0">
                <a:solidFill>
                  <a:srgbClr val="E4160A"/>
                </a:solidFill>
                <a:latin typeface="Arial MT"/>
                <a:cs typeface="Arial"/>
              </a:rPr>
              <a:t> bedrijven en sectorale partners</a:t>
            </a:r>
            <a:r>
              <a:rPr lang="nl-NL" sz="2000" spc="-5" dirty="0">
                <a:latin typeface="Arial MT"/>
                <a:cs typeface="Arial"/>
              </a:rPr>
              <a:t> uitgaande van </a:t>
            </a:r>
            <a:r>
              <a:rPr lang="nl-NL" sz="2000" b="1" spc="-5" dirty="0">
                <a:solidFill>
                  <a:srgbClr val="E4160A"/>
                </a:solidFill>
                <a:latin typeface="Arial MT"/>
                <a:cs typeface="Arial"/>
              </a:rPr>
              <a:t>reële uitdagingen </a:t>
            </a:r>
            <a:r>
              <a:rPr lang="nl-NL" sz="2000" spc="-5" dirty="0">
                <a:latin typeface="Arial MT"/>
                <a:cs typeface="Arial"/>
              </a:rPr>
              <a:t>in een snel </a:t>
            </a:r>
            <a:r>
              <a:rPr lang="nl-NL" sz="2000" b="1" spc="-5" dirty="0">
                <a:solidFill>
                  <a:srgbClr val="E4160A"/>
                </a:solidFill>
                <a:latin typeface="Arial MT"/>
                <a:cs typeface="Arial"/>
              </a:rPr>
              <a:t>evoluerend groen landschap</a:t>
            </a:r>
          </a:p>
          <a:p>
            <a:pPr marL="355600" indent="-297815">
              <a:spcAft>
                <a:spcPts val="600"/>
              </a:spcAft>
              <a:buFont typeface="Calibri"/>
              <a:buChar char="▪"/>
              <a:tabLst>
                <a:tab pos="354965" algn="l"/>
                <a:tab pos="355600" algn="l"/>
              </a:tabLst>
            </a:pPr>
            <a:endParaRPr lang="nl-NL" sz="1100" b="1" spc="-5" dirty="0">
              <a:solidFill>
                <a:srgbClr val="E4160A"/>
              </a:solidFill>
              <a:latin typeface="Arial MT"/>
              <a:cs typeface="Arial"/>
            </a:endParaRPr>
          </a:p>
          <a:p>
            <a:pPr marL="355600" indent="-297815">
              <a:spcAft>
                <a:spcPts val="600"/>
              </a:spcAft>
              <a:buFont typeface="Calibri"/>
              <a:buChar char="▪"/>
              <a:tabLst>
                <a:tab pos="354965" algn="l"/>
                <a:tab pos="355600" algn="l"/>
              </a:tabLst>
            </a:pPr>
            <a:r>
              <a:rPr lang="nl-NL" sz="2000" b="1" spc="-5" dirty="0">
                <a:solidFill>
                  <a:srgbClr val="E4160A"/>
                </a:solidFill>
                <a:latin typeface="Arial MT"/>
                <a:cs typeface="Arial"/>
              </a:rPr>
              <a:t>Vlotte doorstroom </a:t>
            </a:r>
            <a:r>
              <a:rPr lang="nl-NL" sz="2000" spc="-5" dirty="0">
                <a:latin typeface="Arial MT"/>
                <a:cs typeface="Arial"/>
              </a:rPr>
              <a:t>naar</a:t>
            </a:r>
            <a:r>
              <a:rPr lang="nl-NL" sz="2000" b="1" spc="-5" dirty="0">
                <a:solidFill>
                  <a:srgbClr val="E4160A"/>
                </a:solidFill>
                <a:latin typeface="Arial MT"/>
                <a:cs typeface="Arial"/>
              </a:rPr>
              <a:t> arbeidsmarkt</a:t>
            </a:r>
            <a:endParaRPr lang="nl-NL" sz="2000" spc="-5" dirty="0">
              <a:latin typeface="Arial MT"/>
              <a:cs typeface="Arial"/>
            </a:endParaRPr>
          </a:p>
          <a:p>
            <a:pPr marL="355600" indent="-297815">
              <a:spcAft>
                <a:spcPts val="600"/>
              </a:spcAft>
              <a:buFont typeface="Calibri"/>
              <a:buChar char="▪"/>
              <a:tabLst>
                <a:tab pos="354965" algn="l"/>
                <a:tab pos="355600" algn="l"/>
              </a:tabLst>
            </a:pPr>
            <a:endParaRPr lang="nl-NL" sz="1100" spc="-5" dirty="0">
              <a:latin typeface="Arial MT"/>
              <a:cs typeface="Arial"/>
            </a:endParaRPr>
          </a:p>
          <a:p>
            <a:pPr marL="355600" indent="-297815">
              <a:spcAft>
                <a:spcPts val="600"/>
              </a:spcAft>
              <a:buFont typeface="Calibri"/>
              <a:buChar char="▪"/>
              <a:tabLst>
                <a:tab pos="354965" algn="l"/>
                <a:tab pos="355600" algn="l"/>
              </a:tabLst>
            </a:pPr>
            <a:r>
              <a:rPr lang="nl-NL" sz="2000" b="1" spc="-5" dirty="0">
                <a:solidFill>
                  <a:srgbClr val="E4160A"/>
                </a:solidFill>
                <a:latin typeface="Arial MT"/>
                <a:cs typeface="Arial"/>
              </a:rPr>
              <a:t>Samen </a:t>
            </a:r>
            <a:r>
              <a:rPr lang="nl-NL" sz="2000" spc="-5" dirty="0">
                <a:latin typeface="Arial MT"/>
                <a:cs typeface="Arial"/>
              </a:rPr>
              <a:t>voor een </a:t>
            </a:r>
            <a:r>
              <a:rPr lang="nl-NL" sz="2000" b="1" spc="-5" dirty="0">
                <a:solidFill>
                  <a:srgbClr val="E4160A"/>
                </a:solidFill>
                <a:latin typeface="Arial MT"/>
                <a:cs typeface="Arial"/>
              </a:rPr>
              <a:t>duurzame </a:t>
            </a:r>
            <a:r>
              <a:rPr lang="nl-NL" sz="2000" spc="-5" dirty="0">
                <a:latin typeface="Arial MT"/>
                <a:cs typeface="Arial"/>
              </a:rPr>
              <a:t>en </a:t>
            </a:r>
            <a:r>
              <a:rPr lang="nl-NL" sz="2000" b="1" spc="-5" dirty="0">
                <a:solidFill>
                  <a:srgbClr val="E4160A"/>
                </a:solidFill>
                <a:latin typeface="Arial MT"/>
                <a:cs typeface="Arial"/>
              </a:rPr>
              <a:t>innovatieve toekomst!</a:t>
            </a:r>
          </a:p>
          <a:p>
            <a:pPr marL="355600" indent="-297815">
              <a:spcAft>
                <a:spcPts val="600"/>
              </a:spcAft>
              <a:buFont typeface="Calibri"/>
              <a:buChar char="▪"/>
              <a:tabLst>
                <a:tab pos="354965" algn="l"/>
                <a:tab pos="355600" algn="l"/>
              </a:tabLst>
            </a:pPr>
            <a:endParaRPr lang="nl-NL" sz="2400" b="1" spc="-5" dirty="0">
              <a:solidFill>
                <a:srgbClr val="E4160A"/>
              </a:solidFill>
              <a:latin typeface="Arial MT"/>
              <a:cs typeface="Arial"/>
            </a:endParaRPr>
          </a:p>
        </p:txBody>
      </p:sp>
    </p:spTree>
    <p:extLst>
      <p:ext uri="{BB962C8B-B14F-4D97-AF65-F5344CB8AC3E}">
        <p14:creationId xmlns:p14="http://schemas.microsoft.com/office/powerpoint/2010/main" val="1804916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2038"/>
            <a:ext cx="5211445" cy="513715"/>
          </a:xfrm>
          <a:prstGeom prst="rect">
            <a:avLst/>
          </a:prstGeom>
        </p:spPr>
        <p:txBody>
          <a:bodyPr vert="horz" wrap="square" lIns="0" tIns="13335" rIns="0" bIns="0" rtlCol="0">
            <a:spAutoFit/>
          </a:bodyPr>
          <a:lstStyle/>
          <a:p>
            <a:pPr marL="12700">
              <a:lnSpc>
                <a:spcPct val="100000"/>
              </a:lnSpc>
              <a:spcBef>
                <a:spcPts val="105"/>
              </a:spcBef>
            </a:pPr>
            <a:r>
              <a:rPr lang="fr-BE" dirty="0" err="1">
                <a:latin typeface="+mj-lt"/>
                <a:cs typeface="Calibri" panose="020F0502020204030204" pitchFamily="34" charset="0"/>
              </a:rPr>
              <a:t>Algemene</a:t>
            </a:r>
            <a:r>
              <a:rPr lang="fr-BE" dirty="0">
                <a:latin typeface="+mj-lt"/>
                <a:cs typeface="Calibri" panose="020F0502020204030204" pitchFamily="34" charset="0"/>
              </a:rPr>
              <a:t> </a:t>
            </a:r>
            <a:r>
              <a:rPr lang="fr-BE" dirty="0" err="1">
                <a:latin typeface="+mj-lt"/>
                <a:cs typeface="Calibri" panose="020F0502020204030204" pitchFamily="34" charset="0"/>
              </a:rPr>
              <a:t>competenties</a:t>
            </a:r>
            <a:endParaRPr sz="3200" dirty="0">
              <a:latin typeface="+mj-lt"/>
              <a:cs typeface="Calibri" panose="020F0502020204030204" pitchFamily="34" charset="0"/>
            </a:endParaRPr>
          </a:p>
        </p:txBody>
      </p:sp>
      <p:sp>
        <p:nvSpPr>
          <p:cNvPr id="4" name="object 3">
            <a:extLst>
              <a:ext uri="{FF2B5EF4-FFF2-40B4-BE49-F238E27FC236}">
                <a16:creationId xmlns:a16="http://schemas.microsoft.com/office/drawing/2014/main" id="{953C6CFF-CC7B-40EE-8A4C-F7798C988A46}"/>
              </a:ext>
            </a:extLst>
          </p:cNvPr>
          <p:cNvSpPr txBox="1"/>
          <p:nvPr/>
        </p:nvSpPr>
        <p:spPr>
          <a:xfrm>
            <a:off x="891540" y="2013280"/>
            <a:ext cx="7932420" cy="3214341"/>
          </a:xfrm>
          <a:prstGeom prst="rect">
            <a:avLst/>
          </a:prstGeom>
        </p:spPr>
        <p:txBody>
          <a:bodyPr vert="horz" wrap="square" lIns="0" tIns="13335" rIns="0" bIns="0" rtlCol="0">
            <a:spAutoFit/>
          </a:bodyPr>
          <a:lstStyle/>
          <a:p>
            <a:pPr marL="355600" indent="-297815">
              <a:spcAft>
                <a:spcPts val="1200"/>
              </a:spcAft>
              <a:buFont typeface="Calibri"/>
              <a:buChar char="▪"/>
              <a:tabLst>
                <a:tab pos="354965" algn="l"/>
                <a:tab pos="355600" algn="l"/>
              </a:tabLst>
            </a:pPr>
            <a:r>
              <a:rPr lang="nl-NL" sz="2400" b="1" spc="-5" dirty="0">
                <a:solidFill>
                  <a:srgbClr val="E4160A"/>
                </a:solidFill>
                <a:latin typeface="Arial MT"/>
                <a:cs typeface="Arial"/>
              </a:rPr>
              <a:t>Praktijkgericht leren</a:t>
            </a:r>
          </a:p>
          <a:p>
            <a:pPr marL="355600" indent="-297815">
              <a:spcAft>
                <a:spcPts val="1200"/>
              </a:spcAft>
              <a:buFont typeface="Calibri"/>
              <a:buChar char="▪"/>
              <a:tabLst>
                <a:tab pos="354965" algn="l"/>
                <a:tab pos="355600" algn="l"/>
              </a:tabLst>
            </a:pPr>
            <a:r>
              <a:rPr lang="nl-NL" sz="2400" b="1" spc="-5" dirty="0">
                <a:solidFill>
                  <a:srgbClr val="E4160A"/>
                </a:solidFill>
                <a:latin typeface="Arial MT"/>
                <a:cs typeface="Arial"/>
              </a:rPr>
              <a:t>Actieve betrokkenheid </a:t>
            </a:r>
            <a:r>
              <a:rPr lang="nl-NL" sz="2400" spc="-5" dirty="0">
                <a:latin typeface="Arial MT"/>
                <a:cs typeface="Arial"/>
              </a:rPr>
              <a:t>in</a:t>
            </a:r>
            <a:r>
              <a:rPr lang="nl-NL" sz="2400" b="1" spc="-5" dirty="0">
                <a:solidFill>
                  <a:srgbClr val="E4160A"/>
                </a:solidFill>
                <a:latin typeface="Arial MT"/>
                <a:cs typeface="Arial"/>
              </a:rPr>
              <a:t> projecten en praktijk</a:t>
            </a:r>
          </a:p>
          <a:p>
            <a:pPr marL="355600" indent="-297815">
              <a:spcAft>
                <a:spcPts val="1200"/>
              </a:spcAft>
              <a:buFont typeface="Calibri"/>
              <a:buChar char="▪"/>
              <a:tabLst>
                <a:tab pos="354965" algn="l"/>
                <a:tab pos="355600" algn="l"/>
              </a:tabLst>
            </a:pPr>
            <a:r>
              <a:rPr lang="nl-BE" sz="2400" dirty="0"/>
              <a:t>Brede basisvorming.</a:t>
            </a:r>
          </a:p>
          <a:p>
            <a:pPr marL="355600" indent="-297815">
              <a:spcAft>
                <a:spcPts val="1200"/>
              </a:spcAft>
              <a:buFont typeface="Calibri"/>
              <a:buChar char="▪"/>
              <a:tabLst>
                <a:tab pos="354965" algn="l"/>
                <a:tab pos="355600" algn="l"/>
              </a:tabLst>
            </a:pPr>
            <a:r>
              <a:rPr lang="nl-BE" sz="2400" b="1" dirty="0">
                <a:solidFill>
                  <a:srgbClr val="E41509"/>
                </a:solidFill>
              </a:rPr>
              <a:t>Praktische en technische vaardigheden </a:t>
            </a:r>
            <a:r>
              <a:rPr lang="nl-BE" sz="2400" dirty="0"/>
              <a:t>(hard skills) maar ook </a:t>
            </a:r>
            <a:r>
              <a:rPr lang="nl-BE" sz="2400" b="1" dirty="0">
                <a:solidFill>
                  <a:srgbClr val="E41509"/>
                </a:solidFill>
              </a:rPr>
              <a:t>persoonlijke en sociale vaardigheden </a:t>
            </a:r>
            <a:r>
              <a:rPr lang="nl-BE" sz="2400" dirty="0"/>
              <a:t>(soft skills) zoals teamwork &amp; probleemoplossend denken</a:t>
            </a:r>
            <a:endParaRPr lang="nl-NL" sz="2400" spc="-5" dirty="0">
              <a:latin typeface="Arial MT"/>
              <a:cs typeface="Arial"/>
            </a:endParaRPr>
          </a:p>
          <a:p>
            <a:pPr marL="57785">
              <a:spcAft>
                <a:spcPts val="1200"/>
              </a:spcAft>
              <a:tabLst>
                <a:tab pos="354965" algn="l"/>
                <a:tab pos="355600" algn="l"/>
              </a:tabLst>
            </a:pPr>
            <a:endParaRPr lang="nl-NL" sz="2400" b="1" spc="-5" dirty="0">
              <a:solidFill>
                <a:srgbClr val="E4160A"/>
              </a:solidFill>
              <a:latin typeface="Arial MT"/>
              <a:cs typeface="Arial"/>
            </a:endParaRPr>
          </a:p>
        </p:txBody>
      </p:sp>
    </p:spTree>
  </p:cSld>
  <p:clrMapOvr>
    <a:masterClrMapping/>
  </p:clrMapOvr>
  <p:transition spd="slow">
    <p:wipe/>
  </p:transition>
</p:sld>
</file>

<file path=ppt/theme/theme1.xml><?xml version="1.0" encoding="utf-8"?>
<a:theme xmlns:a="http://schemas.openxmlformats.org/drawingml/2006/main" name="presentati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atie">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presentatie</Template>
  <TotalTime>0</TotalTime>
  <Words>864</Words>
  <Application>Microsoft Office PowerPoint</Application>
  <PresentationFormat>Diavoorstelling (4:3)</PresentationFormat>
  <Paragraphs>174</Paragraphs>
  <Slides>40</Slides>
  <Notes>10</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40</vt:i4>
      </vt:variant>
    </vt:vector>
  </HeadingPairs>
  <TitlesOfParts>
    <vt:vector size="47" baseType="lpstr">
      <vt:lpstr>Arial</vt:lpstr>
      <vt:lpstr>Arial MT</vt:lpstr>
      <vt:lpstr>Calibri</vt:lpstr>
      <vt:lpstr>Noto Sans Symbols</vt:lpstr>
      <vt:lpstr>Wingdings</vt:lpstr>
      <vt:lpstr>presentatie</vt:lpstr>
      <vt:lpstr>1_presentatie</vt:lpstr>
      <vt:lpstr>Infosessie: 3e graad </vt:lpstr>
      <vt:lpstr>Kris Wouters   Leerkracht: Plant &amp; Milieu  Stagebegeleider  </vt:lpstr>
      <vt:lpstr>Doel van deze infosessie</vt:lpstr>
      <vt:lpstr>Overzicht</vt:lpstr>
      <vt:lpstr>PowerPoint-presentatie</vt:lpstr>
      <vt:lpstr>PowerPoint-presentatie</vt:lpstr>
      <vt:lpstr>3 FINALITEITEN</vt:lpstr>
      <vt:lpstr>Visie domein Land- en tuinbouw</vt:lpstr>
      <vt:lpstr>Algemene competenties</vt:lpstr>
      <vt:lpstr>Reguliere opleidingen</vt:lpstr>
      <vt:lpstr>ALGEMENE VORMING (REGULIER)</vt:lpstr>
      <vt:lpstr>GROENAANLEG EN –BEHEER (REGULIER)</vt:lpstr>
      <vt:lpstr>DEELNAME: BELOFTEVOLLE HOVENIER </vt:lpstr>
      <vt:lpstr>PowerPoint-presentatie</vt:lpstr>
      <vt:lpstr>AANLEG TINY FOREST </vt:lpstr>
      <vt:lpstr>WERKEN OP HOOGTE </vt:lpstr>
      <vt:lpstr>PROJECTEN: GROENBLAUWE PAREL – NATUUR IN JE SCHOOL</vt:lpstr>
      <vt:lpstr>PLANT- EN MILIEU (REGULIER)</vt:lpstr>
      <vt:lpstr>Wat kan je verwachten?   </vt:lpstr>
      <vt:lpstr>PowerPoint-presentatie</vt:lpstr>
      <vt:lpstr>BEZOEK: ILVO INNOVATIE  </vt:lpstr>
      <vt:lpstr> TEELTEN &amp; MECHANISATIE  </vt:lpstr>
      <vt:lpstr>Duale opleidingen</vt:lpstr>
      <vt:lpstr>ALGEMENE VORMING (DUAAL)</vt:lpstr>
      <vt:lpstr>DUAAL – Groenaanleg en -beheer  </vt:lpstr>
      <vt:lpstr>PowerPoint-presentatie</vt:lpstr>
      <vt:lpstr>PowerPoint-presentatie</vt:lpstr>
      <vt:lpstr>DUAAL – Plant en milieu  </vt:lpstr>
      <vt:lpstr>PowerPoint-presentatie</vt:lpstr>
      <vt:lpstr>DUAAL - Dier en Milieu</vt:lpstr>
      <vt:lpstr>PowerPoint-presentatie</vt:lpstr>
      <vt:lpstr>DUAAL Groendecoratie</vt:lpstr>
      <vt:lpstr>PowerPoint-presentatie</vt:lpstr>
      <vt:lpstr>Vervolgstudies en carrièremogelijkheden</vt:lpstr>
      <vt:lpstr>PowerPoint-presentatie</vt:lpstr>
      <vt:lpstr>PowerPoint-presentatie</vt:lpstr>
      <vt:lpstr>Vragen?</vt:lpstr>
      <vt:lpstr>PowerPoint-presentatie</vt:lpstr>
      <vt:lpstr>VRAGEN?</vt:lpstr>
      <vt:lpstr>PowerPoint-presentatie</vt:lpstr>
    </vt:vector>
  </TitlesOfParts>
  <Company>Provinciebestuur Vlaams-Brabant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 Wijnpers</dc:creator>
  <cp:lastModifiedBy>sannenn</cp:lastModifiedBy>
  <cp:revision>133</cp:revision>
  <dcterms:created xsi:type="dcterms:W3CDTF">2015-04-30T11:06:11Z</dcterms:created>
  <dcterms:modified xsi:type="dcterms:W3CDTF">2026-03-03T17:39:28Z</dcterms:modified>
</cp:coreProperties>
</file>