
<file path=[Content_Types].xml><?xml version="1.0" encoding="utf-8"?>
<Types xmlns="http://schemas.openxmlformats.org/package/2006/content-types">
  <Default Extension="jpeg" ContentType="image/jpeg"/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media/image16.jpg" ContentType="image/jpeg"/>
  <Override PartName="/ppt/media/image17.jpg" ContentType="image/jpeg"/>
  <Override PartName="/ppt/media/image18.jpg" ContentType="image/jpeg"/>
  <Override PartName="/ppt/media/image19.jpg" ContentType="image/jpeg"/>
  <Override PartName="/ppt/media/image20.jpg" ContentType="image/jpeg"/>
  <Override PartName="/ppt/media/image21.jpg" ContentType="image/jpeg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4" r:id="rId2"/>
  </p:sldMasterIdLst>
  <p:notesMasterIdLst>
    <p:notesMasterId r:id="rId16"/>
  </p:notesMasterIdLst>
  <p:handoutMasterIdLst>
    <p:handoutMasterId r:id="rId17"/>
  </p:handoutMasterIdLst>
  <p:sldIdLst>
    <p:sldId id="298" r:id="rId3"/>
    <p:sldId id="259" r:id="rId4"/>
    <p:sldId id="258" r:id="rId5"/>
    <p:sldId id="300" r:id="rId6"/>
    <p:sldId id="309" r:id="rId7"/>
    <p:sldId id="310" r:id="rId8"/>
    <p:sldId id="680" r:id="rId9"/>
    <p:sldId id="683" r:id="rId10"/>
    <p:sldId id="442" r:id="rId11"/>
    <p:sldId id="726" r:id="rId12"/>
    <p:sldId id="734" r:id="rId13"/>
    <p:sldId id="441" r:id="rId14"/>
    <p:sldId id="390" r:id="rId15"/>
  </p:sldIdLst>
  <p:sldSz cx="9144000" cy="6858000" type="screen4x3"/>
  <p:notesSz cx="6858000" cy="9144000"/>
  <p:defaultTextStyle>
    <a:defPPr>
      <a:defRPr lang="nl-B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034">
          <p15:clr>
            <a:srgbClr val="A4A3A4"/>
          </p15:clr>
        </p15:guide>
        <p15:guide id="2" pos="548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41509"/>
    <a:srgbClr val="E4160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591" autoAdjust="0"/>
    <p:restoredTop sz="94558" autoAdjust="0"/>
  </p:normalViewPr>
  <p:slideViewPr>
    <p:cSldViewPr snapToGrid="0" snapToObjects="1">
      <p:cViewPr>
        <p:scale>
          <a:sx n="100" d="100"/>
          <a:sy n="100" d="100"/>
        </p:scale>
        <p:origin x="6078" y="1206"/>
      </p:cViewPr>
      <p:guideLst>
        <p:guide orient="horz" pos="4034"/>
        <p:guide pos="54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napToObjects="1">
      <p:cViewPr varScale="1">
        <p:scale>
          <a:sx n="64" d="100"/>
          <a:sy n="64" d="100"/>
        </p:scale>
        <p:origin x="-2814" y="-12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BE" dirty="0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DFDD9CD-BCA6-41BB-A768-1054F3215EE0}" type="datetimeFigureOut">
              <a:rPr lang="nl-BE" smtClean="0"/>
              <a:t>3/03/2026</a:t>
            </a:fld>
            <a:endParaRPr lang="nl-BE" dirty="0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BE" dirty="0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9F2CF00-7A71-49A5-BD94-0426D50CF079}" type="slidenum">
              <a:rPr lang="nl-BE" smtClean="0"/>
              <a:t>‹nr.›</a:t>
            </a:fld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201136986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BE" dirty="0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AE94BB7-FF2E-4852-B080-778C41EC06D2}" type="datetimeFigureOut">
              <a:rPr lang="nl-BE" smtClean="0"/>
              <a:t>3/03/2026</a:t>
            </a:fld>
            <a:endParaRPr lang="nl-BE" dirty="0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BE" dirty="0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BE" dirty="0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B30B4AB-FB7E-4055-A8D0-E3AC58A60D26}" type="slidenum">
              <a:rPr lang="nl-BE" smtClean="0"/>
              <a:t>‹nr.›</a:t>
            </a:fld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15300013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Google Shape;289;p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l-BE"/>
              <a:t>Bart</a:t>
            </a:r>
            <a:endParaRPr/>
          </a:p>
        </p:txBody>
      </p:sp>
      <p:sp>
        <p:nvSpPr>
          <p:cNvPr id="290" name="Google Shape;290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54337331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l-BE"/>
              <a:t>Bart</a:t>
            </a:r>
            <a:endParaRPr/>
          </a:p>
        </p:txBody>
      </p:sp>
      <p:sp>
        <p:nvSpPr>
          <p:cNvPr id="76" name="Google Shape;76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ITBOYS-H114bis\Dropbox\Kickenm\Briefhoofd nieuw logo\PPT\dia6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34938"/>
            <a:ext cx="9302750" cy="69929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4924540" y="1894901"/>
            <a:ext cx="3226038" cy="760164"/>
          </a:xfrm>
        </p:spPr>
        <p:txBody>
          <a:bodyPr>
            <a:normAutofit/>
          </a:bodyPr>
          <a:lstStyle>
            <a:lvl1pPr>
              <a:defRPr sz="4800">
                <a:solidFill>
                  <a:schemeClr val="bg1"/>
                </a:solidFill>
              </a:defRPr>
            </a:lvl1pPr>
          </a:lstStyle>
          <a:p>
            <a:r>
              <a:rPr lang="nl-NL" dirty="0"/>
              <a:t>Titel</a:t>
            </a:r>
            <a:endParaRPr lang="nl-BE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4924540" y="2826405"/>
            <a:ext cx="3226038" cy="1752600"/>
          </a:xfrm>
        </p:spPr>
        <p:txBody>
          <a:bodyPr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Wingdings" panose="05000000000000000000" pitchFamily="2" charset="2"/>
              <a:buNone/>
              <a:defRPr lang="nl-BE" sz="1800" b="0" kern="100" baseline="0" dirty="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15390051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0"/>
    </mc:Choice>
    <mc:Fallback xmlns="">
      <p:transition spd="slow" advClick="0" advTm="10000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3/3/2026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‹nr.›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7706690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el en object" type="obj">
  <p:cSld name="Titel en object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30"/>
          <p:cNvSpPr txBox="1">
            <a:spLocks noGrp="1"/>
          </p:cNvSpPr>
          <p:nvPr>
            <p:ph type="title"/>
          </p:nvPr>
        </p:nvSpPr>
        <p:spPr>
          <a:xfrm>
            <a:off x="1619672" y="836712"/>
            <a:ext cx="6951451" cy="5809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91425" bIns="45700" anchor="t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E4160A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30"/>
          <p:cNvSpPr txBox="1">
            <a:spLocks noGrp="1"/>
          </p:cNvSpPr>
          <p:nvPr>
            <p:ph type="body" idx="1"/>
          </p:nvPr>
        </p:nvSpPr>
        <p:spPr>
          <a:xfrm>
            <a:off x="1619672" y="2038119"/>
            <a:ext cx="6951451" cy="37671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rgbClr val="E4160A"/>
              </a:buClr>
              <a:buSzPts val="1800"/>
              <a:buChar char="▪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rgbClr val="E4160A"/>
              </a:buClr>
              <a:buSzPts val="1800"/>
              <a:buChar char="-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rgbClr val="E4160A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1" name="Google Shape;21;p30"/>
          <p:cNvSpPr txBox="1">
            <a:spLocks noGrp="1"/>
          </p:cNvSpPr>
          <p:nvPr>
            <p:ph type="dt" idx="10"/>
          </p:nvPr>
        </p:nvSpPr>
        <p:spPr>
          <a:xfrm>
            <a:off x="865164" y="6071262"/>
            <a:ext cx="57339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4160A"/>
              </a:buClr>
              <a:buSzPts val="1200"/>
              <a:buFont typeface="Arial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3964673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el">
  <p:cSld name="Titel"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31"/>
          <p:cNvSpPr txBox="1">
            <a:spLocks noGrp="1"/>
          </p:cNvSpPr>
          <p:nvPr>
            <p:ph type="title"/>
          </p:nvPr>
        </p:nvSpPr>
        <p:spPr>
          <a:xfrm>
            <a:off x="1619672" y="836712"/>
            <a:ext cx="6951451" cy="5809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91425" bIns="45700" anchor="t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E4160A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7416372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ekop" type="secHead">
  <p:cSld name="Sectiekop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Google Shape;25;p32" descr="C:\Users\ITBOYS-H114bis\Dropbox\Kickenm\Briefhoofd nieuw logo\PPT\dia3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19050" y="0"/>
            <a:ext cx="9302750" cy="6992938"/>
          </a:xfrm>
          <a:prstGeom prst="rect">
            <a:avLst/>
          </a:prstGeom>
          <a:noFill/>
          <a:ln>
            <a:noFill/>
          </a:ln>
        </p:spPr>
      </p:pic>
      <p:sp>
        <p:nvSpPr>
          <p:cNvPr id="26" name="Google Shape;26;p32"/>
          <p:cNvSpPr txBox="1">
            <a:spLocks noGrp="1"/>
          </p:cNvSpPr>
          <p:nvPr>
            <p:ph type="title"/>
          </p:nvPr>
        </p:nvSpPr>
        <p:spPr>
          <a:xfrm>
            <a:off x="2418911" y="3316231"/>
            <a:ext cx="6047756" cy="6278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91425" bIns="45700" anchor="t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Arial"/>
              <a:buNone/>
              <a:defRPr sz="4000" b="1" cap="none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32"/>
          <p:cNvSpPr txBox="1">
            <a:spLocks noGrp="1"/>
          </p:cNvSpPr>
          <p:nvPr>
            <p:ph type="body" idx="1"/>
          </p:nvPr>
        </p:nvSpPr>
        <p:spPr>
          <a:xfrm>
            <a:off x="2418911" y="3960115"/>
            <a:ext cx="6047756" cy="11911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91425" bIns="45700" anchor="t" anchorCtr="0">
            <a:normAutofit/>
          </a:bodyPr>
          <a:lstStyle>
            <a:lvl1pPr marL="457200" lvl="0" indent="-228600" algn="l"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4000"/>
              <a:buNone/>
              <a:defRPr sz="4000" b="0">
                <a:solidFill>
                  <a:schemeClr val="lt1"/>
                </a:solidFill>
              </a:defRPr>
            </a:lvl1pPr>
            <a:lvl2pPr marL="914400" lvl="1" indent="-228600" algn="l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07747195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ind">
  <p:cSld name="Eind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Google Shape;29;p33" descr="C:\Users\ITBOYS-H114bis\Dropbox\Kickenm\Briefhoofd nieuw logo\PPT\dia6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-134938"/>
            <a:ext cx="9302750" cy="6992938"/>
          </a:xfrm>
          <a:prstGeom prst="rect">
            <a:avLst/>
          </a:prstGeom>
          <a:noFill/>
          <a:ln>
            <a:noFill/>
          </a:ln>
        </p:spPr>
      </p:pic>
      <p:sp>
        <p:nvSpPr>
          <p:cNvPr id="30" name="Google Shape;30;p33"/>
          <p:cNvSpPr txBox="1">
            <a:spLocks noGrp="1"/>
          </p:cNvSpPr>
          <p:nvPr>
            <p:ph type="ctrTitle"/>
          </p:nvPr>
        </p:nvSpPr>
        <p:spPr>
          <a:xfrm>
            <a:off x="4924540" y="1894901"/>
            <a:ext cx="3226038" cy="7601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91425" bIns="45700" anchor="t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Arial"/>
              <a:buNone/>
              <a:defRPr sz="48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33"/>
          <p:cNvSpPr txBox="1">
            <a:spLocks noGrp="1"/>
          </p:cNvSpPr>
          <p:nvPr>
            <p:ph type="subTitle" idx="1"/>
          </p:nvPr>
        </p:nvSpPr>
        <p:spPr>
          <a:xfrm>
            <a:off x="4924540" y="2826405"/>
            <a:ext cx="3226038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noAutofit/>
          </a:bodyPr>
          <a:lstStyle>
            <a:lvl1pPr lvl="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Noto Sans Symbols"/>
              <a:buNone/>
              <a:defRPr sz="1800" b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ctr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44655197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ind met gegevens">
  <p:cSld name="Eind met gegevens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Google Shape;33;p34" descr="C:\Users\ITBOYS-H114bis\Dropbox\Kickenm\Briefhoofd nieuw logo\PPT\dia6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-134938"/>
            <a:ext cx="9302750" cy="6992938"/>
          </a:xfrm>
          <a:prstGeom prst="rect">
            <a:avLst/>
          </a:prstGeom>
          <a:noFill/>
          <a:ln>
            <a:noFill/>
          </a:ln>
        </p:spPr>
      </p:pic>
      <p:sp>
        <p:nvSpPr>
          <p:cNvPr id="34" name="Google Shape;34;p34"/>
          <p:cNvSpPr txBox="1">
            <a:spLocks noGrp="1"/>
          </p:cNvSpPr>
          <p:nvPr>
            <p:ph type="ctrTitle"/>
          </p:nvPr>
        </p:nvSpPr>
        <p:spPr>
          <a:xfrm>
            <a:off x="4924540" y="1894901"/>
            <a:ext cx="3226038" cy="7601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91425" bIns="45700" anchor="t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Arial"/>
              <a:buNone/>
              <a:defRPr sz="48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34"/>
          <p:cNvSpPr txBox="1"/>
          <p:nvPr/>
        </p:nvSpPr>
        <p:spPr>
          <a:xfrm>
            <a:off x="4924540" y="2826405"/>
            <a:ext cx="3226038" cy="16312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l-BE" sz="20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De Wijnpers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l-BE" sz="2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Mechelsevest 72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l-BE" sz="2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3000 Leuven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l-BE" sz="2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016-23 69 51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l-BE" sz="2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www.dewijnpers.be</a:t>
            </a:r>
            <a:endParaRPr sz="20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41856494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Sectiekop">
  <p:cSld name="1_Sectiekop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" name="Google Shape;37;p35" descr="C:\Users\ITBOYS-H114bis\Dropbox\Kickenm\Briefhoofd nieuw logo\PPT\dia2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31860" y="0"/>
            <a:ext cx="9175859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8" name="Google Shape;38;p35"/>
          <p:cNvSpPr txBox="1">
            <a:spLocks noGrp="1"/>
          </p:cNvSpPr>
          <p:nvPr>
            <p:ph type="title"/>
          </p:nvPr>
        </p:nvSpPr>
        <p:spPr>
          <a:xfrm>
            <a:off x="1140954" y="3393348"/>
            <a:ext cx="7772400" cy="638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91425" bIns="45700" anchor="t" anchorCtr="0">
            <a:normAutofit/>
          </a:bodyPr>
          <a:lstStyle>
            <a:lvl1pPr lv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E4160A"/>
              </a:buClr>
              <a:buSzPts val="4000"/>
              <a:buFont typeface="Arial"/>
              <a:buNone/>
              <a:defRPr sz="4000" b="1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35"/>
          <p:cNvSpPr txBox="1">
            <a:spLocks noGrp="1"/>
          </p:cNvSpPr>
          <p:nvPr>
            <p:ph type="body" idx="1"/>
          </p:nvPr>
        </p:nvSpPr>
        <p:spPr>
          <a:xfrm>
            <a:off x="1140954" y="4425771"/>
            <a:ext cx="7772400" cy="5959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91425" bIns="45700" anchor="t" anchorCtr="0">
            <a:normAutofit/>
          </a:bodyPr>
          <a:lstStyle>
            <a:lvl1pPr marL="457200" lvl="0" indent="-2286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 sz="3200" b="0">
                <a:solidFill>
                  <a:schemeClr val="dk1"/>
                </a:solidFill>
              </a:defRPr>
            </a:lvl1pPr>
            <a:lvl2pPr marL="914400" lvl="1" indent="-228600" algn="l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7372104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1_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ITBOYS-H114bis\Dropbox\Kickenm\Briefhoofd nieuw logo\PPT\dia2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1860" y="0"/>
            <a:ext cx="917585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1140954" y="3393348"/>
            <a:ext cx="7772400" cy="638825"/>
          </a:xfrm>
        </p:spPr>
        <p:txBody>
          <a:bodyPr wrap="square" anchor="t">
            <a:normAutofit/>
          </a:bodyPr>
          <a:lstStyle>
            <a:lvl1pPr algn="l">
              <a:lnSpc>
                <a:spcPts val="3400"/>
              </a:lnSpc>
              <a:defRPr sz="4000" b="1" kern="1200" cap="none" baseline="0"/>
            </a:lvl1pPr>
          </a:lstStyle>
          <a:p>
            <a:r>
              <a:rPr lang="nl-NL" dirty="0"/>
              <a:t>Hier komt de titel van de </a:t>
            </a:r>
            <a:r>
              <a:rPr lang="nl-NL" dirty="0" err="1"/>
              <a:t>ppt</a:t>
            </a:r>
            <a:r>
              <a:rPr lang="nl-NL" dirty="0"/>
              <a:t>.</a:t>
            </a:r>
            <a:endParaRPr lang="nl-BE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 hasCustomPrompt="1"/>
          </p:nvPr>
        </p:nvSpPr>
        <p:spPr>
          <a:xfrm>
            <a:off x="1140954" y="4425771"/>
            <a:ext cx="7772400" cy="595955"/>
          </a:xfrm>
        </p:spPr>
        <p:txBody>
          <a:bodyPr tIns="0" anchor="t" anchorCtr="0">
            <a:normAutofit/>
          </a:bodyPr>
          <a:lstStyle>
            <a:lvl1pPr marL="0" indent="0">
              <a:buNone/>
              <a:defRPr sz="3200" b="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dirty="0"/>
              <a:t>Hier komt de ondertitel.</a:t>
            </a:r>
          </a:p>
        </p:txBody>
      </p:sp>
    </p:spTree>
    <p:extLst>
      <p:ext uri="{BB962C8B-B14F-4D97-AF65-F5344CB8AC3E}">
        <p14:creationId xmlns:p14="http://schemas.microsoft.com/office/powerpoint/2010/main" val="18918045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0"/>
    </mc:Choice>
    <mc:Fallback xmlns="">
      <p:transition spd="slow" advClick="0" advTm="1000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C:\Users\ITBOYS-H114bis\Dropbox\Kickenm\Briefhoofd nieuw logo\PPT\dia3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050" y="0"/>
            <a:ext cx="9302750" cy="69929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2418911" y="3316231"/>
            <a:ext cx="6047756" cy="627808"/>
          </a:xfrm>
        </p:spPr>
        <p:txBody>
          <a:bodyPr anchor="t"/>
          <a:lstStyle>
            <a:lvl1pPr algn="l">
              <a:defRPr sz="4000" b="1" cap="none">
                <a:solidFill>
                  <a:schemeClr val="bg1"/>
                </a:solidFill>
              </a:defRPr>
            </a:lvl1pPr>
          </a:lstStyle>
          <a:p>
            <a:r>
              <a:rPr lang="nl-NL" dirty="0"/>
              <a:t>Hoofdstuk 1</a:t>
            </a:r>
            <a:endParaRPr lang="nl-BE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 hasCustomPrompt="1"/>
          </p:nvPr>
        </p:nvSpPr>
        <p:spPr>
          <a:xfrm>
            <a:off x="2418911" y="3960115"/>
            <a:ext cx="6047756" cy="1191153"/>
          </a:xfrm>
        </p:spPr>
        <p:txBody>
          <a:bodyPr tIns="0" anchor="t" anchorCtr="0"/>
          <a:lstStyle>
            <a:lvl1pPr marL="0" indent="0">
              <a:buNone/>
              <a:defRPr sz="4000" b="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dirty="0"/>
              <a:t>Subtitel.</a:t>
            </a:r>
          </a:p>
        </p:txBody>
      </p:sp>
    </p:spTree>
    <p:extLst>
      <p:ext uri="{BB962C8B-B14F-4D97-AF65-F5344CB8AC3E}">
        <p14:creationId xmlns:p14="http://schemas.microsoft.com/office/powerpoint/2010/main" val="41239752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0"/>
    </mc:Choice>
    <mc:Fallback xmlns="">
      <p:transition spd="slow" advClick="0" advTm="1000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nl-BE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lvl1pPr>
          </a:lstStyle>
          <a:p>
            <a:r>
              <a:rPr lang="nl-BE" dirty="0"/>
              <a:t>Titel van de Powerpoint</a:t>
            </a:r>
          </a:p>
        </p:txBody>
      </p:sp>
    </p:spTree>
    <p:extLst>
      <p:ext uri="{BB962C8B-B14F-4D97-AF65-F5344CB8AC3E}">
        <p14:creationId xmlns:p14="http://schemas.microsoft.com/office/powerpoint/2010/main" val="18054153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0"/>
    </mc:Choice>
    <mc:Fallback xmlns="">
      <p:transition spd="slow" advClick="0" advTm="1000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1559319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0"/>
    </mc:Choice>
    <mc:Fallback xmlns="">
      <p:transition spd="slow" advClick="0" advTm="10000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nl-BE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1619670" y="2027104"/>
            <a:ext cx="3420000" cy="3833869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5321147" y="2027104"/>
            <a:ext cx="3238959" cy="3833869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lvl1pPr>
          </a:lstStyle>
          <a:p>
            <a:r>
              <a:rPr lang="nl-BE" dirty="0"/>
              <a:t>Titel van de Powerpoint</a:t>
            </a:r>
          </a:p>
        </p:txBody>
      </p:sp>
    </p:spTree>
    <p:extLst>
      <p:ext uri="{BB962C8B-B14F-4D97-AF65-F5344CB8AC3E}">
        <p14:creationId xmlns:p14="http://schemas.microsoft.com/office/powerpoint/2010/main" val="4805962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0"/>
    </mc:Choice>
    <mc:Fallback xmlns="">
      <p:transition spd="slow" advClick="0" advTm="10000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hoek 3"/>
          <p:cNvSpPr/>
          <p:nvPr userDrawn="1"/>
        </p:nvSpPr>
        <p:spPr>
          <a:xfrm>
            <a:off x="476250" y="571500"/>
            <a:ext cx="1619250" cy="1219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dirty="0"/>
          </a:p>
        </p:txBody>
      </p:sp>
      <p:sp>
        <p:nvSpPr>
          <p:cNvPr id="6" name="Rechthoek 5"/>
          <p:cNvSpPr/>
          <p:nvPr userDrawn="1"/>
        </p:nvSpPr>
        <p:spPr>
          <a:xfrm>
            <a:off x="7067550" y="5638800"/>
            <a:ext cx="1619250" cy="1219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26344357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0"/>
    </mc:Choice>
    <mc:Fallback xmlns="">
      <p:transition spd="slow" advClick="0" advTm="10000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Ei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ITBOYS-H114bis\Dropbox\Kickenm\Briefhoofd nieuw logo\PPT\dia6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34938"/>
            <a:ext cx="9302750" cy="69929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4924540" y="1894901"/>
            <a:ext cx="3226038" cy="760164"/>
          </a:xfrm>
        </p:spPr>
        <p:txBody>
          <a:bodyPr>
            <a:normAutofit/>
          </a:bodyPr>
          <a:lstStyle>
            <a:lvl1pPr>
              <a:defRPr sz="4800">
                <a:solidFill>
                  <a:schemeClr val="bg1"/>
                </a:solidFill>
              </a:defRPr>
            </a:lvl1pPr>
          </a:lstStyle>
          <a:p>
            <a:r>
              <a:rPr lang="nl-NL" dirty="0"/>
              <a:t>Afsluiting</a:t>
            </a:r>
            <a:endParaRPr lang="nl-BE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 hasCustomPrompt="1"/>
          </p:nvPr>
        </p:nvSpPr>
        <p:spPr>
          <a:xfrm>
            <a:off x="4924540" y="2826405"/>
            <a:ext cx="3226038" cy="1752600"/>
          </a:xfrm>
        </p:spPr>
        <p:txBody>
          <a:bodyPr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Wingdings" panose="05000000000000000000" pitchFamily="2" charset="2"/>
              <a:buNone/>
              <a:defRPr lang="nl-BE" sz="1800" b="0" kern="100" baseline="0" dirty="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dirty="0"/>
              <a:t>De Wijnpers</a:t>
            </a:r>
          </a:p>
          <a:p>
            <a:r>
              <a:rPr lang="nl-NL" dirty="0" err="1"/>
              <a:t>Mechelsevest</a:t>
            </a:r>
            <a:r>
              <a:rPr lang="nl-NL" dirty="0"/>
              <a:t> 72</a:t>
            </a:r>
          </a:p>
          <a:p>
            <a:r>
              <a:rPr lang="nl-NL" dirty="0"/>
              <a:t>3000 Leuven</a:t>
            </a:r>
          </a:p>
          <a:p>
            <a:r>
              <a:rPr lang="nl-NL" dirty="0"/>
              <a:t>016-23 69 51</a:t>
            </a:r>
          </a:p>
          <a:p>
            <a:r>
              <a:rPr lang="nl-NL" dirty="0"/>
              <a:t>www.dewijnpers.be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26152075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0"/>
    </mc:Choice>
    <mc:Fallback xmlns="">
      <p:transition spd="slow" advClick="0" advTm="10000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nd met gegeve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ITBOYS-H114bis\Dropbox\Kickenm\Briefhoofd nieuw logo\PPT\dia6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34938"/>
            <a:ext cx="9302750" cy="69929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4924540" y="1894901"/>
            <a:ext cx="3226038" cy="760164"/>
          </a:xfrm>
        </p:spPr>
        <p:txBody>
          <a:bodyPr>
            <a:normAutofit/>
          </a:bodyPr>
          <a:lstStyle>
            <a:lvl1pPr>
              <a:defRPr sz="4800">
                <a:solidFill>
                  <a:schemeClr val="bg1"/>
                </a:solidFill>
              </a:defRPr>
            </a:lvl1pPr>
          </a:lstStyle>
          <a:p>
            <a:r>
              <a:rPr lang="nl-NL" dirty="0"/>
              <a:t>Afsluiting</a:t>
            </a:r>
            <a:endParaRPr lang="nl-BE" dirty="0"/>
          </a:p>
        </p:txBody>
      </p:sp>
      <p:sp>
        <p:nvSpPr>
          <p:cNvPr id="5" name="Tekstvak 4"/>
          <p:cNvSpPr txBox="1"/>
          <p:nvPr userDrawn="1"/>
        </p:nvSpPr>
        <p:spPr>
          <a:xfrm>
            <a:off x="4924540" y="2826405"/>
            <a:ext cx="3226038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 Wijnpers</a:t>
            </a:r>
          </a:p>
          <a:p>
            <a:r>
              <a:rPr lang="nl-NL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Mechelsevest 72</a:t>
            </a:r>
          </a:p>
          <a:p>
            <a:r>
              <a:rPr lang="nl-NL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3000 Leuven</a:t>
            </a:r>
          </a:p>
          <a:p>
            <a:r>
              <a:rPr lang="nl-NL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016-23 69 51</a:t>
            </a:r>
          </a:p>
          <a:p>
            <a:r>
              <a:rPr lang="nl-NL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www.dewijnpers.be</a:t>
            </a:r>
            <a:endParaRPr lang="nl-BE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644177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0"/>
    </mc:Choice>
    <mc:Fallback xmlns="">
      <p:transition spd="slow" advClick="0" advTm="1000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slideLayout" Target="../slideLayouts/slideLayout13.xml"/><Relationship Id="rId7" Type="http://schemas.openxmlformats.org/officeDocument/2006/relationships/theme" Target="../theme/theme2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5" Type="http://schemas.openxmlformats.org/officeDocument/2006/relationships/slideLayout" Target="../slideLayouts/slideLayout15.xml"/><Relationship Id="rId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ITBOYS-H114bis\Dropbox\Kickenm\Briefhoofd nieuw logo\PPT\dia1.png"/>
          <p:cNvPicPr>
            <a:picLocks noChangeAspect="1" noChangeArrowheads="1"/>
          </p:cNvPicPr>
          <p:nvPr userDrawn="1"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62" y="0"/>
            <a:ext cx="9126538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1619672" y="836712"/>
            <a:ext cx="6951451" cy="580926"/>
          </a:xfrm>
          <a:prstGeom prst="rect">
            <a:avLst/>
          </a:prstGeom>
        </p:spPr>
        <p:txBody>
          <a:bodyPr vert="horz" wrap="square" lIns="0" tIns="0" rIns="91440" bIns="45720" rtlCol="0" anchor="t" anchorCtr="0">
            <a:normAutofit/>
          </a:bodyPr>
          <a:lstStyle/>
          <a:p>
            <a:r>
              <a:rPr lang="nl-NL" dirty="0"/>
              <a:t>Hoofdtitel</a:t>
            </a:r>
            <a:endParaRPr lang="nl-BE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1619672" y="2038119"/>
            <a:ext cx="6951451" cy="3767145"/>
          </a:xfrm>
          <a:prstGeom prst="rect">
            <a:avLst/>
          </a:prstGeom>
        </p:spPr>
        <p:txBody>
          <a:bodyPr vert="horz" lIns="0" tIns="45720" rIns="91440" bIns="45720" rtlCol="0">
            <a:normAutofit/>
          </a:bodyPr>
          <a:lstStyle/>
          <a:p>
            <a:pPr lvl="0"/>
            <a:r>
              <a:rPr lang="nl-NL" dirty="0"/>
              <a:t>Klik om de modelstijlen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865164" y="6071262"/>
            <a:ext cx="5733939" cy="365125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1200">
                <a:solidFill>
                  <a:srgbClr val="E4160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nl-BE" dirty="0"/>
              <a:t>Titel van de Powerpoint </a:t>
            </a:r>
          </a:p>
        </p:txBody>
      </p:sp>
    </p:spTree>
    <p:extLst>
      <p:ext uri="{BB962C8B-B14F-4D97-AF65-F5344CB8AC3E}">
        <p14:creationId xmlns:p14="http://schemas.microsoft.com/office/powerpoint/2010/main" val="22411638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58" r:id="rId2"/>
    <p:sldLayoutId id="2147483651" r:id="rId3"/>
    <p:sldLayoutId id="2147483650" r:id="rId4"/>
    <p:sldLayoutId id="2147483662" r:id="rId5"/>
    <p:sldLayoutId id="2147483652" r:id="rId6"/>
    <p:sldLayoutId id="2147483661" r:id="rId7"/>
    <p:sldLayoutId id="2147483649" r:id="rId8"/>
    <p:sldLayoutId id="2147483659" r:id="rId9"/>
    <p:sldLayoutId id="2147483672" r:id="rId10"/>
  </p:sldLayoutIdLst>
  <mc:AlternateContent xmlns:mc="http://schemas.openxmlformats.org/markup-compatibility/2006" xmlns:p14="http://schemas.microsoft.com/office/powerpoint/2010/main">
    <mc:Choice Requires="p14">
      <p:transition spd="slow" p14:dur="2000" advClick="0" advTm="10000"/>
    </mc:Choice>
    <mc:Fallback xmlns="">
      <p:transition spd="slow" advClick="0" advTm="10000"/>
    </mc:Fallback>
  </mc:AlternateContent>
  <p:txStyles>
    <p:titleStyle>
      <a:lvl1pPr algn="l" defTabSz="914400" rtl="0" eaLnBrk="1" latinLnBrk="0" hangingPunct="1">
        <a:spcBef>
          <a:spcPct val="0"/>
        </a:spcBef>
        <a:buNone/>
        <a:defRPr sz="3200" b="1" kern="1200">
          <a:solidFill>
            <a:srgbClr val="E4160A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Wingdings" panose="05000000000000000000" pitchFamily="2" charset="2"/>
        <a:buChar char="§"/>
        <a:defRPr sz="2400" b="1" kern="100" baseline="0">
          <a:solidFill>
            <a:srgbClr val="E4160A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-"/>
        <a:defRPr sz="2400" b="0" kern="1200">
          <a:solidFill>
            <a:srgbClr val="E4160A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rgbClr val="E4160A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B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oogle Shape;10;p28" descr="C:\Users\ITBOYS-H114bis\Dropbox\Kickenm\Briefhoofd nieuw logo\PPT\dia1.png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17462" y="0"/>
            <a:ext cx="9126538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Google Shape;11;p28"/>
          <p:cNvSpPr txBox="1">
            <a:spLocks noGrp="1"/>
          </p:cNvSpPr>
          <p:nvPr>
            <p:ph type="title"/>
          </p:nvPr>
        </p:nvSpPr>
        <p:spPr>
          <a:xfrm>
            <a:off x="1619672" y="836712"/>
            <a:ext cx="6951451" cy="5809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91425" bIns="45700" anchor="t" anchorCtr="0">
            <a:norm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rgbClr val="E4160A"/>
              </a:buClr>
              <a:buSzPts val="3200"/>
              <a:buFont typeface="Arial"/>
              <a:buNone/>
              <a:defRPr sz="3200" b="1" i="0" u="none" strike="noStrike" cap="none">
                <a:solidFill>
                  <a:srgbClr val="E4160A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2" name="Google Shape;12;p28"/>
          <p:cNvSpPr txBox="1">
            <a:spLocks noGrp="1"/>
          </p:cNvSpPr>
          <p:nvPr>
            <p:ph type="body" idx="1"/>
          </p:nvPr>
        </p:nvSpPr>
        <p:spPr>
          <a:xfrm>
            <a:off x="1619672" y="2038119"/>
            <a:ext cx="6951451" cy="37671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normAutofit/>
          </a:bodyPr>
          <a:lstStyle>
            <a:lvl1pPr marL="457200" marR="0" lvl="0" indent="-381000" algn="l" rtl="0">
              <a:spcBef>
                <a:spcPts val="480"/>
              </a:spcBef>
              <a:spcAft>
                <a:spcPts val="0"/>
              </a:spcAft>
              <a:buClr>
                <a:srgbClr val="E4160A"/>
              </a:buClr>
              <a:buSzPts val="2400"/>
              <a:buFont typeface="Noto Sans Symbols"/>
              <a:buChar char="▪"/>
              <a:defRPr sz="2400" b="1" i="0" u="none" strike="noStrike" cap="none">
                <a:solidFill>
                  <a:srgbClr val="E4160A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spcBef>
                <a:spcPts val="480"/>
              </a:spcBef>
              <a:spcAft>
                <a:spcPts val="0"/>
              </a:spcAft>
              <a:buClr>
                <a:srgbClr val="E4160A"/>
              </a:buClr>
              <a:buSzPts val="2400"/>
              <a:buFont typeface="Arial"/>
              <a:buChar char="-"/>
              <a:defRPr sz="2400" b="0" i="0" u="none" strike="noStrike" cap="none">
                <a:solidFill>
                  <a:srgbClr val="E4160A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rgbClr val="E4160A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E4160A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3" name="Google Shape;13;p28"/>
          <p:cNvSpPr txBox="1">
            <a:spLocks noGrp="1"/>
          </p:cNvSpPr>
          <p:nvPr>
            <p:ph type="dt" idx="10"/>
          </p:nvPr>
        </p:nvSpPr>
        <p:spPr>
          <a:xfrm>
            <a:off x="865164" y="6071262"/>
            <a:ext cx="57339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E4160A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24286430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65" r:id="rId1"/>
    <p:sldLayoutId id="2147483666" r:id="rId2"/>
    <p:sldLayoutId id="2147483667" r:id="rId3"/>
    <p:sldLayoutId id="2147483668" r:id="rId4"/>
    <p:sldLayoutId id="2147483669" r:id="rId5"/>
    <p:sldLayoutId id="2147483670" r:id="rId6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0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9.jpg"/><Relationship Id="rId4" Type="http://schemas.openxmlformats.org/officeDocument/2006/relationships/image" Target="../media/image18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" name="Google Shape;292;p19"/>
          <p:cNvSpPr txBox="1">
            <a:spLocks noGrp="1"/>
          </p:cNvSpPr>
          <p:nvPr>
            <p:ph type="title"/>
          </p:nvPr>
        </p:nvSpPr>
        <p:spPr>
          <a:xfrm>
            <a:off x="2373696" y="1034279"/>
            <a:ext cx="6047756" cy="12245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91425" bIns="45700" anchor="t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None/>
            </a:pPr>
            <a:br>
              <a:rPr lang="nl-BE" sz="3600" dirty="0"/>
            </a:br>
            <a:r>
              <a:rPr lang="nl-BE" sz="3600" dirty="0" err="1"/>
              <a:t>Info-avond</a:t>
            </a:r>
            <a:r>
              <a:rPr lang="nl-BE" sz="3600" dirty="0"/>
              <a:t>: studiemogelijkheden </a:t>
            </a:r>
            <a:br>
              <a:rPr lang="nl-BE" sz="3600" dirty="0"/>
            </a:br>
            <a:r>
              <a:rPr lang="nl-BE" sz="3600" dirty="0"/>
              <a:t>3</a:t>
            </a:r>
            <a:r>
              <a:rPr lang="nl-BE" sz="3600" baseline="30000" dirty="0"/>
              <a:t>e</a:t>
            </a:r>
            <a:r>
              <a:rPr lang="nl-BE" sz="3600" dirty="0"/>
              <a:t> graad </a:t>
            </a:r>
            <a:br>
              <a:rPr lang="nl-BE" sz="3600" dirty="0"/>
            </a:br>
            <a:r>
              <a:rPr lang="nl-BE" sz="3600" dirty="0"/>
              <a:t>domein Land- en tuinbouw</a:t>
            </a:r>
            <a:br>
              <a:rPr lang="nl-BE" sz="3600" dirty="0"/>
            </a:br>
            <a:br>
              <a:rPr lang="nl-BE" sz="3600" dirty="0"/>
            </a:br>
            <a:r>
              <a:rPr lang="nl-BE" sz="3600" dirty="0"/>
              <a:t>Welkom!</a:t>
            </a:r>
            <a:endParaRPr sz="4400" dirty="0"/>
          </a:p>
        </p:txBody>
      </p:sp>
    </p:spTree>
    <p:extLst>
      <p:ext uri="{BB962C8B-B14F-4D97-AF65-F5344CB8AC3E}">
        <p14:creationId xmlns:p14="http://schemas.microsoft.com/office/powerpoint/2010/main" val="334186695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19A3697-A23B-E69B-7DCE-93937FA3F5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F061DCC8-14B1-3A47-0DB9-F5E7111D937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/>
          </a:p>
        </p:txBody>
      </p:sp>
      <p:pic>
        <p:nvPicPr>
          <p:cNvPr id="1026" name="Picture 2" descr="De Heliant">
            <a:extLst>
              <a:ext uri="{FF2B5EF4-FFF2-40B4-BE49-F238E27FC236}">
                <a16:creationId xmlns:a16="http://schemas.microsoft.com/office/drawing/2014/main" id="{082C15E1-C9DF-2872-439B-84BA8CE5AC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68600" y="0"/>
            <a:ext cx="10281197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605801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0"/>
    </mc:Choice>
    <mc:Fallback xmlns="">
      <p:transition spd="slow" advClick="0" advTm="10000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2" descr="Aeres Tech Landbouwmechanisatie">
            <a:extLst>
              <a:ext uri="{FF2B5EF4-FFF2-40B4-BE49-F238E27FC236}">
                <a16:creationId xmlns:a16="http://schemas.microsoft.com/office/drawing/2014/main" id="{B9C151E2-E179-D9B2-E624-02F14D64B8D5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BE"/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85863FB2-255C-5D07-2205-A3D1EA7F9AA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52400" y="0"/>
            <a:ext cx="12397632" cy="6981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25959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0"/>
    </mc:Choice>
    <mc:Fallback xmlns="">
      <p:transition spd="slow" advClick="0" advTm="10000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E6260A3-5643-9817-8829-A153D7F1E5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/>
              <a:t>Wat te </a:t>
            </a:r>
            <a:r>
              <a:rPr lang="fr-BE" dirty="0" err="1"/>
              <a:t>doen</a:t>
            </a:r>
            <a:r>
              <a:rPr lang="fr-BE" dirty="0"/>
              <a:t>?</a:t>
            </a:r>
            <a:endParaRPr lang="nl-BE" dirty="0"/>
          </a:p>
        </p:txBody>
      </p:sp>
      <p:sp>
        <p:nvSpPr>
          <p:cNvPr id="4" name="Tekstvak 3">
            <a:extLst>
              <a:ext uri="{FF2B5EF4-FFF2-40B4-BE49-F238E27FC236}">
                <a16:creationId xmlns:a16="http://schemas.microsoft.com/office/drawing/2014/main" id="{62B67A41-B312-1FD0-4AD6-F827C54A4734}"/>
              </a:ext>
            </a:extLst>
          </p:cNvPr>
          <p:cNvSpPr txBox="1"/>
          <p:nvPr/>
        </p:nvSpPr>
        <p:spPr>
          <a:xfrm>
            <a:off x="1478280" y="1720840"/>
            <a:ext cx="5730240" cy="36933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FontTx/>
              <a:buChar char="-"/>
            </a:pPr>
            <a:r>
              <a:rPr lang="fr-BE" dirty="0"/>
              <a:t> </a:t>
            </a:r>
            <a:r>
              <a:rPr lang="fr-BE" dirty="0" err="1"/>
              <a:t>Bedrijfsbezoeken</a:t>
            </a:r>
            <a:endParaRPr lang="fr-BE" dirty="0"/>
          </a:p>
          <a:p>
            <a:pPr>
              <a:buFontTx/>
              <a:buChar char="-"/>
            </a:pPr>
            <a:r>
              <a:rPr lang="fr-BE" dirty="0"/>
              <a:t> </a:t>
            </a:r>
            <a:r>
              <a:rPr lang="fr-BE" dirty="0" err="1"/>
              <a:t>Projecten</a:t>
            </a:r>
            <a:r>
              <a:rPr lang="fr-BE" dirty="0"/>
              <a:t> op </a:t>
            </a:r>
            <a:r>
              <a:rPr lang="fr-BE" dirty="0" err="1"/>
              <a:t>bedrijven</a:t>
            </a:r>
            <a:r>
              <a:rPr lang="fr-BE" dirty="0"/>
              <a:t> ( </a:t>
            </a:r>
            <a:r>
              <a:rPr lang="fr-BE" dirty="0" err="1"/>
              <a:t>Sierteelt</a:t>
            </a:r>
            <a:r>
              <a:rPr lang="fr-BE" dirty="0"/>
              <a:t> – </a:t>
            </a:r>
            <a:r>
              <a:rPr lang="fr-BE" dirty="0" err="1"/>
              <a:t>groenteteelt</a:t>
            </a:r>
            <a:r>
              <a:rPr lang="fr-BE" dirty="0"/>
              <a:t> –            </a:t>
            </a:r>
            <a:r>
              <a:rPr lang="fr-BE" dirty="0" err="1"/>
              <a:t>fruitteelt</a:t>
            </a:r>
            <a:r>
              <a:rPr lang="fr-BE" dirty="0"/>
              <a:t> )</a:t>
            </a:r>
          </a:p>
          <a:p>
            <a:pPr>
              <a:buFontTx/>
              <a:buChar char="-"/>
            </a:pPr>
            <a:r>
              <a:rPr lang="fr-BE" dirty="0"/>
              <a:t> </a:t>
            </a:r>
            <a:r>
              <a:rPr lang="fr-BE" dirty="0" err="1"/>
              <a:t>Eindproject</a:t>
            </a:r>
            <a:r>
              <a:rPr lang="fr-BE" dirty="0"/>
              <a:t> in 6de </a:t>
            </a:r>
            <a:r>
              <a:rPr lang="fr-BE" dirty="0" err="1"/>
              <a:t>jaar</a:t>
            </a:r>
            <a:r>
              <a:rPr lang="fr-BE" dirty="0"/>
              <a:t>/ </a:t>
            </a:r>
            <a:r>
              <a:rPr lang="fr-BE" dirty="0" err="1"/>
              <a:t>deelprojecten</a:t>
            </a:r>
            <a:r>
              <a:rPr lang="fr-BE" dirty="0"/>
              <a:t> in 5de </a:t>
            </a:r>
            <a:r>
              <a:rPr lang="fr-BE" dirty="0" err="1"/>
              <a:t>jaar</a:t>
            </a:r>
            <a:endParaRPr lang="fr-BE" dirty="0"/>
          </a:p>
          <a:p>
            <a:pPr>
              <a:buFontTx/>
              <a:buChar char="-"/>
            </a:pPr>
            <a:r>
              <a:rPr lang="fr-BE" dirty="0"/>
              <a:t> </a:t>
            </a:r>
            <a:r>
              <a:rPr lang="fr-BE" dirty="0" err="1"/>
              <a:t>Uitbreiding</a:t>
            </a:r>
            <a:r>
              <a:rPr lang="fr-BE" dirty="0"/>
              <a:t> rond technologie en </a:t>
            </a:r>
            <a:r>
              <a:rPr lang="fr-BE" dirty="0" err="1"/>
              <a:t>innovatie</a:t>
            </a:r>
            <a:r>
              <a:rPr lang="fr-BE" dirty="0"/>
              <a:t> in </a:t>
            </a:r>
            <a:r>
              <a:rPr lang="fr-BE" dirty="0" err="1"/>
              <a:t>buitenteelten</a:t>
            </a:r>
            <a:r>
              <a:rPr lang="fr-BE" dirty="0"/>
              <a:t> en onder glas</a:t>
            </a:r>
          </a:p>
          <a:p>
            <a:pPr marL="0" indent="0">
              <a:buNone/>
            </a:pPr>
            <a:r>
              <a:rPr lang="fr-BE" dirty="0"/>
              <a:t>	- </a:t>
            </a:r>
            <a:r>
              <a:rPr lang="fr-BE" dirty="0" err="1"/>
              <a:t>waterbeheer</a:t>
            </a:r>
            <a:r>
              <a:rPr lang="fr-BE" dirty="0"/>
              <a:t> in de </a:t>
            </a:r>
            <a:r>
              <a:rPr lang="fr-BE" dirty="0" err="1"/>
              <a:t>teelten</a:t>
            </a:r>
            <a:endParaRPr lang="fr-BE" dirty="0"/>
          </a:p>
          <a:p>
            <a:pPr marL="0" indent="0">
              <a:buNone/>
            </a:pPr>
            <a:r>
              <a:rPr lang="fr-BE" dirty="0"/>
              <a:t>	- </a:t>
            </a:r>
            <a:r>
              <a:rPr lang="fr-BE" dirty="0" err="1"/>
              <a:t>Meststofbeheer</a:t>
            </a:r>
            <a:r>
              <a:rPr lang="fr-BE" dirty="0"/>
              <a:t> in de </a:t>
            </a:r>
            <a:r>
              <a:rPr lang="fr-BE" dirty="0" err="1"/>
              <a:t>teelten</a:t>
            </a:r>
            <a:r>
              <a:rPr lang="fr-BE" dirty="0"/>
              <a:t> adv </a:t>
            </a:r>
            <a:r>
              <a:rPr lang="fr-BE" dirty="0" err="1"/>
              <a:t>bodem</a:t>
            </a:r>
            <a:r>
              <a:rPr lang="fr-BE" dirty="0"/>
              <a:t>-</a:t>
            </a:r>
          </a:p>
          <a:p>
            <a:pPr marL="0" indent="0">
              <a:buNone/>
            </a:pPr>
            <a:r>
              <a:rPr lang="fr-BE" dirty="0"/>
              <a:t>                 </a:t>
            </a:r>
            <a:r>
              <a:rPr lang="fr-BE" dirty="0" err="1"/>
              <a:t>stalen</a:t>
            </a:r>
            <a:r>
              <a:rPr lang="fr-BE" dirty="0"/>
              <a:t>/ </a:t>
            </a:r>
            <a:r>
              <a:rPr lang="fr-BE" dirty="0" err="1"/>
              <a:t>bijsturing</a:t>
            </a:r>
            <a:r>
              <a:rPr lang="fr-BE" dirty="0"/>
              <a:t> </a:t>
            </a:r>
            <a:r>
              <a:rPr lang="fr-BE" dirty="0" err="1"/>
              <a:t>tijdens</a:t>
            </a:r>
            <a:r>
              <a:rPr lang="fr-BE" dirty="0"/>
              <a:t> de </a:t>
            </a:r>
            <a:r>
              <a:rPr lang="fr-BE" dirty="0" err="1"/>
              <a:t>teelt</a:t>
            </a:r>
            <a:endParaRPr lang="fr-BE" dirty="0"/>
          </a:p>
          <a:p>
            <a:pPr marL="0" indent="0">
              <a:buNone/>
            </a:pPr>
            <a:r>
              <a:rPr lang="fr-BE" dirty="0"/>
              <a:t>	- </a:t>
            </a:r>
            <a:r>
              <a:rPr lang="fr-BE" dirty="0" err="1"/>
              <a:t>Monotoring</a:t>
            </a:r>
            <a:r>
              <a:rPr lang="fr-BE" dirty="0"/>
              <a:t> van </a:t>
            </a:r>
            <a:r>
              <a:rPr lang="fr-BE" dirty="0" err="1"/>
              <a:t>plagen</a:t>
            </a:r>
            <a:r>
              <a:rPr lang="fr-BE" dirty="0"/>
              <a:t> en </a:t>
            </a:r>
            <a:r>
              <a:rPr lang="fr-BE" dirty="0" err="1"/>
              <a:t>ziekten</a:t>
            </a:r>
            <a:r>
              <a:rPr lang="fr-BE" dirty="0"/>
              <a:t> </a:t>
            </a:r>
          </a:p>
          <a:p>
            <a:pPr marL="0" indent="0">
              <a:buNone/>
            </a:pPr>
            <a:r>
              <a:rPr lang="fr-BE" dirty="0"/>
              <a:t>	- Drones </a:t>
            </a:r>
          </a:p>
          <a:p>
            <a:pPr marL="285750" indent="-285750">
              <a:buFontTx/>
              <a:buChar char="-"/>
            </a:pPr>
            <a:r>
              <a:rPr lang="fr-BE" dirty="0" err="1"/>
              <a:t>Uitbreiding</a:t>
            </a:r>
            <a:r>
              <a:rPr lang="fr-BE" dirty="0"/>
              <a:t>/ </a:t>
            </a:r>
            <a:r>
              <a:rPr lang="fr-BE" dirty="0" err="1"/>
              <a:t>vernieuwen</a:t>
            </a:r>
            <a:r>
              <a:rPr lang="fr-BE" dirty="0"/>
              <a:t> van </a:t>
            </a:r>
            <a:r>
              <a:rPr lang="fr-BE" dirty="0" err="1"/>
              <a:t>pluktuin</a:t>
            </a:r>
            <a:r>
              <a:rPr lang="fr-BE" dirty="0"/>
              <a:t> en </a:t>
            </a:r>
            <a:r>
              <a:rPr lang="fr-BE" dirty="0" err="1"/>
              <a:t>fruitteelt</a:t>
            </a:r>
            <a:r>
              <a:rPr lang="fr-BE" dirty="0"/>
              <a:t>   </a:t>
            </a:r>
          </a:p>
          <a:p>
            <a:pPr marL="285750" indent="-285750">
              <a:buFontTx/>
              <a:buChar char="-"/>
            </a:pPr>
            <a:r>
              <a:rPr lang="fr-BE" dirty="0" err="1"/>
              <a:t>Begeleiding</a:t>
            </a:r>
            <a:r>
              <a:rPr lang="fr-BE" dirty="0"/>
              <a:t> van </a:t>
            </a:r>
            <a:r>
              <a:rPr lang="fr-BE" dirty="0" err="1"/>
              <a:t>lln</a:t>
            </a:r>
            <a:r>
              <a:rPr lang="fr-BE" dirty="0"/>
              <a:t> 2de </a:t>
            </a:r>
            <a:r>
              <a:rPr lang="fr-BE" dirty="0" err="1"/>
              <a:t>graad</a:t>
            </a:r>
            <a:r>
              <a:rPr lang="fr-BE" dirty="0"/>
              <a:t> in </a:t>
            </a:r>
            <a:r>
              <a:rPr lang="fr-BE" dirty="0" err="1"/>
              <a:t>praktijklessen</a:t>
            </a:r>
            <a:r>
              <a:rPr lang="fr-BE" dirty="0"/>
              <a:t> (6j)</a:t>
            </a:r>
          </a:p>
        </p:txBody>
      </p:sp>
    </p:spTree>
    <p:extLst>
      <p:ext uri="{BB962C8B-B14F-4D97-AF65-F5344CB8AC3E}">
        <p14:creationId xmlns:p14="http://schemas.microsoft.com/office/powerpoint/2010/main" val="261158050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Geen fotobeschrijving beschikbaar.">
            <a:extLst>
              <a:ext uri="{FF2B5EF4-FFF2-40B4-BE49-F238E27FC236}">
                <a16:creationId xmlns:a16="http://schemas.microsoft.com/office/drawing/2014/main" id="{7D45AFAD-3257-EB1C-6EC6-443DEBAACD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057956"/>
            <a:ext cx="9345757" cy="21734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itel 1">
            <a:extLst>
              <a:ext uri="{FF2B5EF4-FFF2-40B4-BE49-F238E27FC236}">
                <a16:creationId xmlns:a16="http://schemas.microsoft.com/office/drawing/2014/main" id="{023E0514-FACE-59C6-E403-3D0B48147EC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924540" y="1894901"/>
            <a:ext cx="3226038" cy="760164"/>
          </a:xfrm>
        </p:spPr>
        <p:txBody>
          <a:bodyPr>
            <a:normAutofit fontScale="90000"/>
          </a:bodyPr>
          <a:lstStyle/>
          <a:p>
            <a:r>
              <a:rPr lang="nl-BE" dirty="0"/>
              <a:t>VRAGEN?</a:t>
            </a:r>
          </a:p>
        </p:txBody>
      </p:sp>
    </p:spTree>
    <p:extLst>
      <p:ext uri="{BB962C8B-B14F-4D97-AF65-F5344CB8AC3E}">
        <p14:creationId xmlns:p14="http://schemas.microsoft.com/office/powerpoint/2010/main" val="7356911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4"/>
          <p:cNvSpPr txBox="1">
            <a:spLocks noGrp="1"/>
          </p:cNvSpPr>
          <p:nvPr>
            <p:ph type="title"/>
          </p:nvPr>
        </p:nvSpPr>
        <p:spPr>
          <a:xfrm>
            <a:off x="1619672" y="628369"/>
            <a:ext cx="6951451" cy="5809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91425" bIns="45700" anchor="t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E4160A"/>
              </a:buClr>
              <a:buSzPts val="3200"/>
              <a:buFont typeface="Arial"/>
              <a:buNone/>
            </a:pPr>
            <a:r>
              <a:rPr lang="nl-BE"/>
              <a:t>Overzicht</a:t>
            </a:r>
            <a:endParaRPr/>
          </a:p>
        </p:txBody>
      </p:sp>
      <p:sp>
        <p:nvSpPr>
          <p:cNvPr id="79" name="Google Shape;79;p4"/>
          <p:cNvSpPr txBox="1">
            <a:spLocks noGrp="1"/>
          </p:cNvSpPr>
          <p:nvPr>
            <p:ph type="body" idx="1"/>
          </p:nvPr>
        </p:nvSpPr>
        <p:spPr>
          <a:xfrm>
            <a:off x="1619672" y="2038119"/>
            <a:ext cx="6951451" cy="37671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norm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2400"/>
              </a:spcBef>
              <a:spcAft>
                <a:spcPts val="0"/>
              </a:spcAft>
              <a:buNone/>
            </a:pPr>
            <a:endParaRPr sz="2300">
              <a:solidFill>
                <a:srgbClr val="666666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None/>
            </a:pPr>
            <a:endParaRPr sz="1100" b="0">
              <a:solidFill>
                <a:srgbClr val="000000"/>
              </a:solidFill>
            </a:endParaRPr>
          </a:p>
          <a:p>
            <a:pPr marL="342900" lvl="0" indent="-190500" algn="l" rtl="0">
              <a:spcBef>
                <a:spcPts val="0"/>
              </a:spcBef>
              <a:spcAft>
                <a:spcPts val="0"/>
              </a:spcAft>
              <a:buClr>
                <a:srgbClr val="E4160A"/>
              </a:buClr>
              <a:buSzPts val="2400"/>
              <a:buNone/>
            </a:pPr>
            <a:endParaRPr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EAB0C5A2-5672-86A4-3488-397D83F0F39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" y="312103"/>
            <a:ext cx="9144001" cy="6463666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607311" y="812038"/>
            <a:ext cx="5211445" cy="5137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dirty="0">
                <a:latin typeface="+mj-lt"/>
                <a:cs typeface="Calibri" panose="020F0502020204030204" pitchFamily="34" charset="0"/>
              </a:rPr>
              <a:t>3</a:t>
            </a:r>
            <a:r>
              <a:rPr sz="3200" spc="-10" dirty="0">
                <a:latin typeface="+mj-lt"/>
                <a:cs typeface="Calibri" panose="020F0502020204030204" pitchFamily="34" charset="0"/>
              </a:rPr>
              <a:t> </a:t>
            </a:r>
            <a:r>
              <a:rPr sz="3200" spc="-5" dirty="0">
                <a:latin typeface="+mj-lt"/>
                <a:cs typeface="Calibri" panose="020F0502020204030204" pitchFamily="34" charset="0"/>
              </a:rPr>
              <a:t>F</a:t>
            </a:r>
            <a:r>
              <a:rPr lang="fr-BE" sz="3200" spc="-5" dirty="0">
                <a:latin typeface="+mj-lt"/>
                <a:cs typeface="Calibri" panose="020F0502020204030204" pitchFamily="34" charset="0"/>
              </a:rPr>
              <a:t>INALITEITEN</a:t>
            </a:r>
            <a:endParaRPr sz="3200" dirty="0">
              <a:latin typeface="+mj-lt"/>
              <a:cs typeface="Calibri" panose="020F0502020204030204" pitchFamily="34" charset="0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607310" y="1836299"/>
            <a:ext cx="7536690" cy="44172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55600" indent="-297815">
              <a:lnSpc>
                <a:spcPts val="2005"/>
              </a:lnSpc>
              <a:spcAft>
                <a:spcPts val="600"/>
              </a:spcAft>
              <a:buFont typeface="Calibri"/>
              <a:buChar char="▪"/>
              <a:tabLst>
                <a:tab pos="354965" algn="l"/>
                <a:tab pos="355600" algn="l"/>
              </a:tabLst>
            </a:pPr>
            <a:r>
              <a:rPr lang="nl-NL" b="1" spc="-5" dirty="0">
                <a:solidFill>
                  <a:srgbClr val="E31609"/>
                </a:solidFill>
                <a:cs typeface="Arial"/>
              </a:rPr>
              <a:t>ARBEIDSMARKT -</a:t>
            </a:r>
            <a:r>
              <a:rPr lang="nl-NL" b="1" spc="-30" dirty="0">
                <a:solidFill>
                  <a:srgbClr val="E31609"/>
                </a:solidFill>
                <a:cs typeface="Arial"/>
              </a:rPr>
              <a:t> </a:t>
            </a:r>
            <a:r>
              <a:rPr lang="nl-NL" b="1" dirty="0">
                <a:solidFill>
                  <a:srgbClr val="E31609"/>
                </a:solidFill>
                <a:cs typeface="Arial"/>
              </a:rPr>
              <a:t>A </a:t>
            </a:r>
            <a:r>
              <a:rPr lang="nl-NL" b="1" dirty="0">
                <a:solidFill>
                  <a:srgbClr val="E31609"/>
                </a:solidFill>
                <a:cs typeface="Arial"/>
                <a:sym typeface="Wingdings" panose="05000000000000000000" pitchFamily="2" charset="2"/>
              </a:rPr>
              <a:t> arbeidsmarkt</a:t>
            </a:r>
          </a:p>
          <a:p>
            <a:pPr marL="812800" lvl="1" indent="-297815">
              <a:lnSpc>
                <a:spcPts val="2005"/>
              </a:lnSpc>
              <a:spcAft>
                <a:spcPts val="600"/>
              </a:spcAft>
              <a:buFont typeface="Calibri"/>
              <a:buChar char="▪"/>
              <a:tabLst>
                <a:tab pos="354965" algn="l"/>
                <a:tab pos="355600" algn="l"/>
              </a:tabLst>
            </a:pPr>
            <a:r>
              <a:rPr lang="nl-NL" spc="-10" dirty="0">
                <a:cs typeface="Arial"/>
                <a:sym typeface="Wingdings" panose="05000000000000000000" pitchFamily="2" charset="2"/>
              </a:rPr>
              <a:t>arbeidscompetenties</a:t>
            </a:r>
          </a:p>
          <a:p>
            <a:pPr marL="812800" lvl="1" indent="-297815">
              <a:lnSpc>
                <a:spcPts val="2005"/>
              </a:lnSpc>
              <a:spcAft>
                <a:spcPts val="600"/>
              </a:spcAft>
              <a:buFont typeface="Calibri"/>
              <a:buChar char="▪"/>
              <a:tabLst>
                <a:tab pos="354965" algn="l"/>
                <a:tab pos="355600" algn="l"/>
              </a:tabLst>
            </a:pPr>
            <a:r>
              <a:rPr lang="nl-NL" spc="-10" dirty="0">
                <a:latin typeface="Arial MT"/>
                <a:cs typeface="Arial MT"/>
              </a:rPr>
              <a:t>voorbereiden</a:t>
            </a:r>
            <a:r>
              <a:rPr lang="nl-NL" spc="30" dirty="0">
                <a:latin typeface="Arial MT"/>
                <a:cs typeface="Arial MT"/>
              </a:rPr>
              <a:t> </a:t>
            </a:r>
            <a:r>
              <a:rPr lang="nl-NL" spc="-5" dirty="0">
                <a:latin typeface="Arial MT"/>
                <a:cs typeface="Arial MT"/>
              </a:rPr>
              <a:t>op</a:t>
            </a:r>
            <a:r>
              <a:rPr lang="nl-NL" spc="10" dirty="0">
                <a:latin typeface="Arial MT"/>
                <a:cs typeface="Arial MT"/>
              </a:rPr>
              <a:t> </a:t>
            </a:r>
            <a:r>
              <a:rPr lang="nl-NL" spc="-10" dirty="0">
                <a:latin typeface="Arial MT"/>
                <a:cs typeface="Arial MT"/>
              </a:rPr>
              <a:t>arbeidsmarkt</a:t>
            </a:r>
          </a:p>
          <a:p>
            <a:pPr marL="812800" lvl="1" indent="-297815">
              <a:lnSpc>
                <a:spcPts val="2005"/>
              </a:lnSpc>
              <a:spcAft>
                <a:spcPts val="600"/>
              </a:spcAft>
              <a:buFont typeface="Calibri"/>
              <a:buChar char="▪"/>
              <a:tabLst>
                <a:tab pos="354965" algn="l"/>
                <a:tab pos="355600" algn="l"/>
              </a:tabLst>
            </a:pPr>
            <a:r>
              <a:rPr lang="nl-NL" spc="-10" dirty="0">
                <a:latin typeface="Arial MT"/>
                <a:cs typeface="Arial MT"/>
              </a:rPr>
              <a:t>Graduaatsopleiding</a:t>
            </a:r>
            <a:endParaRPr lang="nl-NL" dirty="0">
              <a:latin typeface="Arial MT"/>
              <a:cs typeface="Arial MT"/>
            </a:endParaRPr>
          </a:p>
          <a:p>
            <a:pPr>
              <a:lnSpc>
                <a:spcPct val="100000"/>
              </a:lnSpc>
              <a:spcBef>
                <a:spcPts val="15"/>
              </a:spcBef>
              <a:spcAft>
                <a:spcPts val="600"/>
              </a:spcAft>
            </a:pPr>
            <a:endParaRPr sz="1200" dirty="0">
              <a:latin typeface="Arial MT"/>
              <a:cs typeface="Arial MT"/>
            </a:endParaRPr>
          </a:p>
          <a:p>
            <a:pPr marL="355600" indent="-297815">
              <a:lnSpc>
                <a:spcPts val="2005"/>
              </a:lnSpc>
              <a:spcAft>
                <a:spcPts val="600"/>
              </a:spcAft>
              <a:buFont typeface="Calibri"/>
              <a:buChar char="▪"/>
              <a:tabLst>
                <a:tab pos="354965" algn="l"/>
                <a:tab pos="355600" algn="l"/>
              </a:tabLst>
            </a:pPr>
            <a:r>
              <a:rPr b="1" spc="5" dirty="0">
                <a:solidFill>
                  <a:srgbClr val="E31609"/>
                </a:solidFill>
                <a:latin typeface="Arial"/>
                <a:cs typeface="Arial"/>
              </a:rPr>
              <a:t>DUBBELE</a:t>
            </a:r>
            <a:r>
              <a:rPr b="1" spc="-30" dirty="0">
                <a:solidFill>
                  <a:srgbClr val="E31609"/>
                </a:solidFill>
                <a:latin typeface="Arial"/>
                <a:cs typeface="Arial"/>
              </a:rPr>
              <a:t> </a:t>
            </a:r>
            <a:r>
              <a:rPr b="1" spc="-5" dirty="0">
                <a:solidFill>
                  <a:srgbClr val="E31609"/>
                </a:solidFill>
                <a:latin typeface="Arial"/>
                <a:cs typeface="Arial"/>
              </a:rPr>
              <a:t>FINALITEIT</a:t>
            </a:r>
            <a:r>
              <a:rPr lang="fr-BE" b="1" spc="-5" dirty="0">
                <a:solidFill>
                  <a:srgbClr val="E31609"/>
                </a:solidFill>
                <a:latin typeface="Arial"/>
                <a:cs typeface="Arial"/>
              </a:rPr>
              <a:t> - </a:t>
            </a:r>
            <a:r>
              <a:rPr b="1" dirty="0">
                <a:solidFill>
                  <a:srgbClr val="E31609"/>
                </a:solidFill>
                <a:latin typeface="Arial"/>
                <a:cs typeface="Arial"/>
              </a:rPr>
              <a:t>D/A</a:t>
            </a:r>
            <a:r>
              <a:rPr lang="fr-BE" b="1" dirty="0">
                <a:solidFill>
                  <a:srgbClr val="E31609"/>
                </a:solidFill>
                <a:latin typeface="Arial"/>
                <a:cs typeface="Arial"/>
              </a:rPr>
              <a:t> </a:t>
            </a:r>
            <a:r>
              <a:rPr lang="fr-BE" b="1" dirty="0">
                <a:solidFill>
                  <a:srgbClr val="E31609"/>
                </a:solidFill>
                <a:latin typeface="Arial"/>
                <a:cs typeface="Arial"/>
                <a:sym typeface="Wingdings" panose="05000000000000000000" pitchFamily="2" charset="2"/>
              </a:rPr>
              <a:t> </a:t>
            </a:r>
            <a:r>
              <a:rPr lang="fr-BE" b="1" dirty="0" err="1">
                <a:solidFill>
                  <a:srgbClr val="E31609"/>
                </a:solidFill>
                <a:latin typeface="Arial"/>
                <a:cs typeface="Arial"/>
                <a:sym typeface="Wingdings" panose="05000000000000000000" pitchFamily="2" charset="2"/>
              </a:rPr>
              <a:t>hoger</a:t>
            </a:r>
            <a:r>
              <a:rPr lang="fr-BE" b="1" dirty="0">
                <a:solidFill>
                  <a:srgbClr val="E31609"/>
                </a:solidFill>
                <a:latin typeface="Arial"/>
                <a:cs typeface="Arial"/>
                <a:sym typeface="Wingdings" panose="05000000000000000000" pitchFamily="2" charset="2"/>
              </a:rPr>
              <a:t> </a:t>
            </a:r>
            <a:r>
              <a:rPr lang="fr-BE" b="1" dirty="0" err="1">
                <a:solidFill>
                  <a:srgbClr val="E31609"/>
                </a:solidFill>
                <a:latin typeface="Arial"/>
                <a:cs typeface="Arial"/>
                <a:sym typeface="Wingdings" panose="05000000000000000000" pitchFamily="2" charset="2"/>
              </a:rPr>
              <a:t>onderwijs</a:t>
            </a:r>
            <a:r>
              <a:rPr lang="fr-BE" b="1" dirty="0">
                <a:solidFill>
                  <a:srgbClr val="E31609"/>
                </a:solidFill>
                <a:latin typeface="Arial"/>
                <a:cs typeface="Arial"/>
                <a:sym typeface="Wingdings" panose="05000000000000000000" pitchFamily="2" charset="2"/>
              </a:rPr>
              <a:t> of </a:t>
            </a:r>
            <a:r>
              <a:rPr lang="fr-BE" b="1" dirty="0" err="1">
                <a:solidFill>
                  <a:srgbClr val="E31609"/>
                </a:solidFill>
                <a:latin typeface="Arial"/>
                <a:cs typeface="Arial"/>
                <a:sym typeface="Wingdings" panose="05000000000000000000" pitchFamily="2" charset="2"/>
              </a:rPr>
              <a:t>arbeidsmarkt</a:t>
            </a:r>
            <a:endParaRPr lang="fr-BE" b="1" dirty="0">
              <a:solidFill>
                <a:srgbClr val="E31609"/>
              </a:solidFill>
              <a:latin typeface="Arial"/>
              <a:cs typeface="Arial"/>
              <a:sym typeface="Wingdings" panose="05000000000000000000" pitchFamily="2" charset="2"/>
            </a:endParaRPr>
          </a:p>
          <a:p>
            <a:pPr marL="812800" lvl="1" indent="-297815">
              <a:lnSpc>
                <a:spcPts val="2005"/>
              </a:lnSpc>
              <a:spcAft>
                <a:spcPts val="600"/>
              </a:spcAft>
              <a:buFont typeface="Calibri"/>
              <a:buChar char="▪"/>
              <a:tabLst>
                <a:tab pos="354965" algn="l"/>
                <a:tab pos="355600" algn="l"/>
              </a:tabLst>
            </a:pPr>
            <a:r>
              <a:rPr lang="fr-BE" spc="-5" dirty="0" err="1">
                <a:latin typeface="Arial"/>
                <a:cs typeface="Arial"/>
                <a:sym typeface="Wingdings" panose="05000000000000000000" pitchFamily="2" charset="2"/>
              </a:rPr>
              <a:t>toegepaste</a:t>
            </a:r>
            <a:r>
              <a:rPr lang="fr-BE" spc="-5" dirty="0">
                <a:latin typeface="Arial"/>
                <a:cs typeface="Arial"/>
                <a:sym typeface="Wingdings" panose="05000000000000000000" pitchFamily="2" charset="2"/>
              </a:rPr>
              <a:t> </a:t>
            </a:r>
            <a:r>
              <a:rPr spc="-5" dirty="0" err="1">
                <a:latin typeface="Arial MT"/>
                <a:cs typeface="Arial MT"/>
              </a:rPr>
              <a:t>studierichtingen</a:t>
            </a:r>
            <a:r>
              <a:rPr spc="65" dirty="0">
                <a:latin typeface="Arial MT"/>
                <a:cs typeface="Arial MT"/>
              </a:rPr>
              <a:t> </a:t>
            </a:r>
            <a:r>
              <a:rPr lang="fr-BE" spc="65" dirty="0">
                <a:latin typeface="Arial MT"/>
                <a:cs typeface="Arial MT"/>
              </a:rPr>
              <a:t>met </a:t>
            </a:r>
            <a:r>
              <a:rPr lang="fr-BE" spc="65" dirty="0" err="1">
                <a:latin typeface="Arial MT"/>
                <a:cs typeface="Arial MT"/>
              </a:rPr>
              <a:t>arbeidscompetenties</a:t>
            </a:r>
            <a:endParaRPr lang="fr-BE" spc="65" dirty="0">
              <a:latin typeface="Arial MT"/>
              <a:cs typeface="Arial MT"/>
            </a:endParaRPr>
          </a:p>
          <a:p>
            <a:pPr marL="812800" lvl="1" indent="-297815">
              <a:lnSpc>
                <a:spcPts val="2005"/>
              </a:lnSpc>
              <a:spcAft>
                <a:spcPts val="600"/>
              </a:spcAft>
              <a:buFont typeface="Calibri"/>
              <a:buChar char="▪"/>
              <a:tabLst>
                <a:tab pos="354965" algn="l"/>
                <a:tab pos="355600" algn="l"/>
              </a:tabLst>
            </a:pPr>
            <a:r>
              <a:rPr spc="-5" dirty="0" err="1">
                <a:latin typeface="Arial MT"/>
                <a:cs typeface="Arial MT"/>
              </a:rPr>
              <a:t>doorstromen</a:t>
            </a:r>
            <a:r>
              <a:rPr spc="45" dirty="0">
                <a:latin typeface="Arial MT"/>
                <a:cs typeface="Arial MT"/>
              </a:rPr>
              <a:t> </a:t>
            </a:r>
            <a:r>
              <a:rPr spc="-5" dirty="0">
                <a:latin typeface="Arial MT"/>
                <a:cs typeface="Arial MT"/>
              </a:rPr>
              <a:t>naar</a:t>
            </a:r>
            <a:r>
              <a:rPr spc="20" dirty="0">
                <a:latin typeface="Arial MT"/>
                <a:cs typeface="Arial MT"/>
              </a:rPr>
              <a:t> </a:t>
            </a:r>
            <a:r>
              <a:rPr spc="-5" dirty="0" err="1">
                <a:latin typeface="Arial MT"/>
                <a:cs typeface="Arial MT"/>
              </a:rPr>
              <a:t>professionele</a:t>
            </a:r>
            <a:r>
              <a:rPr spc="45" dirty="0">
                <a:latin typeface="Arial MT"/>
                <a:cs typeface="Arial MT"/>
              </a:rPr>
              <a:t> </a:t>
            </a:r>
            <a:r>
              <a:rPr spc="-5" dirty="0" err="1">
                <a:latin typeface="Arial MT"/>
                <a:cs typeface="Arial MT"/>
              </a:rPr>
              <a:t>bacheloropleiding</a:t>
            </a:r>
            <a:r>
              <a:rPr lang="fr-BE" spc="-5" dirty="0">
                <a:latin typeface="Arial MT"/>
                <a:cs typeface="Arial MT"/>
              </a:rPr>
              <a:t>, </a:t>
            </a:r>
            <a:r>
              <a:rPr spc="5" dirty="0">
                <a:latin typeface="Arial MT"/>
                <a:cs typeface="Arial MT"/>
              </a:rPr>
              <a:t> </a:t>
            </a:r>
            <a:r>
              <a:rPr spc="-5" dirty="0" err="1">
                <a:latin typeface="Arial MT"/>
                <a:cs typeface="Arial MT"/>
              </a:rPr>
              <a:t>graduaatsopleiding</a:t>
            </a:r>
            <a:r>
              <a:rPr spc="35" dirty="0">
                <a:latin typeface="Arial MT"/>
                <a:cs typeface="Arial MT"/>
              </a:rPr>
              <a:t> </a:t>
            </a:r>
            <a:r>
              <a:rPr spc="-5" dirty="0">
                <a:latin typeface="Arial MT"/>
                <a:cs typeface="Arial MT"/>
              </a:rPr>
              <a:t>of</a:t>
            </a:r>
            <a:r>
              <a:rPr spc="10" dirty="0">
                <a:latin typeface="Arial MT"/>
                <a:cs typeface="Arial MT"/>
              </a:rPr>
              <a:t> </a:t>
            </a:r>
            <a:r>
              <a:rPr spc="-5" dirty="0" err="1">
                <a:latin typeface="Arial MT"/>
                <a:cs typeface="Arial MT"/>
              </a:rPr>
              <a:t>naar</a:t>
            </a:r>
            <a:r>
              <a:rPr lang="fr-BE" spc="20" dirty="0">
                <a:latin typeface="Arial MT"/>
                <a:cs typeface="Arial MT"/>
              </a:rPr>
              <a:t> </a:t>
            </a:r>
            <a:r>
              <a:rPr spc="-5" dirty="0" err="1">
                <a:latin typeface="Arial MT"/>
                <a:cs typeface="Arial MT"/>
              </a:rPr>
              <a:t>arbeidsmarkt</a:t>
            </a:r>
            <a:endParaRPr lang="fr-BE" spc="-5" dirty="0">
              <a:latin typeface="Arial MT"/>
              <a:cs typeface="Arial MT"/>
            </a:endParaRPr>
          </a:p>
          <a:p>
            <a:pPr marL="514985" lvl="1">
              <a:lnSpc>
                <a:spcPts val="2005"/>
              </a:lnSpc>
              <a:spcAft>
                <a:spcPts val="600"/>
              </a:spcAft>
              <a:tabLst>
                <a:tab pos="354965" algn="l"/>
                <a:tab pos="355600" algn="l"/>
              </a:tabLst>
            </a:pPr>
            <a:endParaRPr lang="fr-BE" sz="1200" spc="-5" dirty="0">
              <a:latin typeface="Arial MT"/>
              <a:cs typeface="Arial MT"/>
            </a:endParaRPr>
          </a:p>
          <a:p>
            <a:pPr marL="355600" indent="-297815">
              <a:lnSpc>
                <a:spcPts val="2005"/>
              </a:lnSpc>
              <a:spcBef>
                <a:spcPts val="105"/>
              </a:spcBef>
              <a:spcAft>
                <a:spcPts val="600"/>
              </a:spcAft>
              <a:buFont typeface="Calibri"/>
              <a:buChar char="▪"/>
              <a:tabLst>
                <a:tab pos="354965" algn="l"/>
                <a:tab pos="355600" algn="l"/>
              </a:tabLst>
            </a:pPr>
            <a:r>
              <a:rPr lang="nl-NL" b="1" dirty="0">
                <a:solidFill>
                  <a:srgbClr val="E31609"/>
                </a:solidFill>
                <a:cs typeface="Arial"/>
              </a:rPr>
              <a:t>DOMEINGEBONDEN DOORSTROOM -</a:t>
            </a:r>
            <a:r>
              <a:rPr lang="nl-NL" b="1" spc="-65" dirty="0">
                <a:solidFill>
                  <a:srgbClr val="E31609"/>
                </a:solidFill>
                <a:cs typeface="Arial"/>
              </a:rPr>
              <a:t> </a:t>
            </a:r>
            <a:r>
              <a:rPr lang="nl-NL" b="1" dirty="0">
                <a:solidFill>
                  <a:srgbClr val="E31609"/>
                </a:solidFill>
                <a:cs typeface="Arial"/>
              </a:rPr>
              <a:t>D </a:t>
            </a:r>
            <a:r>
              <a:rPr lang="nl-NL" b="1" dirty="0">
                <a:solidFill>
                  <a:srgbClr val="E31609"/>
                </a:solidFill>
                <a:cs typeface="Arial"/>
                <a:sym typeface="Wingdings" panose="05000000000000000000" pitchFamily="2" charset="2"/>
              </a:rPr>
              <a:t> hoger onderwijs</a:t>
            </a:r>
          </a:p>
          <a:p>
            <a:pPr marL="812800" lvl="1" indent="-297815">
              <a:lnSpc>
                <a:spcPts val="2005"/>
              </a:lnSpc>
              <a:spcBef>
                <a:spcPts val="105"/>
              </a:spcBef>
              <a:spcAft>
                <a:spcPts val="600"/>
              </a:spcAft>
              <a:buFont typeface="Calibri"/>
              <a:buChar char="▪"/>
              <a:tabLst>
                <a:tab pos="354965" algn="l"/>
                <a:tab pos="355600" algn="l"/>
              </a:tabLst>
            </a:pPr>
            <a:r>
              <a:rPr lang="nl-NL" spc="-5" dirty="0">
                <a:latin typeface="Arial MT"/>
                <a:cs typeface="Arial MT"/>
              </a:rPr>
              <a:t>theoretische</a:t>
            </a:r>
            <a:r>
              <a:rPr lang="nl-NL" spc="70" dirty="0">
                <a:latin typeface="Arial MT"/>
                <a:cs typeface="Arial MT"/>
              </a:rPr>
              <a:t> </a:t>
            </a:r>
            <a:r>
              <a:rPr lang="nl-NL" spc="-5" dirty="0">
                <a:latin typeface="Arial MT"/>
                <a:cs typeface="Arial MT"/>
              </a:rPr>
              <a:t>studierichtingen</a:t>
            </a:r>
            <a:r>
              <a:rPr lang="nl-NL" spc="65" dirty="0">
                <a:latin typeface="Arial MT"/>
                <a:cs typeface="Arial MT"/>
              </a:rPr>
              <a:t>, nadruk op energietransitie</a:t>
            </a:r>
            <a:endParaRPr lang="nl-NL" spc="-5" dirty="0">
              <a:latin typeface="Arial MT"/>
              <a:cs typeface="Arial MT"/>
            </a:endParaRPr>
          </a:p>
          <a:p>
            <a:pPr marL="812800" lvl="1" indent="-297815">
              <a:lnSpc>
                <a:spcPts val="2005"/>
              </a:lnSpc>
              <a:spcBef>
                <a:spcPts val="105"/>
              </a:spcBef>
              <a:spcAft>
                <a:spcPts val="600"/>
              </a:spcAft>
              <a:buFont typeface="Calibri"/>
              <a:buChar char="▪"/>
              <a:tabLst>
                <a:tab pos="354965" algn="l"/>
                <a:tab pos="355600" algn="l"/>
              </a:tabLst>
            </a:pPr>
            <a:r>
              <a:rPr lang="nl-NL" spc="-5" dirty="0">
                <a:latin typeface="Arial MT"/>
                <a:cs typeface="Arial MT"/>
              </a:rPr>
              <a:t>doorstromen</a:t>
            </a:r>
            <a:r>
              <a:rPr lang="nl-NL" spc="50" dirty="0">
                <a:latin typeface="Arial MT"/>
                <a:cs typeface="Arial MT"/>
              </a:rPr>
              <a:t> </a:t>
            </a:r>
            <a:r>
              <a:rPr lang="nl-NL" spc="-5" dirty="0">
                <a:latin typeface="Arial MT"/>
                <a:cs typeface="Arial MT"/>
              </a:rPr>
              <a:t>naar</a:t>
            </a:r>
            <a:r>
              <a:rPr lang="nl-NL" spc="20" dirty="0">
                <a:latin typeface="Arial MT"/>
                <a:cs typeface="Arial MT"/>
              </a:rPr>
              <a:t> professionele of </a:t>
            </a:r>
            <a:r>
              <a:rPr lang="nl-NL" spc="-5" dirty="0">
                <a:latin typeface="Arial MT"/>
                <a:cs typeface="Arial MT"/>
              </a:rPr>
              <a:t>academische</a:t>
            </a:r>
            <a:r>
              <a:rPr lang="nl-NL" spc="50" dirty="0">
                <a:latin typeface="Arial MT"/>
                <a:cs typeface="Arial MT"/>
              </a:rPr>
              <a:t> </a:t>
            </a:r>
            <a:r>
              <a:rPr lang="nl-NL" spc="-5" dirty="0">
                <a:latin typeface="Arial MT"/>
                <a:cs typeface="Arial MT"/>
              </a:rPr>
              <a:t>bacheloropleiding</a:t>
            </a:r>
            <a:endParaRPr dirty="0">
              <a:latin typeface="Arial MT"/>
              <a:cs typeface="Arial MT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144263" y="1829027"/>
            <a:ext cx="1482852" cy="4283025"/>
            <a:chOff x="148327" y="1651932"/>
            <a:chExt cx="1482852" cy="4283025"/>
          </a:xfrm>
        </p:grpSpPr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87951" y="4493254"/>
              <a:ext cx="1443228" cy="1441703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13685" y="3134784"/>
              <a:ext cx="1132332" cy="1132332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48327" y="1651932"/>
              <a:ext cx="1482852" cy="1482852"/>
            </a:xfrm>
            <a:prstGeom prst="rect">
              <a:avLst/>
            </a:prstGeom>
          </p:spPr>
        </p:pic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72795" y="201168"/>
            <a:ext cx="8633460" cy="64815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263629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607311" y="815018"/>
            <a:ext cx="4090416" cy="321242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lang="nl-BE" sz="2000" dirty="0"/>
              <a:t>PLANT- EN MILIEU</a:t>
            </a:r>
            <a:endParaRPr sz="2000" dirty="0"/>
          </a:p>
        </p:txBody>
      </p:sp>
      <p:sp>
        <p:nvSpPr>
          <p:cNvPr id="3" name="object 3"/>
          <p:cNvSpPr txBox="1"/>
          <p:nvPr/>
        </p:nvSpPr>
        <p:spPr>
          <a:xfrm>
            <a:off x="5367273" y="976021"/>
            <a:ext cx="3446527" cy="525733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35280" indent="-323215">
              <a:lnSpc>
                <a:spcPct val="100000"/>
              </a:lnSpc>
              <a:spcBef>
                <a:spcPts val="100"/>
              </a:spcBef>
              <a:buFont typeface="Calibri"/>
              <a:buChar char="-"/>
              <a:tabLst>
                <a:tab pos="335280" algn="l"/>
                <a:tab pos="335915" algn="l"/>
              </a:tabLst>
            </a:pPr>
            <a:r>
              <a:rPr sz="1500" b="1" spc="-5" dirty="0">
                <a:solidFill>
                  <a:srgbClr val="E31609"/>
                </a:solidFill>
                <a:latin typeface="Arial"/>
                <a:cs typeface="Arial"/>
              </a:rPr>
              <a:t>Teeltvoorbereidingen</a:t>
            </a:r>
            <a:endParaRPr sz="15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0"/>
              </a:spcBef>
              <a:buClr>
                <a:srgbClr val="E31609"/>
              </a:buClr>
              <a:buFont typeface="Calibri"/>
              <a:buChar char="-"/>
            </a:pPr>
            <a:endParaRPr sz="2100" dirty="0">
              <a:latin typeface="Arial"/>
              <a:cs typeface="Arial"/>
            </a:endParaRPr>
          </a:p>
          <a:p>
            <a:pPr marL="335280" marR="61594" indent="-323215">
              <a:lnSpc>
                <a:spcPct val="80000"/>
              </a:lnSpc>
              <a:buFont typeface="Calibri"/>
              <a:buChar char="-"/>
              <a:tabLst>
                <a:tab pos="335280" algn="l"/>
                <a:tab pos="335915" algn="l"/>
              </a:tabLst>
            </a:pPr>
            <a:r>
              <a:rPr sz="1500" b="1" dirty="0">
                <a:solidFill>
                  <a:srgbClr val="E31609"/>
                </a:solidFill>
                <a:latin typeface="Arial"/>
                <a:cs typeface="Arial"/>
              </a:rPr>
              <a:t>Vermeerderen</a:t>
            </a:r>
            <a:r>
              <a:rPr sz="1500" b="1" spc="-40" dirty="0">
                <a:solidFill>
                  <a:srgbClr val="E31609"/>
                </a:solidFill>
                <a:latin typeface="Arial"/>
                <a:cs typeface="Arial"/>
              </a:rPr>
              <a:t> </a:t>
            </a:r>
            <a:r>
              <a:rPr sz="1500" b="1" spc="-15" dirty="0">
                <a:solidFill>
                  <a:srgbClr val="E31609"/>
                </a:solidFill>
                <a:latin typeface="Arial"/>
                <a:cs typeface="Arial"/>
              </a:rPr>
              <a:t>van</a:t>
            </a:r>
            <a:r>
              <a:rPr sz="1500" b="1" spc="-5" dirty="0">
                <a:solidFill>
                  <a:srgbClr val="E31609"/>
                </a:solidFill>
                <a:latin typeface="Arial"/>
                <a:cs typeface="Arial"/>
              </a:rPr>
              <a:t> </a:t>
            </a:r>
            <a:r>
              <a:rPr sz="1500" b="1" dirty="0">
                <a:solidFill>
                  <a:srgbClr val="E31609"/>
                </a:solidFill>
                <a:latin typeface="Arial"/>
                <a:cs typeface="Arial"/>
              </a:rPr>
              <a:t>planten</a:t>
            </a:r>
            <a:r>
              <a:rPr sz="1500" b="1" spc="-55" dirty="0">
                <a:solidFill>
                  <a:srgbClr val="E31609"/>
                </a:solidFill>
                <a:latin typeface="Arial"/>
                <a:cs typeface="Arial"/>
              </a:rPr>
              <a:t> </a:t>
            </a:r>
            <a:r>
              <a:rPr sz="1500" b="1" dirty="0">
                <a:solidFill>
                  <a:srgbClr val="E31609"/>
                </a:solidFill>
                <a:latin typeface="Arial"/>
                <a:cs typeface="Arial"/>
              </a:rPr>
              <a:t>(zaaien, </a:t>
            </a:r>
            <a:r>
              <a:rPr sz="1500" b="1" spc="-400" dirty="0">
                <a:solidFill>
                  <a:srgbClr val="E31609"/>
                </a:solidFill>
                <a:latin typeface="Arial"/>
                <a:cs typeface="Arial"/>
              </a:rPr>
              <a:t> </a:t>
            </a:r>
            <a:r>
              <a:rPr sz="1500" b="1" spc="-5" dirty="0">
                <a:solidFill>
                  <a:srgbClr val="E31609"/>
                </a:solidFill>
                <a:latin typeface="Arial"/>
                <a:cs typeface="Arial"/>
              </a:rPr>
              <a:t>enten,</a:t>
            </a:r>
            <a:r>
              <a:rPr sz="1500" b="1" spc="-25" dirty="0">
                <a:solidFill>
                  <a:srgbClr val="E31609"/>
                </a:solidFill>
                <a:latin typeface="Arial"/>
                <a:cs typeface="Arial"/>
              </a:rPr>
              <a:t> </a:t>
            </a:r>
            <a:r>
              <a:rPr sz="1500" b="1" spc="-5" dirty="0">
                <a:solidFill>
                  <a:srgbClr val="E31609"/>
                </a:solidFill>
                <a:latin typeface="Arial"/>
                <a:cs typeface="Arial"/>
              </a:rPr>
              <a:t>stekken,...)</a:t>
            </a:r>
            <a:endParaRPr sz="15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"/>
              </a:spcBef>
              <a:buClr>
                <a:srgbClr val="E31609"/>
              </a:buClr>
              <a:buFont typeface="Calibri"/>
              <a:buChar char="-"/>
            </a:pPr>
            <a:endParaRPr sz="1800" dirty="0">
              <a:latin typeface="Arial"/>
              <a:cs typeface="Arial"/>
            </a:endParaRPr>
          </a:p>
          <a:p>
            <a:pPr marL="335280" indent="-323215">
              <a:lnSpc>
                <a:spcPts val="1650"/>
              </a:lnSpc>
              <a:spcBef>
                <a:spcPts val="5"/>
              </a:spcBef>
              <a:buFont typeface="Calibri"/>
              <a:buChar char="-"/>
              <a:tabLst>
                <a:tab pos="335280" algn="l"/>
                <a:tab pos="335915" algn="l"/>
              </a:tabLst>
            </a:pPr>
            <a:r>
              <a:rPr sz="1500" b="1" spc="-5" dirty="0">
                <a:solidFill>
                  <a:srgbClr val="E31609"/>
                </a:solidFill>
                <a:latin typeface="Arial"/>
                <a:cs typeface="Arial"/>
              </a:rPr>
              <a:t>Teelt</a:t>
            </a:r>
            <a:r>
              <a:rPr sz="1500" b="1" spc="-10" dirty="0">
                <a:solidFill>
                  <a:srgbClr val="E31609"/>
                </a:solidFill>
                <a:latin typeface="Arial"/>
                <a:cs typeface="Arial"/>
              </a:rPr>
              <a:t> </a:t>
            </a:r>
            <a:r>
              <a:rPr sz="1500" b="1" dirty="0">
                <a:solidFill>
                  <a:srgbClr val="E31609"/>
                </a:solidFill>
                <a:latin typeface="Arial"/>
                <a:cs typeface="Arial"/>
              </a:rPr>
              <a:t>en</a:t>
            </a:r>
            <a:r>
              <a:rPr sz="1500" b="1" spc="-30" dirty="0">
                <a:solidFill>
                  <a:srgbClr val="E31609"/>
                </a:solidFill>
                <a:latin typeface="Arial"/>
                <a:cs typeface="Arial"/>
              </a:rPr>
              <a:t> </a:t>
            </a:r>
            <a:r>
              <a:rPr sz="1500" b="1" spc="-5" dirty="0">
                <a:solidFill>
                  <a:srgbClr val="E31609"/>
                </a:solidFill>
                <a:latin typeface="Arial"/>
                <a:cs typeface="Arial"/>
              </a:rPr>
              <a:t>verzorging</a:t>
            </a:r>
            <a:r>
              <a:rPr sz="1500" b="1" spc="-10" dirty="0">
                <a:solidFill>
                  <a:srgbClr val="E31609"/>
                </a:solidFill>
                <a:latin typeface="Arial"/>
                <a:cs typeface="Arial"/>
              </a:rPr>
              <a:t> </a:t>
            </a:r>
            <a:r>
              <a:rPr sz="1500" b="1" spc="-15" dirty="0">
                <a:solidFill>
                  <a:srgbClr val="E31609"/>
                </a:solidFill>
                <a:latin typeface="Arial"/>
                <a:cs typeface="Arial"/>
              </a:rPr>
              <a:t>van:</a:t>
            </a:r>
            <a:endParaRPr sz="1500" dirty="0">
              <a:latin typeface="Arial"/>
              <a:cs typeface="Arial"/>
            </a:endParaRPr>
          </a:p>
          <a:p>
            <a:pPr marL="792480" lvl="1" indent="-308610">
              <a:lnSpc>
                <a:spcPts val="1255"/>
              </a:lnSpc>
              <a:buChar char="-"/>
              <a:tabLst>
                <a:tab pos="792480" algn="l"/>
                <a:tab pos="793115" algn="l"/>
              </a:tabLst>
            </a:pPr>
            <a:r>
              <a:rPr sz="1300" spc="-5" dirty="0">
                <a:solidFill>
                  <a:srgbClr val="E31609"/>
                </a:solidFill>
                <a:latin typeface="Arial MT"/>
                <a:cs typeface="Arial MT"/>
              </a:rPr>
              <a:t>Fruitsoorten</a:t>
            </a:r>
            <a:endParaRPr sz="1300" dirty="0">
              <a:latin typeface="Arial MT"/>
              <a:cs typeface="Arial MT"/>
            </a:endParaRPr>
          </a:p>
          <a:p>
            <a:pPr marL="792480" lvl="1" indent="-308610">
              <a:lnSpc>
                <a:spcPts val="1250"/>
              </a:lnSpc>
              <a:buChar char="-"/>
              <a:tabLst>
                <a:tab pos="792480" algn="l"/>
                <a:tab pos="793115" algn="l"/>
              </a:tabLst>
            </a:pPr>
            <a:r>
              <a:rPr sz="1300" spc="-10" dirty="0">
                <a:solidFill>
                  <a:srgbClr val="E31609"/>
                </a:solidFill>
                <a:latin typeface="Arial MT"/>
                <a:cs typeface="Arial MT"/>
              </a:rPr>
              <a:t>Groenten</a:t>
            </a:r>
            <a:endParaRPr sz="1300" dirty="0">
              <a:latin typeface="Arial MT"/>
              <a:cs typeface="Arial MT"/>
            </a:endParaRPr>
          </a:p>
          <a:p>
            <a:pPr marL="792480" lvl="1" indent="-308610">
              <a:lnSpc>
                <a:spcPts val="1250"/>
              </a:lnSpc>
              <a:buChar char="-"/>
              <a:tabLst>
                <a:tab pos="792480" algn="l"/>
                <a:tab pos="793115" algn="l"/>
              </a:tabLst>
            </a:pPr>
            <a:r>
              <a:rPr sz="1300" spc="-10" dirty="0">
                <a:solidFill>
                  <a:srgbClr val="E31609"/>
                </a:solidFill>
                <a:latin typeface="Arial MT"/>
                <a:cs typeface="Arial MT"/>
              </a:rPr>
              <a:t>Bloemen</a:t>
            </a:r>
            <a:endParaRPr sz="1300" dirty="0">
              <a:latin typeface="Arial MT"/>
              <a:cs typeface="Arial MT"/>
            </a:endParaRPr>
          </a:p>
          <a:p>
            <a:pPr marL="792480" lvl="1" indent="-308610">
              <a:lnSpc>
                <a:spcPts val="1250"/>
              </a:lnSpc>
              <a:buChar char="-"/>
              <a:tabLst>
                <a:tab pos="792480" algn="l"/>
                <a:tab pos="793115" algn="l"/>
              </a:tabLst>
            </a:pPr>
            <a:r>
              <a:rPr sz="1300" spc="-10" dirty="0">
                <a:solidFill>
                  <a:srgbClr val="E31609"/>
                </a:solidFill>
                <a:latin typeface="Arial MT"/>
                <a:cs typeface="Arial MT"/>
              </a:rPr>
              <a:t>Bomen</a:t>
            </a:r>
            <a:endParaRPr sz="1300" dirty="0">
              <a:latin typeface="Arial MT"/>
              <a:cs typeface="Arial MT"/>
            </a:endParaRPr>
          </a:p>
          <a:p>
            <a:pPr marL="484505">
              <a:lnSpc>
                <a:spcPts val="1405"/>
              </a:lnSpc>
              <a:tabLst>
                <a:tab pos="792480" algn="l"/>
              </a:tabLst>
            </a:pPr>
            <a:r>
              <a:rPr sz="1300" spc="-5" dirty="0">
                <a:solidFill>
                  <a:srgbClr val="E31609"/>
                </a:solidFill>
                <a:latin typeface="Arial MT"/>
                <a:cs typeface="Arial MT"/>
              </a:rPr>
              <a:t>-	…</a:t>
            </a:r>
            <a:endParaRPr sz="1300" dirty="0">
              <a:latin typeface="Arial MT"/>
              <a:cs typeface="Arial MT"/>
            </a:endParaRPr>
          </a:p>
          <a:p>
            <a:pPr>
              <a:lnSpc>
                <a:spcPct val="100000"/>
              </a:lnSpc>
            </a:pPr>
            <a:endParaRPr sz="1400" dirty="0">
              <a:latin typeface="Arial MT"/>
              <a:cs typeface="Arial MT"/>
            </a:endParaRPr>
          </a:p>
          <a:p>
            <a:pPr marL="335280" marR="659130" indent="-323215">
              <a:lnSpc>
                <a:spcPct val="80100"/>
              </a:lnSpc>
              <a:spcBef>
                <a:spcPts val="815"/>
              </a:spcBef>
              <a:buFont typeface="Calibri"/>
              <a:buChar char="-"/>
              <a:tabLst>
                <a:tab pos="335280" algn="l"/>
                <a:tab pos="335915" algn="l"/>
              </a:tabLst>
            </a:pPr>
            <a:r>
              <a:rPr sz="1500" b="1" spc="-5" dirty="0">
                <a:solidFill>
                  <a:srgbClr val="E31609"/>
                </a:solidFill>
                <a:latin typeface="Arial"/>
                <a:cs typeface="Arial"/>
              </a:rPr>
              <a:t>Bedienen, onderhouden </a:t>
            </a:r>
            <a:r>
              <a:rPr sz="1500" b="1" dirty="0">
                <a:solidFill>
                  <a:srgbClr val="E31609"/>
                </a:solidFill>
                <a:latin typeface="Arial"/>
                <a:cs typeface="Arial"/>
              </a:rPr>
              <a:t>en </a:t>
            </a:r>
            <a:r>
              <a:rPr sz="1500" b="1" spc="5" dirty="0">
                <a:solidFill>
                  <a:srgbClr val="E31609"/>
                </a:solidFill>
                <a:latin typeface="Arial"/>
                <a:cs typeface="Arial"/>
              </a:rPr>
              <a:t> </a:t>
            </a:r>
            <a:r>
              <a:rPr sz="1500" b="1" dirty="0">
                <a:solidFill>
                  <a:srgbClr val="E31609"/>
                </a:solidFill>
                <a:latin typeface="Arial"/>
                <a:cs typeface="Arial"/>
              </a:rPr>
              <a:t>herstellen </a:t>
            </a:r>
            <a:r>
              <a:rPr sz="1500" b="1" spc="-15" dirty="0">
                <a:solidFill>
                  <a:srgbClr val="E31609"/>
                </a:solidFill>
                <a:latin typeface="Arial"/>
                <a:cs typeface="Arial"/>
              </a:rPr>
              <a:t>van </a:t>
            </a:r>
            <a:r>
              <a:rPr sz="1500" b="1" spc="-5" dirty="0" err="1">
                <a:solidFill>
                  <a:srgbClr val="E31609"/>
                </a:solidFill>
                <a:latin typeface="Arial"/>
                <a:cs typeface="Arial"/>
              </a:rPr>
              <a:t>verschillende</a:t>
            </a:r>
            <a:r>
              <a:rPr sz="1500" b="1" spc="-5" dirty="0">
                <a:solidFill>
                  <a:srgbClr val="E31609"/>
                </a:solidFill>
                <a:latin typeface="Arial"/>
                <a:cs typeface="Arial"/>
              </a:rPr>
              <a:t> </a:t>
            </a:r>
            <a:r>
              <a:rPr sz="1500" b="1" spc="-409" dirty="0">
                <a:solidFill>
                  <a:srgbClr val="E31609"/>
                </a:solidFill>
                <a:latin typeface="Arial"/>
                <a:cs typeface="Arial"/>
              </a:rPr>
              <a:t> </a:t>
            </a:r>
            <a:r>
              <a:rPr sz="1500" b="1" spc="-5" dirty="0" err="1">
                <a:solidFill>
                  <a:srgbClr val="E31609"/>
                </a:solidFill>
                <a:latin typeface="Arial"/>
                <a:cs typeface="Arial"/>
              </a:rPr>
              <a:t>landbouwmachine</a:t>
            </a:r>
            <a:br>
              <a:rPr lang="nl-BE" sz="1500" b="1" spc="-5" dirty="0">
                <a:solidFill>
                  <a:srgbClr val="E31609"/>
                </a:solidFill>
                <a:latin typeface="Arial"/>
                <a:cs typeface="Arial"/>
              </a:rPr>
            </a:br>
            <a:endParaRPr lang="nl-BE" sz="1500" b="1" spc="-5" dirty="0">
              <a:solidFill>
                <a:srgbClr val="E31609"/>
              </a:solidFill>
              <a:latin typeface="Arial"/>
              <a:cs typeface="Arial"/>
            </a:endParaRPr>
          </a:p>
          <a:p>
            <a:pPr marL="335280" indent="-323215">
              <a:lnSpc>
                <a:spcPts val="1650"/>
              </a:lnSpc>
              <a:buFont typeface="Calibri"/>
              <a:buChar char="-"/>
              <a:tabLst>
                <a:tab pos="335280" algn="l"/>
                <a:tab pos="335915" algn="l"/>
              </a:tabLst>
            </a:pPr>
            <a:r>
              <a:rPr lang="nl-NL" sz="1500" b="1" spc="-5" dirty="0">
                <a:solidFill>
                  <a:srgbClr val="E31609"/>
                </a:solidFill>
                <a:cs typeface="Arial"/>
              </a:rPr>
              <a:t>Stage:</a:t>
            </a:r>
            <a:endParaRPr lang="nl-NL" sz="1500" dirty="0">
              <a:cs typeface="Arial"/>
            </a:endParaRPr>
          </a:p>
          <a:p>
            <a:pPr marL="792480" lvl="1" indent="-308610">
              <a:lnSpc>
                <a:spcPts val="1250"/>
              </a:lnSpc>
              <a:buChar char="-"/>
              <a:tabLst>
                <a:tab pos="792480" algn="l"/>
                <a:tab pos="793115" algn="l"/>
              </a:tabLst>
            </a:pPr>
            <a:r>
              <a:rPr lang="nl-NL" sz="1300" spc="-5" dirty="0">
                <a:solidFill>
                  <a:srgbClr val="E31609"/>
                </a:solidFill>
                <a:latin typeface="Arial MT"/>
                <a:cs typeface="Arial MT"/>
              </a:rPr>
              <a:t>5e</a:t>
            </a:r>
            <a:r>
              <a:rPr lang="nl-NL" sz="1300" spc="-15" dirty="0">
                <a:solidFill>
                  <a:srgbClr val="E31609"/>
                </a:solidFill>
                <a:latin typeface="Arial MT"/>
                <a:cs typeface="Arial MT"/>
              </a:rPr>
              <a:t> </a:t>
            </a:r>
            <a:r>
              <a:rPr lang="nl-NL" sz="1300" spc="-5" dirty="0">
                <a:solidFill>
                  <a:srgbClr val="E31609"/>
                </a:solidFill>
                <a:latin typeface="Arial MT"/>
                <a:cs typeface="Arial MT"/>
              </a:rPr>
              <a:t>jaar:</a:t>
            </a:r>
            <a:r>
              <a:rPr lang="nl-NL" sz="1300" dirty="0">
                <a:solidFill>
                  <a:srgbClr val="E31609"/>
                </a:solidFill>
                <a:latin typeface="Arial MT"/>
                <a:cs typeface="Arial MT"/>
              </a:rPr>
              <a:t> blokstage </a:t>
            </a:r>
            <a:r>
              <a:rPr lang="nl-NL" sz="1300" spc="-10" dirty="0">
                <a:solidFill>
                  <a:srgbClr val="E31609"/>
                </a:solidFill>
                <a:latin typeface="Arial MT"/>
                <a:cs typeface="Arial MT"/>
              </a:rPr>
              <a:t>2 weken  </a:t>
            </a:r>
            <a:br>
              <a:rPr lang="nl-NL" sz="1300" spc="-10" dirty="0">
                <a:solidFill>
                  <a:srgbClr val="E31609"/>
                </a:solidFill>
                <a:latin typeface="Arial MT"/>
                <a:cs typeface="Arial MT"/>
              </a:rPr>
            </a:br>
            <a:r>
              <a:rPr lang="nl-NL" sz="1300" spc="-10" dirty="0">
                <a:solidFill>
                  <a:srgbClr val="E31609"/>
                </a:solidFill>
                <a:latin typeface="Arial MT"/>
                <a:cs typeface="Arial MT"/>
              </a:rPr>
              <a:t>en projectweek 1 week</a:t>
            </a:r>
            <a:endParaRPr lang="nl-NL" sz="1300" dirty="0">
              <a:latin typeface="Arial MT"/>
              <a:cs typeface="Arial MT"/>
            </a:endParaRPr>
          </a:p>
          <a:p>
            <a:pPr marL="792480" marR="325755" lvl="1" indent="-307975">
              <a:lnSpc>
                <a:spcPct val="80100"/>
              </a:lnSpc>
              <a:spcBef>
                <a:spcPts val="155"/>
              </a:spcBef>
              <a:buChar char="-"/>
              <a:tabLst>
                <a:tab pos="792480" algn="l"/>
                <a:tab pos="793115" algn="l"/>
              </a:tabLst>
            </a:pPr>
            <a:r>
              <a:rPr lang="nl-NL" sz="1300" spc="-5" dirty="0">
                <a:solidFill>
                  <a:srgbClr val="E31609"/>
                </a:solidFill>
                <a:latin typeface="Arial MT"/>
                <a:cs typeface="Arial MT"/>
              </a:rPr>
              <a:t>6e</a:t>
            </a:r>
            <a:r>
              <a:rPr lang="nl-NL" sz="1300" dirty="0">
                <a:solidFill>
                  <a:srgbClr val="E31609"/>
                </a:solidFill>
                <a:latin typeface="Arial MT"/>
                <a:cs typeface="Arial MT"/>
              </a:rPr>
              <a:t> </a:t>
            </a:r>
            <a:r>
              <a:rPr lang="nl-NL" sz="1300" spc="-5" dirty="0">
                <a:solidFill>
                  <a:srgbClr val="E31609"/>
                </a:solidFill>
                <a:latin typeface="Arial MT"/>
                <a:cs typeface="Arial MT"/>
              </a:rPr>
              <a:t>jaar:</a:t>
            </a:r>
            <a:r>
              <a:rPr lang="nl-NL" sz="1300" spc="15" dirty="0">
                <a:solidFill>
                  <a:srgbClr val="E31609"/>
                </a:solidFill>
                <a:latin typeface="Arial MT"/>
                <a:cs typeface="Arial MT"/>
              </a:rPr>
              <a:t> </a:t>
            </a:r>
            <a:r>
              <a:rPr lang="nl-NL" sz="1300" spc="-5" dirty="0">
                <a:solidFill>
                  <a:srgbClr val="E31609"/>
                </a:solidFill>
                <a:latin typeface="Arial MT"/>
                <a:cs typeface="Arial MT"/>
              </a:rPr>
              <a:t>1</a:t>
            </a:r>
            <a:r>
              <a:rPr lang="nl-NL" sz="1300" spc="-10" dirty="0">
                <a:solidFill>
                  <a:srgbClr val="E31609"/>
                </a:solidFill>
                <a:latin typeface="Arial MT"/>
                <a:cs typeface="Arial MT"/>
              </a:rPr>
              <a:t> dag/week </a:t>
            </a:r>
            <a:r>
              <a:rPr lang="nl-NL" sz="1300" spc="-5" dirty="0">
                <a:solidFill>
                  <a:srgbClr val="E31609"/>
                </a:solidFill>
                <a:latin typeface="Arial MT"/>
                <a:cs typeface="Arial MT"/>
              </a:rPr>
              <a:t> gedurende het hele schooljaar</a:t>
            </a:r>
          </a:p>
          <a:p>
            <a:pPr marL="12065" marR="659130">
              <a:lnSpc>
                <a:spcPct val="80100"/>
              </a:lnSpc>
              <a:spcBef>
                <a:spcPts val="815"/>
              </a:spcBef>
              <a:tabLst>
                <a:tab pos="335280" algn="l"/>
                <a:tab pos="335915" algn="l"/>
              </a:tabLst>
            </a:pPr>
            <a:br>
              <a:rPr lang="nl-BE" sz="1500" b="1" spc="-5" dirty="0">
                <a:solidFill>
                  <a:srgbClr val="E31609"/>
                </a:solidFill>
                <a:latin typeface="Arial"/>
                <a:cs typeface="Arial"/>
              </a:rPr>
            </a:br>
            <a:br>
              <a:rPr lang="nl-BE" sz="1500" b="1" spc="-5" dirty="0">
                <a:solidFill>
                  <a:srgbClr val="E31609"/>
                </a:solidFill>
                <a:latin typeface="Arial"/>
                <a:cs typeface="Arial"/>
              </a:rPr>
            </a:br>
            <a:br>
              <a:rPr lang="nl-BE" sz="1500" b="1" spc="-5" dirty="0">
                <a:solidFill>
                  <a:srgbClr val="E31609"/>
                </a:solidFill>
                <a:latin typeface="Arial"/>
                <a:cs typeface="Arial"/>
              </a:rPr>
            </a:br>
            <a:endParaRPr sz="1500" dirty="0">
              <a:latin typeface="Arial"/>
              <a:cs typeface="Arial"/>
            </a:endParaRPr>
          </a:p>
        </p:txBody>
      </p:sp>
      <p:pic>
        <p:nvPicPr>
          <p:cNvPr id="8" name="Afbeelding 7" descr="Afbeelding met tekst, schermopname, nummer, Lettertype&#10;&#10;Door AI gegenereerde inhoud is mogelijk onjuist.">
            <a:extLst>
              <a:ext uri="{FF2B5EF4-FFF2-40B4-BE49-F238E27FC236}">
                <a16:creationId xmlns:a16="http://schemas.microsoft.com/office/drawing/2014/main" id="{41F187B0-D5EE-DFD8-A35A-5692380A155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64460" y="1301393"/>
            <a:ext cx="3486637" cy="51061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3261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0"/>
    </mc:Choice>
    <mc:Fallback xmlns="">
      <p:transition spd="slow" advClick="0" advTm="10000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607311" y="812038"/>
            <a:ext cx="5078095" cy="321242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lang="nl-BE" sz="2000" dirty="0"/>
              <a:t>DUAAL – PLANT- EN MILIEU</a:t>
            </a:r>
            <a:endParaRPr lang="fr-FR" sz="2000" dirty="0"/>
          </a:p>
        </p:txBody>
      </p:sp>
      <p:sp>
        <p:nvSpPr>
          <p:cNvPr id="3" name="object 3"/>
          <p:cNvSpPr txBox="1"/>
          <p:nvPr/>
        </p:nvSpPr>
        <p:spPr>
          <a:xfrm>
            <a:off x="5466334" y="2080386"/>
            <a:ext cx="3176016" cy="295401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12420" indent="-300355">
              <a:lnSpc>
                <a:spcPts val="1405"/>
              </a:lnSpc>
              <a:spcBef>
                <a:spcPts val="95"/>
              </a:spcBef>
              <a:buFont typeface="Calibri"/>
              <a:buChar char="-"/>
              <a:tabLst>
                <a:tab pos="312420" algn="l"/>
                <a:tab pos="313055" algn="l"/>
              </a:tabLst>
            </a:pPr>
            <a:r>
              <a:rPr sz="1300" b="1" spc="-5" dirty="0">
                <a:solidFill>
                  <a:srgbClr val="E31609"/>
                </a:solidFill>
                <a:latin typeface="Arial"/>
                <a:cs typeface="Arial"/>
              </a:rPr>
              <a:t>2</a:t>
            </a:r>
            <a:r>
              <a:rPr sz="1300" b="1" dirty="0">
                <a:solidFill>
                  <a:srgbClr val="E31609"/>
                </a:solidFill>
                <a:latin typeface="Arial"/>
                <a:cs typeface="Arial"/>
              </a:rPr>
              <a:t> </a:t>
            </a:r>
            <a:r>
              <a:rPr sz="1300" b="1" spc="-5" dirty="0">
                <a:solidFill>
                  <a:srgbClr val="E31609"/>
                </a:solidFill>
                <a:latin typeface="Arial"/>
                <a:cs typeface="Arial"/>
              </a:rPr>
              <a:t>dagen</a:t>
            </a:r>
            <a:r>
              <a:rPr sz="1300" b="1" spc="25" dirty="0">
                <a:solidFill>
                  <a:srgbClr val="E31609"/>
                </a:solidFill>
                <a:latin typeface="Arial"/>
                <a:cs typeface="Arial"/>
              </a:rPr>
              <a:t> </a:t>
            </a:r>
            <a:r>
              <a:rPr sz="1300" b="1" spc="-5" dirty="0">
                <a:solidFill>
                  <a:srgbClr val="E31609"/>
                </a:solidFill>
                <a:latin typeface="Arial"/>
                <a:cs typeface="Arial"/>
              </a:rPr>
              <a:t>leren</a:t>
            </a:r>
            <a:r>
              <a:rPr sz="1300" b="1" dirty="0">
                <a:solidFill>
                  <a:srgbClr val="E31609"/>
                </a:solidFill>
                <a:latin typeface="Arial"/>
                <a:cs typeface="Arial"/>
              </a:rPr>
              <a:t> </a:t>
            </a:r>
            <a:r>
              <a:rPr sz="1300" b="1" spc="-5" dirty="0">
                <a:solidFill>
                  <a:srgbClr val="E31609"/>
                </a:solidFill>
                <a:latin typeface="Arial"/>
                <a:cs typeface="Arial"/>
              </a:rPr>
              <a:t>op</a:t>
            </a:r>
            <a:r>
              <a:rPr sz="1300" b="1" spc="15" dirty="0">
                <a:solidFill>
                  <a:srgbClr val="E31609"/>
                </a:solidFill>
                <a:latin typeface="Arial"/>
                <a:cs typeface="Arial"/>
              </a:rPr>
              <a:t> </a:t>
            </a:r>
            <a:r>
              <a:rPr sz="1300" b="1" spc="-5" dirty="0">
                <a:solidFill>
                  <a:srgbClr val="E31609"/>
                </a:solidFill>
                <a:latin typeface="Arial"/>
                <a:cs typeface="Arial"/>
              </a:rPr>
              <a:t>school,</a:t>
            </a:r>
            <a:r>
              <a:rPr sz="1300" b="1" spc="25" dirty="0">
                <a:solidFill>
                  <a:srgbClr val="E31609"/>
                </a:solidFill>
                <a:latin typeface="Arial"/>
                <a:cs typeface="Arial"/>
              </a:rPr>
              <a:t> </a:t>
            </a:r>
            <a:r>
              <a:rPr sz="1300" b="1" spc="-5" dirty="0">
                <a:solidFill>
                  <a:srgbClr val="E31609"/>
                </a:solidFill>
                <a:latin typeface="Arial"/>
                <a:cs typeface="Arial"/>
              </a:rPr>
              <a:t>3</a:t>
            </a:r>
            <a:r>
              <a:rPr sz="1300" b="1" spc="5" dirty="0">
                <a:solidFill>
                  <a:srgbClr val="E31609"/>
                </a:solidFill>
                <a:latin typeface="Arial"/>
                <a:cs typeface="Arial"/>
              </a:rPr>
              <a:t> </a:t>
            </a:r>
            <a:r>
              <a:rPr sz="1300" b="1" spc="-5" dirty="0">
                <a:solidFill>
                  <a:srgbClr val="E31609"/>
                </a:solidFill>
                <a:latin typeface="Arial"/>
                <a:cs typeface="Arial"/>
              </a:rPr>
              <a:t>dagen</a:t>
            </a:r>
            <a:endParaRPr sz="1300" dirty="0">
              <a:latin typeface="Arial"/>
              <a:cs typeface="Arial"/>
            </a:endParaRPr>
          </a:p>
          <a:p>
            <a:pPr marL="312420">
              <a:lnSpc>
                <a:spcPts val="1405"/>
              </a:lnSpc>
            </a:pPr>
            <a:r>
              <a:rPr sz="1300" b="1" spc="-5" dirty="0">
                <a:solidFill>
                  <a:srgbClr val="E31609"/>
                </a:solidFill>
                <a:latin typeface="Arial"/>
                <a:cs typeface="Arial"/>
              </a:rPr>
              <a:t>leren op</a:t>
            </a:r>
            <a:r>
              <a:rPr sz="1300" b="1" spc="-10" dirty="0">
                <a:solidFill>
                  <a:srgbClr val="E31609"/>
                </a:solidFill>
                <a:latin typeface="Arial"/>
                <a:cs typeface="Arial"/>
              </a:rPr>
              <a:t> </a:t>
            </a:r>
            <a:r>
              <a:rPr sz="1300" b="1" spc="-5" dirty="0">
                <a:solidFill>
                  <a:srgbClr val="E31609"/>
                </a:solidFill>
                <a:latin typeface="Arial"/>
                <a:cs typeface="Arial"/>
              </a:rPr>
              <a:t>bedrijf</a:t>
            </a:r>
            <a:endParaRPr sz="13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1900" dirty="0">
              <a:latin typeface="Arial"/>
              <a:cs typeface="Arial"/>
            </a:endParaRPr>
          </a:p>
          <a:p>
            <a:pPr marL="312420" marR="520065" indent="-300355">
              <a:lnSpc>
                <a:spcPts val="1250"/>
              </a:lnSpc>
              <a:buFont typeface="Calibri"/>
              <a:buChar char="-"/>
              <a:tabLst>
                <a:tab pos="312420" algn="l"/>
                <a:tab pos="313055" algn="l"/>
              </a:tabLst>
            </a:pPr>
            <a:r>
              <a:rPr sz="1300" b="1" spc="-5" dirty="0">
                <a:solidFill>
                  <a:srgbClr val="E31609"/>
                </a:solidFill>
                <a:latin typeface="Arial"/>
                <a:cs typeface="Arial"/>
              </a:rPr>
              <a:t>Moderne</a:t>
            </a:r>
            <a:r>
              <a:rPr sz="1300" b="1" spc="5" dirty="0">
                <a:solidFill>
                  <a:srgbClr val="E31609"/>
                </a:solidFill>
                <a:latin typeface="Arial"/>
                <a:cs typeface="Arial"/>
              </a:rPr>
              <a:t> </a:t>
            </a:r>
            <a:r>
              <a:rPr sz="1300" b="1" spc="-5" dirty="0">
                <a:solidFill>
                  <a:srgbClr val="E31609"/>
                </a:solidFill>
                <a:latin typeface="Arial"/>
                <a:cs typeface="Arial"/>
              </a:rPr>
              <a:t>teeltmethodes</a:t>
            </a:r>
            <a:r>
              <a:rPr sz="1300" b="1" spc="45" dirty="0">
                <a:solidFill>
                  <a:srgbClr val="E31609"/>
                </a:solidFill>
                <a:latin typeface="Arial"/>
                <a:cs typeface="Arial"/>
              </a:rPr>
              <a:t> </a:t>
            </a:r>
            <a:r>
              <a:rPr sz="1300" b="1" spc="-5" dirty="0">
                <a:solidFill>
                  <a:srgbClr val="E31609"/>
                </a:solidFill>
                <a:latin typeface="Arial"/>
                <a:cs typeface="Arial"/>
              </a:rPr>
              <a:t>en </a:t>
            </a:r>
            <a:r>
              <a:rPr sz="1300" b="1" spc="-345" dirty="0">
                <a:solidFill>
                  <a:srgbClr val="E31609"/>
                </a:solidFill>
                <a:latin typeface="Arial"/>
                <a:cs typeface="Arial"/>
              </a:rPr>
              <a:t> </a:t>
            </a:r>
            <a:r>
              <a:rPr sz="1300" b="1" spc="-5" dirty="0">
                <a:solidFill>
                  <a:srgbClr val="E31609"/>
                </a:solidFill>
                <a:latin typeface="Arial"/>
                <a:cs typeface="Arial"/>
              </a:rPr>
              <a:t>huisvesting</a:t>
            </a:r>
            <a:r>
              <a:rPr sz="1300" b="1" spc="45" dirty="0">
                <a:solidFill>
                  <a:srgbClr val="E31609"/>
                </a:solidFill>
                <a:latin typeface="Arial"/>
                <a:cs typeface="Arial"/>
              </a:rPr>
              <a:t> </a:t>
            </a:r>
            <a:r>
              <a:rPr sz="1300" b="1" spc="-5" dirty="0">
                <a:solidFill>
                  <a:srgbClr val="E31609"/>
                </a:solidFill>
                <a:latin typeface="Arial"/>
                <a:cs typeface="Arial"/>
              </a:rPr>
              <a:t>bij</a:t>
            </a:r>
            <a:r>
              <a:rPr sz="1300" b="1" spc="20" dirty="0">
                <a:solidFill>
                  <a:srgbClr val="E31609"/>
                </a:solidFill>
                <a:latin typeface="Arial"/>
                <a:cs typeface="Arial"/>
              </a:rPr>
              <a:t> </a:t>
            </a:r>
            <a:r>
              <a:rPr sz="1300" b="1" spc="-5" dirty="0">
                <a:solidFill>
                  <a:srgbClr val="E31609"/>
                </a:solidFill>
                <a:latin typeface="Arial"/>
                <a:cs typeface="Arial"/>
              </a:rPr>
              <a:t>dieren</a:t>
            </a:r>
            <a:endParaRPr sz="13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"/>
              </a:spcBef>
              <a:buClr>
                <a:srgbClr val="E31609"/>
              </a:buClr>
              <a:buFont typeface="Calibri"/>
              <a:buChar char="-"/>
            </a:pPr>
            <a:endParaRPr sz="1950" dirty="0">
              <a:latin typeface="Arial"/>
              <a:cs typeface="Arial"/>
            </a:endParaRPr>
          </a:p>
          <a:p>
            <a:pPr marL="312420" marR="259079" indent="-300355">
              <a:lnSpc>
                <a:spcPts val="1250"/>
              </a:lnSpc>
              <a:spcBef>
                <a:spcPts val="5"/>
              </a:spcBef>
              <a:buFont typeface="Calibri"/>
              <a:buChar char="-"/>
              <a:tabLst>
                <a:tab pos="312420" algn="l"/>
                <a:tab pos="313055" algn="l"/>
              </a:tabLst>
            </a:pPr>
            <a:r>
              <a:rPr sz="1300" b="1" spc="-10" dirty="0">
                <a:solidFill>
                  <a:srgbClr val="E31609"/>
                </a:solidFill>
                <a:latin typeface="Arial"/>
                <a:cs typeface="Arial"/>
              </a:rPr>
              <a:t>Onderhoud</a:t>
            </a:r>
            <a:r>
              <a:rPr sz="1300" b="1" spc="45" dirty="0">
                <a:solidFill>
                  <a:srgbClr val="E31609"/>
                </a:solidFill>
                <a:latin typeface="Arial"/>
                <a:cs typeface="Arial"/>
              </a:rPr>
              <a:t> </a:t>
            </a:r>
            <a:r>
              <a:rPr sz="1300" b="1" spc="-5" dirty="0">
                <a:solidFill>
                  <a:srgbClr val="E31609"/>
                </a:solidFill>
                <a:latin typeface="Arial"/>
                <a:cs typeface="Arial"/>
              </a:rPr>
              <a:t>en</a:t>
            </a:r>
            <a:r>
              <a:rPr sz="1300" b="1" spc="5" dirty="0">
                <a:solidFill>
                  <a:srgbClr val="E31609"/>
                </a:solidFill>
                <a:latin typeface="Arial"/>
                <a:cs typeface="Arial"/>
              </a:rPr>
              <a:t> </a:t>
            </a:r>
            <a:r>
              <a:rPr sz="1300" b="1" spc="-10" dirty="0">
                <a:solidFill>
                  <a:srgbClr val="E31609"/>
                </a:solidFill>
                <a:latin typeface="Arial"/>
                <a:cs typeface="Arial"/>
              </a:rPr>
              <a:t>gebruik</a:t>
            </a:r>
            <a:r>
              <a:rPr sz="1300" b="1" spc="25" dirty="0">
                <a:solidFill>
                  <a:srgbClr val="E31609"/>
                </a:solidFill>
                <a:latin typeface="Arial"/>
                <a:cs typeface="Arial"/>
              </a:rPr>
              <a:t> </a:t>
            </a:r>
            <a:r>
              <a:rPr sz="1300" b="1" spc="-15" dirty="0">
                <a:solidFill>
                  <a:srgbClr val="E31609"/>
                </a:solidFill>
                <a:latin typeface="Arial"/>
                <a:cs typeface="Arial"/>
              </a:rPr>
              <a:t>van </a:t>
            </a:r>
            <a:r>
              <a:rPr sz="1300" b="1" spc="-10" dirty="0">
                <a:solidFill>
                  <a:srgbClr val="E31609"/>
                </a:solidFill>
                <a:latin typeface="Arial"/>
                <a:cs typeface="Arial"/>
              </a:rPr>
              <a:t> machines</a:t>
            </a:r>
            <a:r>
              <a:rPr sz="1300" b="1" spc="20" dirty="0">
                <a:solidFill>
                  <a:srgbClr val="E31609"/>
                </a:solidFill>
                <a:latin typeface="Arial"/>
                <a:cs typeface="Arial"/>
              </a:rPr>
              <a:t> </a:t>
            </a:r>
            <a:r>
              <a:rPr sz="1300" b="1" spc="-5" dirty="0">
                <a:solidFill>
                  <a:srgbClr val="E31609"/>
                </a:solidFill>
                <a:latin typeface="Arial"/>
                <a:cs typeface="Arial"/>
              </a:rPr>
              <a:t>en</a:t>
            </a:r>
            <a:r>
              <a:rPr sz="1300" b="1" spc="10" dirty="0">
                <a:solidFill>
                  <a:srgbClr val="E31609"/>
                </a:solidFill>
                <a:latin typeface="Arial"/>
                <a:cs typeface="Arial"/>
              </a:rPr>
              <a:t> </a:t>
            </a:r>
            <a:r>
              <a:rPr sz="1300" b="1" spc="-10" dirty="0">
                <a:solidFill>
                  <a:srgbClr val="E31609"/>
                </a:solidFill>
                <a:latin typeface="Arial"/>
                <a:cs typeface="Arial"/>
              </a:rPr>
              <a:t>gereedschappen</a:t>
            </a:r>
            <a:endParaRPr sz="13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5"/>
              </a:spcBef>
              <a:buClr>
                <a:srgbClr val="E31609"/>
              </a:buClr>
              <a:buFont typeface="Calibri"/>
              <a:buChar char="-"/>
            </a:pPr>
            <a:endParaRPr sz="1650" dirty="0">
              <a:latin typeface="Arial"/>
              <a:cs typeface="Arial"/>
            </a:endParaRPr>
          </a:p>
          <a:p>
            <a:pPr marL="312420" indent="-300355">
              <a:lnSpc>
                <a:spcPct val="100000"/>
              </a:lnSpc>
              <a:buFont typeface="Calibri"/>
              <a:buChar char="-"/>
              <a:tabLst>
                <a:tab pos="312420" algn="l"/>
                <a:tab pos="313055" algn="l"/>
              </a:tabLst>
            </a:pPr>
            <a:r>
              <a:rPr sz="1300" b="1" spc="-5" dirty="0">
                <a:solidFill>
                  <a:srgbClr val="E31609"/>
                </a:solidFill>
                <a:latin typeface="Arial"/>
                <a:cs typeface="Arial"/>
              </a:rPr>
              <a:t>Omgaan</a:t>
            </a:r>
            <a:r>
              <a:rPr sz="1300" b="1" spc="10" dirty="0">
                <a:solidFill>
                  <a:srgbClr val="E31609"/>
                </a:solidFill>
                <a:latin typeface="Arial"/>
                <a:cs typeface="Arial"/>
              </a:rPr>
              <a:t> </a:t>
            </a:r>
            <a:r>
              <a:rPr sz="1300" b="1" spc="-5" dirty="0">
                <a:solidFill>
                  <a:srgbClr val="E31609"/>
                </a:solidFill>
                <a:latin typeface="Arial"/>
                <a:cs typeface="Arial"/>
              </a:rPr>
              <a:t>met</a:t>
            </a:r>
            <a:r>
              <a:rPr sz="1300" b="1" spc="-25" dirty="0">
                <a:solidFill>
                  <a:srgbClr val="E31609"/>
                </a:solidFill>
                <a:latin typeface="Arial"/>
                <a:cs typeface="Arial"/>
              </a:rPr>
              <a:t> </a:t>
            </a:r>
            <a:r>
              <a:rPr sz="1300" b="1" spc="-5" dirty="0">
                <a:solidFill>
                  <a:srgbClr val="E31609"/>
                </a:solidFill>
                <a:latin typeface="Arial"/>
                <a:cs typeface="Arial"/>
              </a:rPr>
              <a:t>klanten</a:t>
            </a:r>
            <a:endParaRPr sz="13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5"/>
              </a:spcBef>
              <a:buClr>
                <a:srgbClr val="E31609"/>
              </a:buClr>
              <a:buFont typeface="Calibri"/>
              <a:buChar char="-"/>
            </a:pPr>
            <a:endParaRPr sz="1650" dirty="0">
              <a:latin typeface="Arial"/>
              <a:cs typeface="Arial"/>
            </a:endParaRPr>
          </a:p>
          <a:p>
            <a:pPr marL="312420" indent="-300355">
              <a:lnSpc>
                <a:spcPts val="1430"/>
              </a:lnSpc>
              <a:buFont typeface="Calibri"/>
              <a:buChar char="-"/>
              <a:tabLst>
                <a:tab pos="312420" algn="l"/>
                <a:tab pos="313055" algn="l"/>
              </a:tabLst>
            </a:pPr>
            <a:r>
              <a:rPr sz="1300" b="1" spc="-5" dirty="0">
                <a:solidFill>
                  <a:srgbClr val="E31609"/>
                </a:solidFill>
                <a:latin typeface="Arial"/>
                <a:cs typeface="Arial"/>
              </a:rPr>
              <a:t>Arbeidsmarkt:</a:t>
            </a:r>
            <a:endParaRPr sz="1300" dirty="0">
              <a:latin typeface="Arial"/>
              <a:cs typeface="Arial"/>
            </a:endParaRPr>
          </a:p>
          <a:p>
            <a:pPr marL="769620" lvl="1" indent="-290195">
              <a:lnSpc>
                <a:spcPts val="1060"/>
              </a:lnSpc>
              <a:buChar char="-"/>
              <a:tabLst>
                <a:tab pos="769620" algn="l"/>
                <a:tab pos="770255" algn="l"/>
              </a:tabLst>
            </a:pPr>
            <a:r>
              <a:rPr sz="1100" dirty="0">
                <a:solidFill>
                  <a:srgbClr val="E31609"/>
                </a:solidFill>
                <a:latin typeface="Arial MT"/>
                <a:cs typeface="Arial MT"/>
              </a:rPr>
              <a:t>Zelfstandig</a:t>
            </a:r>
            <a:r>
              <a:rPr sz="1100" spc="-35" dirty="0">
                <a:solidFill>
                  <a:srgbClr val="E31609"/>
                </a:solidFill>
                <a:latin typeface="Arial MT"/>
                <a:cs typeface="Arial MT"/>
              </a:rPr>
              <a:t> </a:t>
            </a:r>
            <a:r>
              <a:rPr sz="1100" spc="-5" dirty="0">
                <a:solidFill>
                  <a:srgbClr val="E31609"/>
                </a:solidFill>
                <a:latin typeface="Arial MT"/>
                <a:cs typeface="Arial MT"/>
              </a:rPr>
              <a:t>tuinier,</a:t>
            </a:r>
            <a:r>
              <a:rPr sz="1100" spc="-25" dirty="0">
                <a:solidFill>
                  <a:srgbClr val="E31609"/>
                </a:solidFill>
                <a:latin typeface="Arial MT"/>
                <a:cs typeface="Arial MT"/>
              </a:rPr>
              <a:t> </a:t>
            </a:r>
            <a:r>
              <a:rPr sz="1100" spc="-5" dirty="0">
                <a:solidFill>
                  <a:srgbClr val="E31609"/>
                </a:solidFill>
                <a:latin typeface="Arial MT"/>
                <a:cs typeface="Arial MT"/>
              </a:rPr>
              <a:t>teler</a:t>
            </a:r>
            <a:r>
              <a:rPr sz="1100" spc="-25" dirty="0">
                <a:solidFill>
                  <a:srgbClr val="E31609"/>
                </a:solidFill>
                <a:latin typeface="Arial MT"/>
                <a:cs typeface="Arial MT"/>
              </a:rPr>
              <a:t> </a:t>
            </a:r>
            <a:r>
              <a:rPr sz="1100" dirty="0">
                <a:solidFill>
                  <a:srgbClr val="E31609"/>
                </a:solidFill>
                <a:latin typeface="Arial MT"/>
                <a:cs typeface="Arial MT"/>
              </a:rPr>
              <a:t>of</a:t>
            </a:r>
            <a:r>
              <a:rPr sz="1100" spc="-30" dirty="0">
                <a:solidFill>
                  <a:srgbClr val="E31609"/>
                </a:solidFill>
                <a:latin typeface="Arial MT"/>
                <a:cs typeface="Arial MT"/>
              </a:rPr>
              <a:t> </a:t>
            </a:r>
            <a:r>
              <a:rPr sz="1100" dirty="0">
                <a:solidFill>
                  <a:srgbClr val="E31609"/>
                </a:solidFill>
                <a:latin typeface="Arial MT"/>
                <a:cs typeface="Arial MT"/>
              </a:rPr>
              <a:t>kweker</a:t>
            </a:r>
            <a:endParaRPr sz="1100" dirty="0">
              <a:latin typeface="Arial MT"/>
              <a:cs typeface="Arial MT"/>
            </a:endParaRPr>
          </a:p>
          <a:p>
            <a:pPr marL="769620" lvl="1" indent="-290195">
              <a:lnSpc>
                <a:spcPts val="1055"/>
              </a:lnSpc>
              <a:buChar char="-"/>
              <a:tabLst>
                <a:tab pos="769620" algn="l"/>
                <a:tab pos="770255" algn="l"/>
              </a:tabLst>
            </a:pPr>
            <a:r>
              <a:rPr sz="1100" dirty="0">
                <a:solidFill>
                  <a:srgbClr val="E31609"/>
                </a:solidFill>
                <a:latin typeface="Arial MT"/>
                <a:cs typeface="Arial MT"/>
              </a:rPr>
              <a:t>Op</a:t>
            </a:r>
            <a:r>
              <a:rPr sz="1100" spc="-5" dirty="0">
                <a:solidFill>
                  <a:srgbClr val="E31609"/>
                </a:solidFill>
                <a:latin typeface="Arial MT"/>
                <a:cs typeface="Arial MT"/>
              </a:rPr>
              <a:t>e</a:t>
            </a:r>
            <a:r>
              <a:rPr sz="1100" dirty="0">
                <a:solidFill>
                  <a:srgbClr val="E31609"/>
                </a:solidFill>
                <a:latin typeface="Arial MT"/>
                <a:cs typeface="Arial MT"/>
              </a:rPr>
              <a:t>n</a:t>
            </a:r>
            <a:r>
              <a:rPr sz="1100" spc="-5" dirty="0">
                <a:solidFill>
                  <a:srgbClr val="E31609"/>
                </a:solidFill>
                <a:latin typeface="Arial MT"/>
                <a:cs typeface="Arial MT"/>
              </a:rPr>
              <a:t>b</a:t>
            </a:r>
            <a:r>
              <a:rPr sz="1100" dirty="0">
                <a:solidFill>
                  <a:srgbClr val="E31609"/>
                </a:solidFill>
                <a:latin typeface="Arial MT"/>
                <a:cs typeface="Arial MT"/>
              </a:rPr>
              <a:t>are</a:t>
            </a:r>
            <a:r>
              <a:rPr sz="1100" spc="-30" dirty="0">
                <a:solidFill>
                  <a:srgbClr val="E31609"/>
                </a:solidFill>
                <a:latin typeface="Arial MT"/>
                <a:cs typeface="Arial MT"/>
              </a:rPr>
              <a:t> </a:t>
            </a:r>
            <a:r>
              <a:rPr sz="1100" spc="5" dirty="0">
                <a:solidFill>
                  <a:srgbClr val="E31609"/>
                </a:solidFill>
                <a:latin typeface="Arial MT"/>
                <a:cs typeface="Arial MT"/>
              </a:rPr>
              <a:t>g</a:t>
            </a:r>
            <a:r>
              <a:rPr sz="1100" dirty="0">
                <a:solidFill>
                  <a:srgbClr val="E31609"/>
                </a:solidFill>
                <a:latin typeface="Arial MT"/>
                <a:cs typeface="Arial MT"/>
              </a:rPr>
              <a:t>ro</a:t>
            </a:r>
            <a:r>
              <a:rPr sz="1100" spc="-5" dirty="0">
                <a:solidFill>
                  <a:srgbClr val="E31609"/>
                </a:solidFill>
                <a:latin typeface="Arial MT"/>
                <a:cs typeface="Arial MT"/>
              </a:rPr>
              <a:t>e</a:t>
            </a:r>
            <a:r>
              <a:rPr sz="1100" dirty="0">
                <a:solidFill>
                  <a:srgbClr val="E31609"/>
                </a:solidFill>
                <a:latin typeface="Arial MT"/>
                <a:cs typeface="Arial MT"/>
              </a:rPr>
              <a:t>n</a:t>
            </a:r>
            <a:r>
              <a:rPr sz="1100" spc="-5" dirty="0">
                <a:solidFill>
                  <a:srgbClr val="E31609"/>
                </a:solidFill>
                <a:latin typeface="Arial MT"/>
                <a:cs typeface="Arial MT"/>
              </a:rPr>
              <a:t>d</a:t>
            </a:r>
            <a:r>
              <a:rPr sz="1100" spc="-10" dirty="0">
                <a:solidFill>
                  <a:srgbClr val="E31609"/>
                </a:solidFill>
                <a:latin typeface="Arial MT"/>
                <a:cs typeface="Arial MT"/>
              </a:rPr>
              <a:t>i</a:t>
            </a:r>
            <a:r>
              <a:rPr sz="1100" dirty="0">
                <a:solidFill>
                  <a:srgbClr val="E31609"/>
                </a:solidFill>
                <a:latin typeface="Arial MT"/>
                <a:cs typeface="Arial MT"/>
              </a:rPr>
              <a:t>e</a:t>
            </a:r>
            <a:r>
              <a:rPr sz="1100" spc="-5" dirty="0">
                <a:solidFill>
                  <a:srgbClr val="E31609"/>
                </a:solidFill>
                <a:latin typeface="Arial MT"/>
                <a:cs typeface="Arial MT"/>
              </a:rPr>
              <a:t>n</a:t>
            </a:r>
            <a:r>
              <a:rPr sz="1100" dirty="0">
                <a:solidFill>
                  <a:srgbClr val="E31609"/>
                </a:solidFill>
                <a:latin typeface="Arial MT"/>
                <a:cs typeface="Arial MT"/>
              </a:rPr>
              <a:t>sten</a:t>
            </a:r>
            <a:endParaRPr sz="1100" dirty="0">
              <a:latin typeface="Arial MT"/>
              <a:cs typeface="Arial MT"/>
            </a:endParaRPr>
          </a:p>
          <a:p>
            <a:pPr marL="769620" lvl="1" indent="-290195">
              <a:lnSpc>
                <a:spcPts val="1055"/>
              </a:lnSpc>
              <a:buChar char="-"/>
              <a:tabLst>
                <a:tab pos="769620" algn="l"/>
                <a:tab pos="770255" algn="l"/>
              </a:tabLst>
            </a:pPr>
            <a:r>
              <a:rPr sz="1100" dirty="0" err="1">
                <a:solidFill>
                  <a:srgbClr val="E31609"/>
                </a:solidFill>
                <a:latin typeface="Arial MT"/>
                <a:cs typeface="Arial MT"/>
              </a:rPr>
              <a:t>plantenkwekerijen</a:t>
            </a:r>
            <a:endParaRPr sz="1100" dirty="0">
              <a:latin typeface="Arial MT"/>
              <a:cs typeface="Arial MT"/>
            </a:endParaRPr>
          </a:p>
        </p:txBody>
      </p:sp>
      <p:pic>
        <p:nvPicPr>
          <p:cNvPr id="8" name="Afbeelding 7" descr="Afbeelding met tekst, schermopname, nummer, Lettertype&#10;&#10;Door AI gegenereerde inhoud is mogelijk onjuist.">
            <a:extLst>
              <a:ext uri="{FF2B5EF4-FFF2-40B4-BE49-F238E27FC236}">
                <a16:creationId xmlns:a16="http://schemas.microsoft.com/office/drawing/2014/main" id="{0576242E-DD73-5E5D-4C20-F6D7C068B45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3108" y="1634390"/>
            <a:ext cx="3296750" cy="47600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77243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0"/>
    </mc:Choice>
    <mc:Fallback xmlns="">
      <p:transition spd="slow" advClick="0" advTm="10000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D028091-44E4-4F89-A529-4AC26A3366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BE" dirty="0"/>
              <a:t>SFEERBEELDEN</a:t>
            </a:r>
          </a:p>
        </p:txBody>
      </p:sp>
      <p:pic>
        <p:nvPicPr>
          <p:cNvPr id="7" name="Afbeelding 6" descr="Afbeelding met motor, buiten, gras, weg&#10;&#10;Automatisch gegenereerde beschrijving">
            <a:extLst>
              <a:ext uri="{FF2B5EF4-FFF2-40B4-BE49-F238E27FC236}">
                <a16:creationId xmlns:a16="http://schemas.microsoft.com/office/drawing/2014/main" id="{EEBD0727-2F35-4E91-B795-13864C1D602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11460" cy="6812697"/>
          </a:xfrm>
          <a:prstGeom prst="rect">
            <a:avLst/>
          </a:prstGeom>
        </p:spPr>
      </p:pic>
      <p:pic>
        <p:nvPicPr>
          <p:cNvPr id="9" name="Afbeelding 8" descr="Afbeelding met gras, buiten, persoon, man&#10;&#10;Automatisch gegenereerde beschrijving">
            <a:extLst>
              <a:ext uri="{FF2B5EF4-FFF2-40B4-BE49-F238E27FC236}">
                <a16:creationId xmlns:a16="http://schemas.microsoft.com/office/drawing/2014/main" id="{69F67088-3EEE-45AA-8B0D-1AC25533F4D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38176" y="-105420"/>
            <a:ext cx="12749635" cy="7171672"/>
          </a:xfrm>
          <a:prstGeom prst="rect">
            <a:avLst/>
          </a:prstGeom>
        </p:spPr>
      </p:pic>
      <p:pic>
        <p:nvPicPr>
          <p:cNvPr id="10" name="Afbeelding 9" descr="Afbeelding met buiten, gras, vrachtwagen, geparkeerd&#10;&#10;Automatisch gegenereerde beschrijving">
            <a:extLst>
              <a:ext uri="{FF2B5EF4-FFF2-40B4-BE49-F238E27FC236}">
                <a16:creationId xmlns:a16="http://schemas.microsoft.com/office/drawing/2014/main" id="{7E1A3AA4-C805-4418-B78F-615B2C760C1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140"/>
          <a:stretch>
            <a:fillRect/>
          </a:stretch>
        </p:blipFill>
        <p:spPr>
          <a:xfrm>
            <a:off x="-638176" y="-105420"/>
            <a:ext cx="12920252" cy="7641670"/>
          </a:xfrm>
          <a:prstGeom prst="rect">
            <a:avLst/>
          </a:prstGeom>
        </p:spPr>
      </p:pic>
      <p:pic>
        <p:nvPicPr>
          <p:cNvPr id="11" name="Afbeelding 10" descr="Afbeelding met buiten, gras, veld, machine&#10;&#10;Automatisch gegenereerde beschrijving">
            <a:extLst>
              <a:ext uri="{FF2B5EF4-FFF2-40B4-BE49-F238E27FC236}">
                <a16:creationId xmlns:a16="http://schemas.microsoft.com/office/drawing/2014/main" id="{1E4A0FCA-F5D9-4AA5-B4E0-0D22010ACDC6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641" b="16270"/>
          <a:stretch>
            <a:fillRect/>
          </a:stretch>
        </p:blipFill>
        <p:spPr>
          <a:xfrm>
            <a:off x="-748126" y="-139829"/>
            <a:ext cx="13752180" cy="76416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8808862"/>
      </p:ext>
    </p:extLst>
  </p:cSld>
  <p:clrMapOvr>
    <a:masterClrMapping/>
  </p:clrMapOvr>
  <p:transition spd="slow" advClick="0" advTm="400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 descr="Afbeelding met gras, buiten, straat, veld&#10;&#10;Automatisch gegenereerde beschrijving">
            <a:extLst>
              <a:ext uri="{FF2B5EF4-FFF2-40B4-BE49-F238E27FC236}">
                <a16:creationId xmlns:a16="http://schemas.microsoft.com/office/drawing/2014/main" id="{7240DAF7-90A6-4411-9E49-623DD07BC13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3889829" cy="6915253"/>
          </a:xfrm>
          <a:prstGeom prst="rect">
            <a:avLst/>
          </a:prstGeom>
        </p:spPr>
      </p:pic>
      <p:pic>
        <p:nvPicPr>
          <p:cNvPr id="9" name="Afbeelding 8" descr="Afbeelding met broeikas, gebouw, groen, zitten&#10;&#10;Automatisch gegenereerde beschrijving">
            <a:extLst>
              <a:ext uri="{FF2B5EF4-FFF2-40B4-BE49-F238E27FC236}">
                <a16:creationId xmlns:a16="http://schemas.microsoft.com/office/drawing/2014/main" id="{5B279DB9-80B6-4561-B263-53865563236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662"/>
          <a:stretch/>
        </p:blipFill>
        <p:spPr>
          <a:xfrm>
            <a:off x="3708980" y="0"/>
            <a:ext cx="5435019" cy="690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296262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250" advClick="0" advTm="4000">
        <p159:morph option="byObject"/>
      </p:transition>
    </mc:Choice>
    <mc:Fallback xmlns="">
      <p:transition spd="slow" advClick="0" advTm="4000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57272B3E-60E5-C665-D142-D00DA1818A3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830"/>
          <a:stretch>
            <a:fillRect/>
          </a:stretch>
        </p:blipFill>
        <p:spPr bwMode="auto">
          <a:xfrm>
            <a:off x="-257175" y="-66675"/>
            <a:ext cx="9505950" cy="809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842457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0"/>
    </mc:Choice>
    <mc:Fallback xmlns="">
      <p:transition spd="slow" advClick="0" advTm="10000"/>
    </mc:Fallback>
  </mc:AlternateContent>
</p:sld>
</file>

<file path=ppt/theme/theme1.xml><?xml version="1.0" encoding="utf-8"?>
<a:theme xmlns:a="http://schemas.openxmlformats.org/drawingml/2006/main" name="presentatie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 - klassiek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presentatie">
  <a:themeElements>
    <a:clrScheme name="Kantoor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presentatie</Template>
  <TotalTime>55</TotalTime>
  <Words>269</Words>
  <Application>Microsoft Office PowerPoint</Application>
  <PresentationFormat>Diavoorstelling (4:3)</PresentationFormat>
  <Paragraphs>63</Paragraphs>
  <Slides>13</Slides>
  <Notes>2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5</vt:i4>
      </vt:variant>
      <vt:variant>
        <vt:lpstr>Thema</vt:lpstr>
      </vt:variant>
      <vt:variant>
        <vt:i4>2</vt:i4>
      </vt:variant>
      <vt:variant>
        <vt:lpstr>Diatitels</vt:lpstr>
      </vt:variant>
      <vt:variant>
        <vt:i4>13</vt:i4>
      </vt:variant>
    </vt:vector>
  </HeadingPairs>
  <TitlesOfParts>
    <vt:vector size="20" baseType="lpstr">
      <vt:lpstr>Arial</vt:lpstr>
      <vt:lpstr>Arial MT</vt:lpstr>
      <vt:lpstr>Calibri</vt:lpstr>
      <vt:lpstr>Noto Sans Symbols</vt:lpstr>
      <vt:lpstr>Wingdings</vt:lpstr>
      <vt:lpstr>presentatie</vt:lpstr>
      <vt:lpstr>1_presentatie</vt:lpstr>
      <vt:lpstr> Info-avond: studiemogelijkheden  3e graad  domein Land- en tuinbouw  Welkom!</vt:lpstr>
      <vt:lpstr>Overzicht</vt:lpstr>
      <vt:lpstr>3 FINALITEITEN</vt:lpstr>
      <vt:lpstr>PowerPoint-presentatie</vt:lpstr>
      <vt:lpstr>PLANT- EN MILIEU</vt:lpstr>
      <vt:lpstr>DUAAL – PLANT- EN MILIEU</vt:lpstr>
      <vt:lpstr>SFEERBEELDEN</vt:lpstr>
      <vt:lpstr>PowerPoint-presentatie</vt:lpstr>
      <vt:lpstr>PowerPoint-presentatie</vt:lpstr>
      <vt:lpstr>PowerPoint-presentatie</vt:lpstr>
      <vt:lpstr>PowerPoint-presentatie</vt:lpstr>
      <vt:lpstr>Wat te doen?</vt:lpstr>
      <vt:lpstr>VRAGEN?</vt:lpstr>
    </vt:vector>
  </TitlesOfParts>
  <Company>Provinciebestuur Vlaams-Brabant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De Wijnpers</dc:creator>
  <cp:lastModifiedBy>Koen Thijs</cp:lastModifiedBy>
  <cp:revision>123</cp:revision>
  <dcterms:created xsi:type="dcterms:W3CDTF">2015-04-30T11:06:11Z</dcterms:created>
  <dcterms:modified xsi:type="dcterms:W3CDTF">2026-03-03T11:47:29Z</dcterms:modified>
</cp:coreProperties>
</file>