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1" r:id="rId4"/>
    <p:sldId id="262" r:id="rId5"/>
    <p:sldId id="259" r:id="rId6"/>
    <p:sldId id="263" r:id="rId7"/>
    <p:sldId id="264" r:id="rId8"/>
    <p:sldId id="265" r:id="rId9"/>
    <p:sldId id="270" r:id="rId10"/>
    <p:sldId id="315" r:id="rId11"/>
    <p:sldId id="327" r:id="rId12"/>
    <p:sldId id="326" r:id="rId13"/>
    <p:sldId id="267" r:id="rId14"/>
    <p:sldId id="324" r:id="rId15"/>
    <p:sldId id="325" r:id="rId16"/>
    <p:sldId id="316" r:id="rId17"/>
    <p:sldId id="268" r:id="rId18"/>
    <p:sldId id="317" r:id="rId19"/>
    <p:sldId id="323" r:id="rId20"/>
    <p:sldId id="260" r:id="rId21"/>
    <p:sldId id="269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ardsectie" id="{F887CB1D-0941-4A5C-9C57-A34D0574429B}">
          <p14:sldIdLst>
            <p14:sldId id="256"/>
            <p14:sldId id="258"/>
            <p14:sldId id="261"/>
          </p14:sldIdLst>
        </p14:section>
        <p14:section name="Naamloze sectie" id="{7E360032-3781-4ABD-87CB-85455942F835}">
          <p14:sldIdLst>
            <p14:sldId id="262"/>
            <p14:sldId id="259"/>
            <p14:sldId id="263"/>
            <p14:sldId id="264"/>
            <p14:sldId id="265"/>
            <p14:sldId id="270"/>
            <p14:sldId id="315"/>
            <p14:sldId id="327"/>
            <p14:sldId id="326"/>
            <p14:sldId id="267"/>
            <p14:sldId id="324"/>
            <p14:sldId id="325"/>
            <p14:sldId id="316"/>
            <p14:sldId id="268"/>
            <p14:sldId id="317"/>
            <p14:sldId id="323"/>
            <p14:sldId id="26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34">
          <p15:clr>
            <a:srgbClr val="A4A3A4"/>
          </p15:clr>
        </p15:guide>
        <p15:guide id="2" pos="5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6mqb8QL5WeiT/nDylkFjDGZ+6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2CCE77-388D-4B54-A643-85507D7AA835}">
  <a:tblStyle styleId="{4C2CCE77-388D-4B54-A643-85507D7AA83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4660"/>
  </p:normalViewPr>
  <p:slideViewPr>
    <p:cSldViewPr snapToGrid="0">
      <p:cViewPr>
        <p:scale>
          <a:sx n="80" d="100"/>
          <a:sy n="80" d="100"/>
        </p:scale>
        <p:origin x="725" y="48"/>
      </p:cViewPr>
      <p:guideLst>
        <p:guide orient="horz" pos="4034"/>
        <p:guide pos="5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61D550BA-CBA5-F015-5CA7-D8566E11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:notes">
            <a:extLst>
              <a:ext uri="{FF2B5EF4-FFF2-40B4-BE49-F238E27FC236}">
                <a16:creationId xmlns:a16="http://schemas.microsoft.com/office/drawing/2014/main" id="{72BB4B8D-8734-6CD0-0236-CE9B61F91D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7:notes">
            <a:extLst>
              <a:ext uri="{FF2B5EF4-FFF2-40B4-BE49-F238E27FC236}">
                <a16:creationId xmlns:a16="http://schemas.microsoft.com/office/drawing/2014/main" id="{9870DFFD-8412-6A18-D9A2-93B380470C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342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8b93f6f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8b93f6ff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78b93f6ff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20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6F2D6E32-09A6-8579-D70D-0FFCD6C14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8b93f6ff1_0_13:notes">
            <a:extLst>
              <a:ext uri="{FF2B5EF4-FFF2-40B4-BE49-F238E27FC236}">
                <a16:creationId xmlns:a16="http://schemas.microsoft.com/office/drawing/2014/main" id="{48E60845-344D-5B44-7EF2-8D7201A81C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8b93f6ff1_0_13:notes">
            <a:extLst>
              <a:ext uri="{FF2B5EF4-FFF2-40B4-BE49-F238E27FC236}">
                <a16:creationId xmlns:a16="http://schemas.microsoft.com/office/drawing/2014/main" id="{199FFC92-8992-8E80-30E4-C35CA8D544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78b93f6ff1_0_13:notes">
            <a:extLst>
              <a:ext uri="{FF2B5EF4-FFF2-40B4-BE49-F238E27FC236}">
                <a16:creationId xmlns:a16="http://schemas.microsoft.com/office/drawing/2014/main" id="{C6B38999-3555-22DF-2D4B-C18F332A19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74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2" descr="C:\Users\ITBOYS-H114bis\Dropbox\Kickenm\Briefhoofd nieuw logo\PPT\dia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4938"/>
            <a:ext cx="9302750" cy="6992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4924540" y="1894901"/>
            <a:ext cx="3226038" cy="7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4924540" y="2826405"/>
            <a:ext cx="322603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3"/>
          <p:cNvSpPr txBox="1">
            <a:spLocks noGrp="1"/>
          </p:cNvSpPr>
          <p:nvPr>
            <p:ph type="title"/>
          </p:nvPr>
        </p:nvSpPr>
        <p:spPr>
          <a:xfrm>
            <a:off x="1619672" y="836712"/>
            <a:ext cx="6951451" cy="58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body" idx="1"/>
          </p:nvPr>
        </p:nvSpPr>
        <p:spPr>
          <a:xfrm>
            <a:off x="1619670" y="2027104"/>
            <a:ext cx="3420000" cy="38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-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2"/>
          </p:nvPr>
        </p:nvSpPr>
        <p:spPr>
          <a:xfrm>
            <a:off x="5321147" y="2027104"/>
            <a:ext cx="3238959" cy="38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-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dt" idx="10"/>
          </p:nvPr>
        </p:nvSpPr>
        <p:spPr>
          <a:xfrm>
            <a:off x="865164" y="6071262"/>
            <a:ext cx="5733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1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ekop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8" descr="C:\Users\ITBOYS-H114bis\Dropbox\Kickenm\Briefhoofd nieuw logo\PPT\dia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860" y="0"/>
            <a:ext cx="91758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1140954" y="3393348"/>
            <a:ext cx="7772400" cy="63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1140954" y="4425771"/>
            <a:ext cx="7772400" cy="59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eko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9" descr="C:\Users\ITBOYS-H114bis\Dropbox\Kickenm\Briefhoofd nieuw logo\PPT\dia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" y="0"/>
            <a:ext cx="9302750" cy="699293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2418911" y="3316231"/>
            <a:ext cx="6047756" cy="627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1"/>
          </p:nvPr>
        </p:nvSpPr>
        <p:spPr>
          <a:xfrm>
            <a:off x="2418911" y="3960115"/>
            <a:ext cx="6047756" cy="119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/>
          <p:nvPr/>
        </p:nvSpPr>
        <p:spPr>
          <a:xfrm>
            <a:off x="476250" y="571500"/>
            <a:ext cx="1619250" cy="12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>
            <a:off x="7067550" y="5638800"/>
            <a:ext cx="1619250" cy="12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5167BD-46AC-818E-FD2F-897BF3E6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FC56-7B49-4C98-96CD-41B92A121F5A}" type="datetimeFigureOut">
              <a:rPr lang="nl-BE" smtClean="0"/>
              <a:t>3/03/2026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50ADE97-D318-BE26-F123-DC1D48F3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C025D4-E2F2-96DB-7332-B6BD824D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5C95-CE3A-47F4-AC58-D0878CA730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7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BDA88-A78D-3069-BA22-51922DFB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FE1680-8428-1F14-B990-87B4A659B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0D305D-266F-50BB-A88F-D67DD71A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FC56-7B49-4C98-96CD-41B92A121F5A}" type="datetimeFigureOut">
              <a:rPr lang="nl-BE" smtClean="0"/>
              <a:t>3/03/2026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1B3DF7-B1BA-094C-7C38-8BA12F4F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902C1B-FDC9-781E-A601-EAE169FF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5C95-CE3A-47F4-AC58-D0878CA730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07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1" descr="C:\Users\ITBOYS-H114bis\Dropbox\Kickenm\Briefhoofd nieuw logo\PPT\dia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462" y="0"/>
            <a:ext cx="91265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1619672" y="836712"/>
            <a:ext cx="6951451" cy="58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E416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1"/>
          </p:nvPr>
        </p:nvSpPr>
        <p:spPr>
          <a:xfrm>
            <a:off x="1619672" y="2038119"/>
            <a:ext cx="6951451" cy="376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Font typeface="Noto Sans Symbols"/>
              <a:buChar char="▪"/>
              <a:defRPr sz="2400" b="1" i="0" u="none" strike="noStrike" cap="none">
                <a:solidFill>
                  <a:srgbClr val="E416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Font typeface="Arial"/>
              <a:buChar char="-"/>
              <a:defRPr sz="2400" b="0" i="0" u="none" strike="noStrike" cap="none">
                <a:solidFill>
                  <a:srgbClr val="E416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416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dt" idx="10"/>
          </p:nvPr>
        </p:nvSpPr>
        <p:spPr>
          <a:xfrm>
            <a:off x="865164" y="6071262"/>
            <a:ext cx="5733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E416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4199860" y="1894900"/>
            <a:ext cx="3950580" cy="186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nl-BE" dirty="0"/>
              <a:t>Wat na het vierde?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A0BA04F-503E-CB4A-B2E0-9B8D6062E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9170" y="2167155"/>
            <a:ext cx="2428451" cy="18213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95940EF-8BB3-CE48-8B80-094BB6737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2199"/>
          <a:stretch/>
        </p:blipFill>
        <p:spPr>
          <a:xfrm>
            <a:off x="288700" y="1863598"/>
            <a:ext cx="6033442" cy="449494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B78F615-3448-D26E-9AF0-7C792C3A58BA}"/>
              </a:ext>
            </a:extLst>
          </p:cNvPr>
          <p:cNvSpPr txBox="1">
            <a:spLocks/>
          </p:cNvSpPr>
          <p:nvPr/>
        </p:nvSpPr>
        <p:spPr>
          <a:xfrm>
            <a:off x="1709720" y="924229"/>
            <a:ext cx="7080708" cy="58092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Projecten – Sint-Jacobskerk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5808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2502A-F2C3-9C36-87CD-6273F958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3C013599-18AD-C051-587C-6281A28157D9}"/>
              </a:ext>
            </a:extLst>
          </p:cNvPr>
          <p:cNvSpPr txBox="1">
            <a:spLocks/>
          </p:cNvSpPr>
          <p:nvPr/>
        </p:nvSpPr>
        <p:spPr>
          <a:xfrm>
            <a:off x="1729384" y="924229"/>
            <a:ext cx="7080708" cy="58092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Projecten – Stad en Architectuur</a:t>
            </a:r>
            <a:br>
              <a:rPr lang="nl-BE" dirty="0"/>
            </a:br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DD242D4-0A23-5D23-2992-4E37104F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73" y="4496376"/>
            <a:ext cx="3327798" cy="221532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B372EAF-CD78-8B75-E9D3-F707D2F3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74" y="1611369"/>
            <a:ext cx="4624240" cy="30792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F44E092-FF2E-93B4-D809-407002B6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73" y="1627495"/>
            <a:ext cx="1828085" cy="27465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F3886F-55F1-EBD2-6B37-AD410EC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93" y="1627494"/>
            <a:ext cx="1829806" cy="27465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4C9A47E-EF5A-C86F-5643-27CFA438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261" y="4751061"/>
            <a:ext cx="2940954" cy="19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7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FC217-F2EA-6F9B-AFDB-C94E2F6E3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685432-2684-0A2D-7AD7-23FDD5D4C782}"/>
              </a:ext>
            </a:extLst>
          </p:cNvPr>
          <p:cNvSpPr txBox="1">
            <a:spLocks/>
          </p:cNvSpPr>
          <p:nvPr/>
        </p:nvSpPr>
        <p:spPr>
          <a:xfrm>
            <a:off x="1660558" y="914397"/>
            <a:ext cx="7080708" cy="58092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In de les</a:t>
            </a:r>
            <a:br>
              <a:rPr lang="nl-BE" dirty="0"/>
            </a:br>
            <a:endParaRPr lang="nl-BE" dirty="0"/>
          </a:p>
        </p:txBody>
      </p:sp>
      <p:pic>
        <p:nvPicPr>
          <p:cNvPr id="3" name="Afbeelding 2" descr="Afbeelding met kleding, persoon, verbruiksartikelen voor kantoor, Leren&#10;&#10;Door AI gegenereerde inhoud is mogelijk onjuist.">
            <a:extLst>
              <a:ext uri="{FF2B5EF4-FFF2-40B4-BE49-F238E27FC236}">
                <a16:creationId xmlns:a16="http://schemas.microsoft.com/office/drawing/2014/main" id="{E31FC078-1DBA-3990-B60F-4DBCF888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098" y="1020291"/>
            <a:ext cx="3867096" cy="2900322"/>
          </a:xfrm>
          <a:prstGeom prst="rect">
            <a:avLst/>
          </a:prstGeom>
        </p:spPr>
      </p:pic>
      <p:pic>
        <p:nvPicPr>
          <p:cNvPr id="7" name="Afbeelding 6" descr="Afbeelding met verbruiksartikelen voor kantoor, pen, briefpapier, Kantoorinstrument&#10;&#10;Door AI gegenereerde inhoud is mogelijk onjuist.">
            <a:extLst>
              <a:ext uri="{FF2B5EF4-FFF2-40B4-BE49-F238E27FC236}">
                <a16:creationId xmlns:a16="http://schemas.microsoft.com/office/drawing/2014/main" id="{79342023-78C8-CA2B-367D-A8B39DF0E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56" y="2989200"/>
            <a:ext cx="4437367" cy="33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4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378A2-27CF-F8CF-E2EF-53AFC4011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89EF9-5C7B-9471-CA0B-FF480463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836712"/>
            <a:ext cx="7080708" cy="580926"/>
          </a:xfrm>
        </p:spPr>
        <p:txBody>
          <a:bodyPr>
            <a:normAutofit fontScale="90000"/>
          </a:bodyPr>
          <a:lstStyle/>
          <a:p>
            <a:r>
              <a:rPr lang="nl-BE" b="1" dirty="0"/>
              <a:t>Voorbeelden opdrachten per vak</a:t>
            </a:r>
            <a:br>
              <a:rPr lang="nl-BE" b="1" dirty="0"/>
            </a:br>
            <a:br>
              <a:rPr lang="nl-BE" dirty="0"/>
            </a:br>
            <a:r>
              <a:rPr lang="nl-BE" b="1" dirty="0"/>
              <a:t>Architecturale Vorming</a:t>
            </a:r>
            <a:r>
              <a:rPr lang="nl-BE" dirty="0"/>
              <a:t>: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E74FB6-9C56-D076-16D4-BA0F936CC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368" y="2217227"/>
            <a:ext cx="8483097" cy="4104551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Architectuurwandeling Leuven.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Lijn vlak volumestudie.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Ontwerpen busstation en uitvoeren in maquette.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Ontwerpen van containerwoningen.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Rijwoning herdenken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Open structuur (lijnen)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Menselijk nest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Eindwerk – vakantiewoning op schooldomein (AV)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Eindwerk - herbestemming van een serre op het schooldomein (AI)</a:t>
            </a:r>
          </a:p>
          <a:p>
            <a:pPr marL="76200" indent="0">
              <a:buNone/>
            </a:pPr>
            <a:endParaRPr lang="nl-NL" dirty="0"/>
          </a:p>
          <a:p>
            <a:pPr marL="76200" indent="0">
              <a:buNone/>
            </a:pPr>
            <a:r>
              <a:rPr lang="nl-BE" dirty="0"/>
              <a:t>	</a:t>
            </a:r>
            <a:r>
              <a:rPr lang="fr-BE" sz="3700" dirty="0" err="1"/>
              <a:t>Architectuurtekenen</a:t>
            </a:r>
            <a:r>
              <a:rPr lang="fr-BE" sz="2900" dirty="0"/>
              <a:t>:</a:t>
            </a:r>
            <a:endParaRPr lang="nl-NL" sz="29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Geometrisch patroon tekenen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Opmeten object of ruimtes en maken van technische tekeningen.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Tafel / kerk / stadhuis tekenen in </a:t>
            </a:r>
            <a:r>
              <a:rPr lang="nl-NL" dirty="0" err="1"/>
              <a:t>sketchup</a:t>
            </a:r>
            <a:endParaRPr lang="nl-NL" dirty="0"/>
          </a:p>
          <a:p>
            <a:pPr marL="76200" indent="0">
              <a:buNone/>
            </a:pPr>
            <a:endParaRPr lang="nl-NL" dirty="0"/>
          </a:p>
          <a:p>
            <a:pPr marL="76200" indent="0">
              <a:buNone/>
            </a:pPr>
            <a:endParaRPr lang="nl-BE" dirty="0"/>
          </a:p>
          <a:p>
            <a:pPr marL="762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141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D04AD37-9D71-BF4F-BF47-9FFD86218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23" y="1068338"/>
            <a:ext cx="2820899" cy="211567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E789331-DEB1-FE4E-BEA2-CA158C04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33" y="2488786"/>
            <a:ext cx="4612927" cy="34596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AE9CD1-D45C-8342-80B3-7BA34E550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3" y="3517030"/>
            <a:ext cx="2661209" cy="19959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FBA38B0-DE56-BD40-9035-3A5A7B8FDF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-1123" b="1123"/>
          <a:stretch/>
        </p:blipFill>
        <p:spPr>
          <a:xfrm rot="5400000">
            <a:off x="3332291" y="1330961"/>
            <a:ext cx="2632435" cy="21812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25A116-90A1-2BAB-2E29-85EBC573B565}"/>
              </a:ext>
            </a:extLst>
          </p:cNvPr>
          <p:cNvSpPr txBox="1">
            <a:spLocks/>
          </p:cNvSpPr>
          <p:nvPr/>
        </p:nvSpPr>
        <p:spPr>
          <a:xfrm>
            <a:off x="1619672" y="628482"/>
            <a:ext cx="7080708" cy="101924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Architecturale </a:t>
            </a:r>
          </a:p>
          <a:p>
            <a:r>
              <a:rPr lang="nl-BE" sz="3100" b="1" dirty="0">
                <a:solidFill>
                  <a:srgbClr val="FF0000"/>
                </a:solidFill>
              </a:rPr>
              <a:t>Vorming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104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3276EE2-9F7B-9F44-B281-375837781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0" y="2472365"/>
            <a:ext cx="4443828" cy="3332872"/>
          </a:xfrm>
          <a:prstGeom prst="rect">
            <a:avLst/>
          </a:prstGeom>
        </p:spPr>
      </p:pic>
      <p:pic>
        <p:nvPicPr>
          <p:cNvPr id="4" name="Afbeelding 3" descr="Afbeelding met schets, tekening, tekst, kunst&#10;&#10;Door AI gegenereerde inhoud is mogelijk onjuist.">
            <a:extLst>
              <a:ext uri="{FF2B5EF4-FFF2-40B4-BE49-F238E27FC236}">
                <a16:creationId xmlns:a16="http://schemas.microsoft.com/office/drawing/2014/main" id="{A66EA777-9937-6740-8751-64C1152B1C2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4973" r="5620" b="6670"/>
          <a:stretch/>
        </p:blipFill>
        <p:spPr bwMode="auto">
          <a:xfrm rot="5400000">
            <a:off x="4985842" y="1438850"/>
            <a:ext cx="4752473" cy="3563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DF3E21-9897-3843-A235-F74DB4C7F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70" y="618197"/>
            <a:ext cx="2748077" cy="206105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14B08D2-3827-6B80-5F93-D403AD82E200}"/>
              </a:ext>
            </a:extLst>
          </p:cNvPr>
          <p:cNvSpPr txBox="1">
            <a:spLocks/>
          </p:cNvSpPr>
          <p:nvPr/>
        </p:nvSpPr>
        <p:spPr>
          <a:xfrm>
            <a:off x="252598" y="1506669"/>
            <a:ext cx="7080708" cy="101924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Architecturale </a:t>
            </a:r>
          </a:p>
          <a:p>
            <a:r>
              <a:rPr lang="nl-BE" sz="3100" b="1" dirty="0">
                <a:solidFill>
                  <a:srgbClr val="FF0000"/>
                </a:solidFill>
              </a:rPr>
              <a:t>Vorming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0933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775C2-33C7-2721-3515-8E25B45D0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F31888F-114D-2F74-B2E6-F1B6C67A3CE2}"/>
              </a:ext>
            </a:extLst>
          </p:cNvPr>
          <p:cNvSpPr txBox="1">
            <a:spLocks/>
          </p:cNvSpPr>
          <p:nvPr/>
        </p:nvSpPr>
        <p:spPr>
          <a:xfrm>
            <a:off x="1601565" y="619429"/>
            <a:ext cx="7080708" cy="101924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Architecturale </a:t>
            </a:r>
          </a:p>
          <a:p>
            <a:r>
              <a:rPr lang="nl-BE" sz="3100" b="1" dirty="0">
                <a:solidFill>
                  <a:srgbClr val="FF0000"/>
                </a:solidFill>
              </a:rPr>
              <a:t>Vorming</a:t>
            </a:r>
            <a:br>
              <a:rPr lang="nl-BE" dirty="0"/>
            </a:b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CD1B61-C75C-D30B-0858-F0489F350B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73" r="20201"/>
          <a:stretch/>
        </p:blipFill>
        <p:spPr>
          <a:xfrm>
            <a:off x="4318503" y="258023"/>
            <a:ext cx="4662535" cy="5377758"/>
          </a:xfrm>
          <a:prstGeom prst="rect">
            <a:avLst/>
          </a:prstGeom>
        </p:spPr>
      </p:pic>
      <p:pic>
        <p:nvPicPr>
          <p:cNvPr id="2" name="Afbeelding 1" descr="Afbeelding met Rechthoek, schets, tekening, fotolijst&#10;&#10;Automatisch gegenereerde beschrijving">
            <a:extLst>
              <a:ext uri="{FF2B5EF4-FFF2-40B4-BE49-F238E27FC236}">
                <a16:creationId xmlns:a16="http://schemas.microsoft.com/office/drawing/2014/main" id="{C0A05878-488E-2241-BC24-7CF5EA987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" t="2199" r="351" b="2199"/>
          <a:stretch/>
        </p:blipFill>
        <p:spPr>
          <a:xfrm>
            <a:off x="99589" y="2282724"/>
            <a:ext cx="5435098" cy="407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2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82A21-77A1-B898-A482-F5A19B1E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B2977-B408-FF3A-40A1-0C8DDD56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836712"/>
            <a:ext cx="7080708" cy="580926"/>
          </a:xfrm>
        </p:spPr>
        <p:txBody>
          <a:bodyPr>
            <a:normAutofit fontScale="90000"/>
          </a:bodyPr>
          <a:lstStyle/>
          <a:p>
            <a:r>
              <a:rPr lang="nl-BE" b="1" dirty="0"/>
              <a:t>Voorbeelden opdrachten</a:t>
            </a:r>
            <a:br>
              <a:rPr lang="nl-BE" b="1" dirty="0"/>
            </a:br>
            <a:r>
              <a:rPr lang="nl-BE" b="1" dirty="0"/>
              <a:t>Interieur</a:t>
            </a:r>
            <a:r>
              <a:rPr lang="nl-BE" dirty="0"/>
              <a:t>: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234283-7743-E8BA-9C61-3100A70BD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368" y="2217227"/>
            <a:ext cx="8483097" cy="2636995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Ontwerpen van interieurconcepten.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2D compositie naar 3D compositie.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Ontwerpen en maken van een ‘zitobject’.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Miniatuurgarage.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Eindwerk: herbestemming van een serre op het schooldomein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Vrije artistieke opdrachten met knipoog naar interieur, zoals keramische tegeltjes en gerecycleerde lampen.</a:t>
            </a:r>
          </a:p>
          <a:p>
            <a:pPr marL="76200" indent="0">
              <a:buNone/>
            </a:pPr>
            <a:endParaRPr lang="nl-NL" dirty="0"/>
          </a:p>
          <a:p>
            <a:pPr marL="76200" indent="0">
              <a:buNone/>
            </a:pPr>
            <a:endParaRPr lang="nl-BE" dirty="0"/>
          </a:p>
          <a:p>
            <a:pPr marL="762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909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61A9E-F1DF-AF99-4C26-903C36E9F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0BD8B4E-4711-99BE-FFEC-6E998B21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2" y="1465006"/>
            <a:ext cx="8844230" cy="458270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C927206-B0A6-6CD2-BEE1-BB2B0285D76B}"/>
              </a:ext>
            </a:extLst>
          </p:cNvPr>
          <p:cNvSpPr txBox="1">
            <a:spLocks/>
          </p:cNvSpPr>
          <p:nvPr/>
        </p:nvSpPr>
        <p:spPr>
          <a:xfrm>
            <a:off x="1601565" y="619429"/>
            <a:ext cx="7080708" cy="1019248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100" b="1" dirty="0">
                <a:solidFill>
                  <a:srgbClr val="FF0000"/>
                </a:solidFill>
              </a:rPr>
              <a:t>Interieur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4926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1655945-CF98-2243-B175-D45E843617F2}"/>
              </a:ext>
            </a:extLst>
          </p:cNvPr>
          <p:cNvSpPr txBox="1"/>
          <p:nvPr/>
        </p:nvSpPr>
        <p:spPr>
          <a:xfrm>
            <a:off x="333601" y="1769399"/>
            <a:ext cx="4698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800" b="1" dirty="0">
                <a:solidFill>
                  <a:srgbClr val="FF0000"/>
                </a:solidFill>
              </a:rPr>
              <a:t>INTERIEUR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55EC04-1B70-DF46-8FD2-6D54A6548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46" y="153908"/>
            <a:ext cx="5639604" cy="42297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CB38A72-C5FD-8444-A2DD-3BE8F4924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67156" y="3488457"/>
            <a:ext cx="3676844" cy="275763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E964A52-93F3-7340-BB35-27C0732E1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3" y="3172855"/>
            <a:ext cx="3676844" cy="27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8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-697117" y="1238623"/>
            <a:ext cx="7772400" cy="63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3200"/>
              <a:buFont typeface="Arial"/>
              <a:buNone/>
            </a:pPr>
            <a:r>
              <a:rPr lang="nl-NL" dirty="0"/>
              <a:t>Architecturale Vorming vs. Architectuur &amp; Interieur</a:t>
            </a:r>
            <a:endParaRPr sz="2700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934CB7-19F1-5339-65D2-F93A582A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960" y="2895736"/>
            <a:ext cx="7772400" cy="595955"/>
          </a:xfrm>
        </p:spPr>
        <p:txBody>
          <a:bodyPr>
            <a:normAutofit lnSpcReduction="10000"/>
          </a:bodyPr>
          <a:lstStyle/>
          <a:p>
            <a:r>
              <a:rPr lang="nl-BE" dirty="0"/>
              <a:t>Welke richting past bij jou?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8b93f6ff1_0_13"/>
          <p:cNvSpPr txBox="1">
            <a:spLocks noGrp="1"/>
          </p:cNvSpPr>
          <p:nvPr>
            <p:ph type="title"/>
          </p:nvPr>
        </p:nvSpPr>
        <p:spPr>
          <a:xfrm>
            <a:off x="1619672" y="836712"/>
            <a:ext cx="6951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dirty="0"/>
              <a:t>De belangrijkste verschillen</a:t>
            </a:r>
            <a:endParaRPr dirty="0"/>
          </a:p>
        </p:txBody>
      </p:sp>
      <p:graphicFrame>
        <p:nvGraphicFramePr>
          <p:cNvPr id="84" name="Google Shape;84;g278b93f6ff1_0_13"/>
          <p:cNvGraphicFramePr/>
          <p:nvPr>
            <p:extLst>
              <p:ext uri="{D42A27DB-BD31-4B8C-83A1-F6EECF244321}">
                <p14:modId xmlns:p14="http://schemas.microsoft.com/office/powerpoint/2010/main" val="4196148537"/>
              </p:ext>
            </p:extLst>
          </p:nvPr>
        </p:nvGraphicFramePr>
        <p:xfrm>
          <a:off x="952500" y="4801353"/>
          <a:ext cx="7239000" cy="396210"/>
        </p:xfrm>
        <a:graphic>
          <a:graphicData uri="http://schemas.openxmlformats.org/drawingml/2006/table">
            <a:tbl>
              <a:tblPr>
                <a:noFill/>
                <a:tableStyleId>{4C2CCE77-388D-4B54-A643-85507D7AA835}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46EDBBEF-946A-8374-79B8-E1F1BD18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" y="1648863"/>
            <a:ext cx="83820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06D58348-0DBC-AC66-62FF-DC44C000A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8b93f6ff1_0_13">
            <a:extLst>
              <a:ext uri="{FF2B5EF4-FFF2-40B4-BE49-F238E27FC236}">
                <a16:creationId xmlns:a16="http://schemas.microsoft.com/office/drawing/2014/main" id="{5219EC69-C53E-25D7-29A5-A4DDFA8CC5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6317" y="846545"/>
            <a:ext cx="6951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dirty="0"/>
              <a:t>Zijn er nog vragen?</a:t>
            </a:r>
            <a:endParaRPr dirty="0"/>
          </a:p>
        </p:txBody>
      </p:sp>
      <p:graphicFrame>
        <p:nvGraphicFramePr>
          <p:cNvPr id="84" name="Google Shape;84;g278b93f6ff1_0_13">
            <a:extLst>
              <a:ext uri="{FF2B5EF4-FFF2-40B4-BE49-F238E27FC236}">
                <a16:creationId xmlns:a16="http://schemas.microsoft.com/office/drawing/2014/main" id="{113590DF-06B7-F6F6-3704-AFF3186F6C41}"/>
              </a:ext>
            </a:extLst>
          </p:cNvPr>
          <p:cNvGraphicFramePr/>
          <p:nvPr/>
        </p:nvGraphicFramePr>
        <p:xfrm>
          <a:off x="952500" y="4801353"/>
          <a:ext cx="7239000" cy="396210"/>
        </p:xfrm>
        <a:graphic>
          <a:graphicData uri="http://schemas.openxmlformats.org/drawingml/2006/table">
            <a:tbl>
              <a:tblPr>
                <a:noFill/>
                <a:tableStyleId>{4C2CCE77-388D-4B54-A643-85507D7AA835}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28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EE15-3188-169B-CB59-F874F4A1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 van de presentatie: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601CC8-3586-E6BC-A890-0A31D1053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469" y="2027104"/>
            <a:ext cx="7034543" cy="3911969"/>
          </a:xfrm>
        </p:spPr>
        <p:txBody>
          <a:bodyPr/>
          <a:lstStyle/>
          <a:p>
            <a:r>
              <a:rPr lang="nl-BE" dirty="0"/>
              <a:t>Uitleggen wat de verschillen zijn tussen Architecturale Vorming (doorstroom) en Architectuur &amp; Interieur (dubbele finaliteit)</a:t>
            </a:r>
          </a:p>
          <a:p>
            <a:pPr marL="76200" indent="0">
              <a:buNone/>
            </a:pPr>
            <a:endParaRPr lang="nl-BE" dirty="0"/>
          </a:p>
          <a:p>
            <a:r>
              <a:rPr lang="nl-BE" dirty="0"/>
              <a:t>Voor wie: leerlingen van het vierde jaar die een studiekeuze moeten maken</a:t>
            </a:r>
          </a:p>
        </p:txBody>
      </p:sp>
    </p:spTree>
    <p:extLst>
      <p:ext uri="{BB962C8B-B14F-4D97-AF65-F5344CB8AC3E}">
        <p14:creationId xmlns:p14="http://schemas.microsoft.com/office/powerpoint/2010/main" val="429064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00D42-CF70-A379-B8EA-045E3439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Architecturale vorming?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14C63E-66DD-891A-152F-7DF756B26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560" y="2027104"/>
            <a:ext cx="7695446" cy="3833869"/>
          </a:xfrm>
        </p:spPr>
        <p:txBody>
          <a:bodyPr/>
          <a:lstStyle/>
          <a:p>
            <a:r>
              <a:rPr lang="nl-BE" dirty="0"/>
              <a:t>Gericht op doorstroom naar hoger onderwijs</a:t>
            </a:r>
          </a:p>
          <a:p>
            <a:r>
              <a:rPr lang="nl-BE" dirty="0"/>
              <a:t>Veel theorie: wiskunde, bouwfysica, …</a:t>
            </a:r>
          </a:p>
          <a:p>
            <a:r>
              <a:rPr lang="nl-NL" dirty="0"/>
              <a:t>Focus op architecturale concepten, bouwkunde en ruimtelijk inzicht.</a:t>
            </a:r>
          </a:p>
          <a:p>
            <a:r>
              <a:rPr lang="nl-NL" dirty="0"/>
              <a:t>Veel </a:t>
            </a:r>
            <a:r>
              <a:rPr lang="nl-NL" b="1" dirty="0"/>
              <a:t>ontwerpen en schetsen</a:t>
            </a:r>
            <a:r>
              <a:rPr lang="nl-NL" dirty="0"/>
              <a:t> met technische precisie.</a:t>
            </a:r>
          </a:p>
          <a:p>
            <a:r>
              <a:rPr lang="nl-BE" dirty="0"/>
              <a:t>Softwareprogramma: </a:t>
            </a:r>
            <a:r>
              <a:rPr lang="nl-BE" dirty="0" err="1"/>
              <a:t>SketchUp</a:t>
            </a:r>
            <a:r>
              <a:rPr lang="nl-BE" dirty="0"/>
              <a:t>.</a:t>
            </a:r>
          </a:p>
          <a:p>
            <a:pPr marL="76200" indent="0">
              <a:buNone/>
            </a:pPr>
            <a:endParaRPr lang="nl-NL" dirty="0"/>
          </a:p>
          <a:p>
            <a:endParaRPr lang="nl-NL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456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672EB05-390E-8798-8545-1AA21180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34" y="741016"/>
            <a:ext cx="6951451" cy="4426405"/>
          </a:xfrm>
        </p:spPr>
        <p:txBody>
          <a:bodyPr>
            <a:normAutofit/>
          </a:bodyPr>
          <a:lstStyle/>
          <a:p>
            <a:r>
              <a:rPr lang="nl-BE" dirty="0"/>
              <a:t>Lessentabel</a:t>
            </a:r>
            <a:br>
              <a:rPr lang="nl-BE" dirty="0"/>
            </a:br>
            <a:br>
              <a:rPr lang="nl-BE" dirty="0"/>
            </a:br>
            <a:r>
              <a:rPr lang="nl-BE" dirty="0"/>
              <a:t>	</a:t>
            </a:r>
            <a:br>
              <a:rPr lang="nl-BE" dirty="0"/>
            </a:br>
            <a:endParaRPr lang="nl-BE" dirty="0"/>
          </a:p>
        </p:txBody>
      </p:sp>
      <p:pic>
        <p:nvPicPr>
          <p:cNvPr id="7" name="Afbeelding 6" descr="Afbeelding met tekst, ontvangst, nummer, menu&#10;&#10;Door AI gegenereerde inhoud is mogelijk onjuist.">
            <a:extLst>
              <a:ext uri="{FF2B5EF4-FFF2-40B4-BE49-F238E27FC236}">
                <a16:creationId xmlns:a16="http://schemas.microsoft.com/office/drawing/2014/main" id="{2C9EC44A-7476-C09D-D848-2B944A30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09" y="1189703"/>
            <a:ext cx="5287187" cy="53045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36658-267A-21ED-AAFA-769042C49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8700C-0766-1BC9-0EC9-6BD345F3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Wat is Architectuur &amp; Interieur (AI)?</a:t>
            </a:r>
            <a:br>
              <a:rPr lang="nl-NL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2804C9-1784-A4A1-20A8-496355E1B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560" y="2027104"/>
            <a:ext cx="7695446" cy="38338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Dubbele finaliteit: </a:t>
            </a:r>
            <a:r>
              <a:rPr lang="nl-NL" b="1" dirty="0"/>
              <a:t>voorbereiding op hoger onderwijs én de arbeidsmarkt</a:t>
            </a:r>
            <a:r>
              <a:rPr lang="nl-NL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Balans tussen </a:t>
            </a:r>
            <a:r>
              <a:rPr lang="nl-NL" b="1" dirty="0"/>
              <a:t>theorie en praktijk</a:t>
            </a:r>
            <a:r>
              <a:rPr lang="nl-NL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Meer focus op </a:t>
            </a:r>
            <a:r>
              <a:rPr lang="nl-NL" b="1" dirty="0"/>
              <a:t>interieur, materialen, kleuren en design</a:t>
            </a:r>
            <a:r>
              <a:rPr lang="nl-NL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Werken met </a:t>
            </a:r>
            <a:r>
              <a:rPr lang="nl-NL" b="1" dirty="0"/>
              <a:t>ruimtelijke vormgeving en interieurontwerp</a:t>
            </a:r>
            <a:r>
              <a:rPr lang="nl-NL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Softwareprogramma: </a:t>
            </a:r>
            <a:r>
              <a:rPr lang="nl-NL" dirty="0" err="1"/>
              <a:t>SketchUp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7266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9245D5E7-FF47-0087-A320-C37AA097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2BB0465-213D-E848-38FF-7E145EF4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34" y="741016"/>
            <a:ext cx="6951451" cy="4426405"/>
          </a:xfrm>
        </p:spPr>
        <p:txBody>
          <a:bodyPr>
            <a:normAutofit/>
          </a:bodyPr>
          <a:lstStyle/>
          <a:p>
            <a:r>
              <a:rPr lang="nl-BE" dirty="0"/>
              <a:t>Lessentabel</a:t>
            </a:r>
            <a:br>
              <a:rPr lang="nl-BE" dirty="0"/>
            </a:br>
            <a:br>
              <a:rPr lang="nl-BE" dirty="0"/>
            </a:br>
            <a:r>
              <a:rPr lang="nl-BE" dirty="0"/>
              <a:t>	</a:t>
            </a:r>
            <a:br>
              <a:rPr lang="nl-BE" dirty="0"/>
            </a:br>
            <a:endParaRPr lang="nl-BE" dirty="0"/>
          </a:p>
        </p:txBody>
      </p:sp>
      <p:pic>
        <p:nvPicPr>
          <p:cNvPr id="4" name="Afbeelding 3" descr="Afbeelding met tekst, ontvangst, nummer, menu&#10;&#10;Door AI gegenereerde inhoud is mogelijk onjuist.">
            <a:extLst>
              <a:ext uri="{FF2B5EF4-FFF2-40B4-BE49-F238E27FC236}">
                <a16:creationId xmlns:a16="http://schemas.microsoft.com/office/drawing/2014/main" id="{2E7BD78E-4111-B6A8-9E75-ED3B9776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20" y="1158967"/>
            <a:ext cx="5136336" cy="55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3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56E91-5197-4B73-17AE-5A63FAC67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5BD62-768D-5852-0694-4FA86A5F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836712"/>
            <a:ext cx="7080708" cy="580926"/>
          </a:xfrm>
        </p:spPr>
        <p:txBody>
          <a:bodyPr>
            <a:normAutofit fontScale="90000"/>
          </a:bodyPr>
          <a:lstStyle/>
          <a:p>
            <a:r>
              <a:rPr lang="nl-BE" sz="3100" b="1" dirty="0"/>
              <a:t>Overeenkomsten tussen beide richtingen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8DAD9B-BC34-4C99-476F-C55BB3E71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560" y="2027104"/>
            <a:ext cx="7695446" cy="38338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Beide richtingen hebben </a:t>
            </a:r>
            <a:r>
              <a:rPr lang="nl-NL" b="1" dirty="0"/>
              <a:t>creativiteit en ruimtelijk inzicht</a:t>
            </a:r>
            <a:r>
              <a:rPr lang="nl-NL" dirty="0"/>
              <a:t> nodig.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Gebruik van </a:t>
            </a:r>
            <a:r>
              <a:rPr lang="nl-NL" b="1" dirty="0"/>
              <a:t>tekenprogramma’s</a:t>
            </a:r>
            <a:r>
              <a:rPr lang="nl-NL" dirty="0"/>
              <a:t> en maquettes bouwen.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Werken met </a:t>
            </a:r>
            <a:r>
              <a:rPr lang="nl-NL" b="1" dirty="0"/>
              <a:t>ruimtelijke planning</a:t>
            </a:r>
            <a:r>
              <a:rPr lang="nl-NL" dirty="0"/>
              <a:t> en design.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Oefenen met verschillende materialen en technieken.</a:t>
            </a:r>
          </a:p>
          <a:p>
            <a:endParaRPr lang="nl-NL" dirty="0"/>
          </a:p>
          <a:p>
            <a:endParaRPr lang="nl-NL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265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0B8DC-EBBF-E128-C30B-FEDA7295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1C802-D95E-6AF9-8A31-D7CED3C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836712"/>
            <a:ext cx="7080708" cy="580926"/>
          </a:xfrm>
        </p:spPr>
        <p:txBody>
          <a:bodyPr>
            <a:normAutofit fontScale="90000"/>
          </a:bodyPr>
          <a:lstStyle/>
          <a:p>
            <a:r>
              <a:rPr lang="nl-BE" sz="3100" dirty="0"/>
              <a:t>Uitstappen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16F560-8258-21E5-6C09-B739D6E23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657" y="1484768"/>
            <a:ext cx="8483097" cy="4508626"/>
          </a:xfrm>
        </p:spPr>
        <p:txBody>
          <a:bodyPr/>
          <a:lstStyle/>
          <a:p>
            <a:pPr marL="7620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35ADEE-7E30-CE83-4E31-91A50E94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50" y="4323074"/>
            <a:ext cx="2670715" cy="20030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42558A4-1E2B-004E-9767-2012A8547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50" y="2716743"/>
            <a:ext cx="2372086" cy="31627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5D9D24-CC45-A840-A3DC-CE66F5B8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7602" y="3759889"/>
            <a:ext cx="2743675" cy="20577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B91830A-40C9-C044-8327-DCCE599F2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74" y="558990"/>
            <a:ext cx="3802698" cy="19013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F6DE361-3E17-068A-31A9-63073AF06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91" y="1593455"/>
            <a:ext cx="3250135" cy="24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3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Diavoorstelling (4:3)</PresentationFormat>
  <Paragraphs>73</Paragraphs>
  <Slides>21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Noto Sans Symbols</vt:lpstr>
      <vt:lpstr>Calibri</vt:lpstr>
      <vt:lpstr>Arial</vt:lpstr>
      <vt:lpstr>presentatie</vt:lpstr>
      <vt:lpstr>Wat na het vierde?</vt:lpstr>
      <vt:lpstr>Architecturale Vorming vs. Architectuur &amp; Interieur</vt:lpstr>
      <vt:lpstr>Doel van de presentatie:</vt:lpstr>
      <vt:lpstr>Wat is Architecturale vorming?</vt:lpstr>
      <vt:lpstr>Lessentabel    </vt:lpstr>
      <vt:lpstr>Wat is Architectuur &amp; Interieur (AI)? </vt:lpstr>
      <vt:lpstr>Lessentabel    </vt:lpstr>
      <vt:lpstr>Overeenkomsten tussen beide richtingen </vt:lpstr>
      <vt:lpstr>Uitstappen </vt:lpstr>
      <vt:lpstr>PowerPoint-presentatie</vt:lpstr>
      <vt:lpstr>PowerPoint-presentatie</vt:lpstr>
      <vt:lpstr>PowerPoint-presentatie</vt:lpstr>
      <vt:lpstr>Voorbeelden opdrachten per vak  Architecturale Vorming:  </vt:lpstr>
      <vt:lpstr>PowerPoint-presentatie</vt:lpstr>
      <vt:lpstr>PowerPoint-presentatie</vt:lpstr>
      <vt:lpstr>PowerPoint-presentatie</vt:lpstr>
      <vt:lpstr>Voorbeelden opdrachten Interieur:  </vt:lpstr>
      <vt:lpstr>PowerPoint-presentatie</vt:lpstr>
      <vt:lpstr>PowerPoint-presentatie</vt:lpstr>
      <vt:lpstr>De belangrijkste verschillen</vt:lpstr>
      <vt:lpstr>Zijn er 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 Wijnpers</dc:creator>
  <cp:lastModifiedBy>LALEMANL</cp:lastModifiedBy>
  <cp:revision>4</cp:revision>
  <dcterms:created xsi:type="dcterms:W3CDTF">2015-04-30T11:06:11Z</dcterms:created>
  <dcterms:modified xsi:type="dcterms:W3CDTF">2026-03-03T16:39:14Z</dcterms:modified>
</cp:coreProperties>
</file>