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034">
          <p15:clr>
            <a:srgbClr val="A4A3A4"/>
          </p15:clr>
        </p15:guide>
        <p15:guide id="2" pos="548">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53" roundtripDataSignature="AMtx7mgIqhGqhBEdceeIpnuGyw2efjGl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034" orient="horz"/>
        <p:guide pos="548"/>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customschemas.google.com/relationships/presentationmetadata" Target="metadata"/><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nl-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f6b9a97e66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f6b9a97e6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nl-BE" sz="1000">
                <a:latin typeface="Arial"/>
                <a:ea typeface="Arial"/>
                <a:cs typeface="Arial"/>
                <a:sym typeface="Arial"/>
              </a:rPr>
              <a:t>Guido</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nl-BE" sz="1000">
                <a:latin typeface="Arial"/>
                <a:ea typeface="Arial"/>
                <a:cs typeface="Arial"/>
                <a:sym typeface="Arial"/>
              </a:rPr>
              <a:t>In De Wijnpers werken we met OAO’s van 38uren: 16u = 2 dagen van 8 lesuren op school	22u = op de werkplek</a:t>
            </a:r>
            <a:endParaRPr sz="1000">
              <a:latin typeface="Arial"/>
              <a:ea typeface="Arial"/>
              <a:cs typeface="Arial"/>
              <a:sym typeface="Arial"/>
            </a:endParaRPr>
          </a:p>
          <a:p>
            <a:pPr indent="0" lvl="0" marL="0" rtl="0" algn="l">
              <a:spcBef>
                <a:spcPts val="0"/>
              </a:spcBef>
              <a:spcAft>
                <a:spcPts val="0"/>
              </a:spcAft>
              <a:buNone/>
            </a:pPr>
            <a:r>
              <a:rPr lang="nl-BE"/>
              <a:t>In de wijnpers = jaarcontract  stopt op 30 juni en opnieuw starten op 1 september voor een opleiding 5+6 jaar . IVM vakantiewerk juli+aug</a:t>
            </a:r>
            <a:endParaRPr/>
          </a:p>
        </p:txBody>
      </p:sp>
      <p:sp>
        <p:nvSpPr>
          <p:cNvPr id="143" name="Google Shape;14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a:p>
            <a:pPr indent="0" lvl="0" marL="0" rtl="0" algn="l">
              <a:spcBef>
                <a:spcPts val="0"/>
              </a:spcBef>
              <a:spcAft>
                <a:spcPts val="0"/>
              </a:spcAft>
              <a:buNone/>
            </a:pPr>
            <a:r>
              <a:rPr lang="nl-BE"/>
              <a:t>volledige maand = een maand zonder schoolvakanties</a:t>
            </a:r>
            <a:endParaRPr/>
          </a:p>
        </p:txBody>
      </p:sp>
      <p:sp>
        <p:nvSpPr>
          <p:cNvPr id="149" name="Google Shape;1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ab00f4df92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155" name="Google Shape;155;g2ab00f4df9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a:p>
            <a:pPr indent="0" lvl="0" marL="0" rtl="0" algn="l">
              <a:spcBef>
                <a:spcPts val="0"/>
              </a:spcBef>
              <a:spcAft>
                <a:spcPts val="0"/>
              </a:spcAft>
              <a:buNone/>
            </a:pPr>
            <a:r>
              <a:rPr lang="nl-BE"/>
              <a:t>Deze info is voor ouders van 5de jaars nog niet relevant maar we geven het toch mee. </a:t>
            </a:r>
            <a:endParaRPr/>
          </a:p>
          <a:p>
            <a:pPr indent="0" lvl="0" marL="0" rtl="0" algn="l">
              <a:spcBef>
                <a:spcPts val="0"/>
              </a:spcBef>
              <a:spcAft>
                <a:spcPts val="0"/>
              </a:spcAft>
              <a:buNone/>
            </a:pPr>
            <a:r>
              <a:rPr lang="nl-BE"/>
              <a:t>sociale rechten: daarom is het zo belangrijk dat we als ondersteuner/ouder/trajectbegeleiding opvolgen dat de leerlingen een loonfiche ontvangen/dimona aangiften. want enkel dan bouwen ze dat op (bedrijf betaald RSZ)</a:t>
            </a:r>
            <a:endParaRPr/>
          </a:p>
          <a:p>
            <a:pPr indent="0" lvl="0" marL="0" rtl="0" algn="l">
              <a:spcBef>
                <a:spcPts val="0"/>
              </a:spcBef>
              <a:spcAft>
                <a:spcPts val="0"/>
              </a:spcAft>
              <a:buNone/>
            </a:pPr>
            <a:r>
              <a:rPr lang="nl-BE"/>
              <a:t>De tijd tussen dat je afstudeert en werkloosheidsuitkering</a:t>
            </a:r>
            <a:endParaRPr/>
          </a:p>
        </p:txBody>
      </p:sp>
      <p:sp>
        <p:nvSpPr>
          <p:cNvPr id="161" name="Google Shape;16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17e6410a28_0_3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a:p>
            <a:pPr indent="0" lvl="0" marL="0" rtl="0" algn="l">
              <a:spcBef>
                <a:spcPts val="0"/>
              </a:spcBef>
              <a:spcAft>
                <a:spcPts val="0"/>
              </a:spcAft>
              <a:buNone/>
            </a:pPr>
            <a:r>
              <a:rPr lang="nl-BE"/>
              <a:t>weerverlet= uitleg vakbond</a:t>
            </a:r>
            <a:endParaRPr/>
          </a:p>
        </p:txBody>
      </p:sp>
      <p:sp>
        <p:nvSpPr>
          <p:cNvPr id="167" name="Google Shape;167;g217e6410a28_0_3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a:p>
            <a:pPr indent="0" lvl="0" marL="0" rtl="0" algn="l">
              <a:spcBef>
                <a:spcPts val="0"/>
              </a:spcBef>
              <a:spcAft>
                <a:spcPts val="0"/>
              </a:spcAft>
              <a:buNone/>
            </a:pPr>
            <a:r>
              <a:rPr lang="nl-BE"/>
              <a:t>oao contract: het gebeurt soms dat het sociaal secretariaat van een bedrijf een vergissing maakt tussen verschillende overeenkomsten en dan kan het zijn dat je als ouders een brief ontvangt dat het kindergeld gestopt wordt. Laat ons dan iets weten, vaak is er dan in het systeem het verkeerde contract aangeklikt (enkel bij 18+)</a:t>
            </a:r>
            <a:endParaRPr/>
          </a:p>
        </p:txBody>
      </p:sp>
      <p:sp>
        <p:nvSpPr>
          <p:cNvPr id="173" name="Google Shape;17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ab013fdc34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179" name="Google Shape;179;g2ab013fdc3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b013fdc34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185" name="Google Shape;185;g2ab013fdc34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b013fdc34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191" name="Google Shape;191;g2ab013fdc34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17e6410a28_0_6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197" name="Google Shape;197;g217e6410a28_0_6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17e6410a28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BE"/>
              <a:t>Liesbeth</a:t>
            </a:r>
            <a:endParaRPr/>
          </a:p>
        </p:txBody>
      </p:sp>
      <p:sp>
        <p:nvSpPr>
          <p:cNvPr id="95" name="Google Shape;95;g217e6410a28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33c02bd06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203" name="Google Shape;203;g333c02bd06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17e6410a28_0_7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209" name="Google Shape;209;g217e6410a28_0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b5ca9e9e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b5ca9e9e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216" name="Google Shape;216;g2ab5ca9e9e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ab5ca9e9ea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ab5ca9e9ea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222" name="Google Shape;222;g2ab5ca9e9ea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nl-B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7e6410a28_0_7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Liesbeth:</a:t>
            </a:r>
            <a:endParaRPr/>
          </a:p>
          <a:p>
            <a:pPr indent="0" lvl="0" marL="0" rtl="0" algn="l">
              <a:spcBef>
                <a:spcPts val="0"/>
              </a:spcBef>
              <a:spcAft>
                <a:spcPts val="0"/>
              </a:spcAft>
              <a:buNone/>
            </a:pPr>
            <a:r>
              <a:rPr lang="nl-BE"/>
              <a:t>slagen in werkcomponent en schoolcomponent</a:t>
            </a:r>
            <a:endParaRPr/>
          </a:p>
          <a:p>
            <a:pPr indent="0" lvl="0" marL="0" rtl="0" algn="l">
              <a:spcBef>
                <a:spcPts val="0"/>
              </a:spcBef>
              <a:spcAft>
                <a:spcPts val="0"/>
              </a:spcAft>
              <a:buNone/>
            </a:pPr>
            <a:r>
              <a:rPr lang="nl-BE"/>
              <a:t>Niveau 3 kan je enkel verder studeren graduaatsopleiding geen bachloropleiding</a:t>
            </a:r>
            <a:endParaRPr/>
          </a:p>
        </p:txBody>
      </p:sp>
      <p:sp>
        <p:nvSpPr>
          <p:cNvPr id="227" name="Google Shape;227;g217e6410a28_0_7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cb4eec0aa4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BE"/>
              <a:t>Liesbeth</a:t>
            </a:r>
            <a:endParaRPr/>
          </a:p>
        </p:txBody>
      </p:sp>
      <p:sp>
        <p:nvSpPr>
          <p:cNvPr id="234" name="Google Shape;234;g3cb4eec0aa4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17e6410a28_0_3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Liesbeth</a:t>
            </a:r>
            <a:endParaRPr/>
          </a:p>
        </p:txBody>
      </p:sp>
      <p:sp>
        <p:nvSpPr>
          <p:cNvPr id="240" name="Google Shape;240;g217e6410a28_0_3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7e6410a28_0_3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Liesbeth</a:t>
            </a:r>
            <a:endParaRPr/>
          </a:p>
        </p:txBody>
      </p:sp>
      <p:sp>
        <p:nvSpPr>
          <p:cNvPr id="249" name="Google Shape;249;g217e6410a28_0_3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17e6410a28_0_3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Liesbeth</a:t>
            </a:r>
            <a:endParaRPr/>
          </a:p>
        </p:txBody>
      </p:sp>
      <p:sp>
        <p:nvSpPr>
          <p:cNvPr id="257" name="Google Shape;257;g217e6410a28_0_3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17e6410a28_0_3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Liesbeth</a:t>
            </a:r>
            <a:endParaRPr/>
          </a:p>
        </p:txBody>
      </p:sp>
      <p:sp>
        <p:nvSpPr>
          <p:cNvPr id="265" name="Google Shape;265;g217e6410a28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17e6410a28_0_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BE"/>
              <a:t>Liesbeth</a:t>
            </a:r>
            <a:endParaRPr/>
          </a:p>
          <a:p>
            <a:pPr indent="0" lvl="0" marL="0" rtl="0" algn="l">
              <a:lnSpc>
                <a:spcPct val="100000"/>
              </a:lnSpc>
              <a:spcBef>
                <a:spcPts val="0"/>
              </a:spcBef>
              <a:spcAft>
                <a:spcPts val="0"/>
              </a:spcAft>
              <a:buSzPts val="1400"/>
              <a:buNone/>
            </a:pPr>
            <a:r>
              <a:rPr lang="nl-BE"/>
              <a:t>Kijk zeker elke maand de loonfiche goed na!!</a:t>
            </a:r>
            <a:endParaRPr/>
          </a:p>
          <a:p>
            <a:pPr indent="0" lvl="0" marL="0" rtl="0" algn="l">
              <a:lnSpc>
                <a:spcPct val="100000"/>
              </a:lnSpc>
              <a:spcBef>
                <a:spcPts val="0"/>
              </a:spcBef>
              <a:spcAft>
                <a:spcPts val="0"/>
              </a:spcAft>
              <a:buSzPts val="1400"/>
              <a:buNone/>
            </a:pPr>
            <a:r>
              <a:rPr lang="nl-BE"/>
              <a:t>school= opvoeder en trajectbegeleider verwittigen bij ziekte of afwezigheid.</a:t>
            </a:r>
            <a:endParaRPr/>
          </a:p>
        </p:txBody>
      </p:sp>
      <p:sp>
        <p:nvSpPr>
          <p:cNvPr id="101" name="Google Shape;101;g217e6410a28_0_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7e6410a28_0_3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a:p>
            <a:pPr indent="0" lvl="0" marL="0" rtl="0" algn="l">
              <a:spcBef>
                <a:spcPts val="0"/>
              </a:spcBef>
              <a:spcAft>
                <a:spcPts val="0"/>
              </a:spcAft>
              <a:buNone/>
            </a:pPr>
            <a:r>
              <a:t/>
            </a:r>
            <a:endParaRPr/>
          </a:p>
        </p:txBody>
      </p:sp>
      <p:sp>
        <p:nvSpPr>
          <p:cNvPr id="273" name="Google Shape;273;g217e6410a28_0_3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17e6410a28_0_3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281" name="Google Shape;281;g217e6410a28_0_3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7e6410a28_0_4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291" name="Google Shape;291;g217e6410a28_0_4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17e6410a28_0_4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00" name="Google Shape;300;g217e6410a28_0_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7e6410a28_0_4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17e6410a28_0_4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11" name="Google Shape;311;g217e6410a28_0_4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17e6410a28_0_4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17e6410a28_0_4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23" name="Google Shape;323;g217e6410a28_0_4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B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17e6410a28_0_4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332" name="Google Shape;332;g217e6410a28_0_4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17e6410a28_0_4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339" name="Google Shape;339;g217e6410a28_0_4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17e6410a28_0_4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Guido</a:t>
            </a:r>
            <a:endParaRPr/>
          </a:p>
        </p:txBody>
      </p:sp>
      <p:sp>
        <p:nvSpPr>
          <p:cNvPr id="348" name="Google Shape;348;g217e6410a28_0_4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17e6410a28_0_9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56" name="Google Shape;356;g217e6410a28_0_9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17e6410a28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217e6410a28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17e6410a28_0_9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63" name="Google Shape;363;g217e6410a28_0_9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17e6410a28_0_8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70" name="Google Shape;370;g217e6410a28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17e6410a28_0_8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78" name="Google Shape;378;g217e6410a28_0_8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17e6410a28_0_8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387" name="Google Shape;387;g217e6410a28_0_8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3821b6dd0f_0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33821b6dd0f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17e6410a28_0_7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g217e6410a28_0_7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cb4eec0aa4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g3cb4eec0aa4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nl-BE"/>
              <a:t>Niel</a:t>
            </a:r>
            <a:endParaRPr/>
          </a:p>
        </p:txBody>
      </p:sp>
      <p:sp>
        <p:nvSpPr>
          <p:cNvPr id="118" name="Google Shape;11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cb4eec0aa4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g3cb4eec0aa4_0_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cb4eec0aa4_0_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g3cb4eec0aa4_0_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cb4eec0aa4_0_2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g3cb4eec0aa4_0_2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4" name="Shape 14"/>
        <p:cNvGrpSpPr/>
        <p:nvPr/>
      </p:nvGrpSpPr>
      <p:grpSpPr>
        <a:xfrm>
          <a:off x="0" y="0"/>
          <a:ext cx="0" cy="0"/>
          <a:chOff x="0" y="0"/>
          <a:chExt cx="0" cy="0"/>
        </a:xfrm>
      </p:grpSpPr>
      <p:pic>
        <p:nvPicPr>
          <p:cNvPr descr="C:\Users\ITBOYS-H114bis\Dropbox\Kickenm\Briefhoofd nieuw logo\PPT\dia6.png" id="15" name="Google Shape;15;p33"/>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16" name="Google Shape;16;p33"/>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3"/>
          <p:cNvSpPr txBox="1"/>
          <p:nvPr>
            <p:ph idx="1" type="subTitle"/>
          </p:nvPr>
        </p:nvSpPr>
        <p:spPr>
          <a:xfrm>
            <a:off x="4924540" y="2826405"/>
            <a:ext cx="3226038" cy="1752600"/>
          </a:xfrm>
          <a:prstGeom prst="rect">
            <a:avLst/>
          </a:prstGeom>
          <a:noFill/>
          <a:ln>
            <a:noFill/>
          </a:ln>
        </p:spPr>
        <p:txBody>
          <a:bodyPr anchorCtr="0" anchor="t" bIns="45700" lIns="0" spcFirstLastPara="1" rIns="91425" wrap="square" tIns="45700">
            <a:noAutofit/>
          </a:bodyPr>
          <a:lstStyle>
            <a:lvl1pPr lvl="0" algn="l">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ekop" type="secHead">
  <p:cSld name="SECTION_HEADER">
    <p:spTree>
      <p:nvGrpSpPr>
        <p:cNvPr id="53" name="Shape 53"/>
        <p:cNvGrpSpPr/>
        <p:nvPr/>
      </p:nvGrpSpPr>
      <p:grpSpPr>
        <a:xfrm>
          <a:off x="0" y="0"/>
          <a:ext cx="0" cy="0"/>
          <a:chOff x="0" y="0"/>
          <a:chExt cx="0" cy="0"/>
        </a:xfrm>
      </p:grpSpPr>
      <p:pic>
        <p:nvPicPr>
          <p:cNvPr descr="C:\Users\ITBOYS-H114bis\Dropbox\Kickenm\Briefhoofd nieuw logo\PPT\dia2.png" id="54" name="Google Shape;54;g3cb4eec0aa4_0_346"/>
          <p:cNvPicPr preferRelativeResize="0"/>
          <p:nvPr/>
        </p:nvPicPr>
        <p:blipFill rotWithShape="1">
          <a:blip r:embed="rId2">
            <a:alphaModFix/>
          </a:blip>
          <a:srcRect b="0" l="0" r="0" t="0"/>
          <a:stretch/>
        </p:blipFill>
        <p:spPr>
          <a:xfrm>
            <a:off x="-31860" y="0"/>
            <a:ext cx="9175860" cy="6858001"/>
          </a:xfrm>
          <a:prstGeom prst="rect">
            <a:avLst/>
          </a:prstGeom>
          <a:noFill/>
          <a:ln>
            <a:noFill/>
          </a:ln>
        </p:spPr>
      </p:pic>
      <p:sp>
        <p:nvSpPr>
          <p:cNvPr id="55" name="Google Shape;55;g3cb4eec0aa4_0_346"/>
          <p:cNvSpPr txBox="1"/>
          <p:nvPr>
            <p:ph type="title"/>
          </p:nvPr>
        </p:nvSpPr>
        <p:spPr>
          <a:xfrm>
            <a:off x="1140954" y="3393348"/>
            <a:ext cx="7772400" cy="638700"/>
          </a:xfrm>
          <a:prstGeom prst="rect">
            <a:avLst/>
          </a:prstGeom>
          <a:noFill/>
          <a:ln>
            <a:noFill/>
          </a:ln>
        </p:spPr>
        <p:txBody>
          <a:bodyPr anchorCtr="0" anchor="t" bIns="45700" lIns="0" spcFirstLastPara="1" rIns="91425" wrap="square" tIns="0">
            <a:normAutofit/>
          </a:bodyPr>
          <a:lstStyle>
            <a:lvl1pPr lvl="0" algn="l">
              <a:lnSpc>
                <a:spcPct val="85000"/>
              </a:lnSpc>
              <a:spcBef>
                <a:spcPts val="0"/>
              </a:spcBef>
              <a:spcAft>
                <a:spcPts val="0"/>
              </a:spcAft>
              <a:buClr>
                <a:srgbClr val="E4160A"/>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3cb4eec0aa4_0_346"/>
          <p:cNvSpPr txBox="1"/>
          <p:nvPr>
            <p:ph idx="1" type="body"/>
          </p:nvPr>
        </p:nvSpPr>
        <p:spPr>
          <a:xfrm>
            <a:off x="1140954" y="4425771"/>
            <a:ext cx="7772400" cy="596100"/>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640"/>
              </a:spcBef>
              <a:spcAft>
                <a:spcPts val="0"/>
              </a:spcAft>
              <a:buClr>
                <a:schemeClr val="dk1"/>
              </a:buClr>
              <a:buSzPts val="3200"/>
              <a:buNone/>
              <a:defRPr b="0" sz="3200">
                <a:solidFill>
                  <a:schemeClr val="dk1"/>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p:cSld name="Titel">
    <p:spTree>
      <p:nvGrpSpPr>
        <p:cNvPr id="57" name="Shape 57"/>
        <p:cNvGrpSpPr/>
        <p:nvPr/>
      </p:nvGrpSpPr>
      <p:grpSpPr>
        <a:xfrm>
          <a:off x="0" y="0"/>
          <a:ext cx="0" cy="0"/>
          <a:chOff x="0" y="0"/>
          <a:chExt cx="0" cy="0"/>
        </a:xfrm>
      </p:grpSpPr>
      <p:sp>
        <p:nvSpPr>
          <p:cNvPr id="58" name="Google Shape;58;g3cb4eec0aa4_0_350"/>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p:cSld name="Leeg">
    <p:spTree>
      <p:nvGrpSpPr>
        <p:cNvPr id="59" name="Shape 59"/>
        <p:cNvGrpSpPr/>
        <p:nvPr/>
      </p:nvGrpSpPr>
      <p:grpSpPr>
        <a:xfrm>
          <a:off x="0" y="0"/>
          <a:ext cx="0" cy="0"/>
          <a:chOff x="0" y="0"/>
          <a:chExt cx="0" cy="0"/>
        </a:xfrm>
      </p:grpSpPr>
      <p:sp>
        <p:nvSpPr>
          <p:cNvPr id="60" name="Google Shape;60;g3cb4eec0aa4_0_352"/>
          <p:cNvSpPr/>
          <p:nvPr/>
        </p:nvSpPr>
        <p:spPr>
          <a:xfrm>
            <a:off x="476250" y="571500"/>
            <a:ext cx="161910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 name="Google Shape;61;g3cb4eec0aa4_0_352"/>
          <p:cNvSpPr/>
          <p:nvPr/>
        </p:nvSpPr>
        <p:spPr>
          <a:xfrm>
            <a:off x="7067550" y="5638800"/>
            <a:ext cx="161910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62" name="Shape 62"/>
        <p:cNvGrpSpPr/>
        <p:nvPr/>
      </p:nvGrpSpPr>
      <p:grpSpPr>
        <a:xfrm>
          <a:off x="0" y="0"/>
          <a:ext cx="0" cy="0"/>
          <a:chOff x="0" y="0"/>
          <a:chExt cx="0" cy="0"/>
        </a:xfrm>
      </p:grpSpPr>
      <p:sp>
        <p:nvSpPr>
          <p:cNvPr id="63" name="Google Shape;63;g3cb4eec0aa4_0_355"/>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3cb4eec0aa4_0_355"/>
          <p:cNvSpPr txBox="1"/>
          <p:nvPr>
            <p:ph idx="1" type="body"/>
          </p:nvPr>
        </p:nvSpPr>
        <p:spPr>
          <a:xfrm>
            <a:off x="1619672" y="2038119"/>
            <a:ext cx="6951600" cy="3767100"/>
          </a:xfrm>
          <a:prstGeom prst="rect">
            <a:avLst/>
          </a:prstGeom>
          <a:noFill/>
          <a:ln>
            <a:noFill/>
          </a:ln>
        </p:spPr>
        <p:txBody>
          <a:bodyPr anchorCtr="0" anchor="t" bIns="45700" lIns="0" spcFirstLastPara="1" rIns="91425" wrap="square" tIns="45700">
            <a:normAutofit/>
          </a:bodyPr>
          <a:lstStyle>
            <a:lvl1pPr indent="-342900" lvl="0" marL="457200" algn="l">
              <a:lnSpc>
                <a:spcPct val="100000"/>
              </a:lnSpc>
              <a:spcBef>
                <a:spcPts val="360"/>
              </a:spcBef>
              <a:spcAft>
                <a:spcPts val="0"/>
              </a:spcAft>
              <a:buClr>
                <a:srgbClr val="E4160A"/>
              </a:buClr>
              <a:buSzPts val="1800"/>
              <a:buChar char="▪"/>
              <a:defRPr/>
            </a:lvl1pPr>
            <a:lvl2pPr indent="-342900" lvl="1" marL="914400" algn="l">
              <a:lnSpc>
                <a:spcPct val="100000"/>
              </a:lnSpc>
              <a:spcBef>
                <a:spcPts val="360"/>
              </a:spcBef>
              <a:spcAft>
                <a:spcPts val="0"/>
              </a:spcAft>
              <a:buClr>
                <a:srgbClr val="E4160A"/>
              </a:buClr>
              <a:buSzPts val="1800"/>
              <a:buChar char="-"/>
              <a:defRPr/>
            </a:lvl2pPr>
            <a:lvl3pPr indent="-342900" lvl="2" marL="1371600" algn="l">
              <a:lnSpc>
                <a:spcPct val="100000"/>
              </a:lnSpc>
              <a:spcBef>
                <a:spcPts val="360"/>
              </a:spcBef>
              <a:spcAft>
                <a:spcPts val="0"/>
              </a:spcAft>
              <a:buClr>
                <a:srgbClr val="E4160A"/>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g3cb4eec0aa4_0_355"/>
          <p:cNvSpPr txBox="1"/>
          <p:nvPr>
            <p:ph idx="10" type="dt"/>
          </p:nvPr>
        </p:nvSpPr>
        <p:spPr>
          <a:xfrm>
            <a:off x="865164" y="6071262"/>
            <a:ext cx="5733900" cy="3651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type="title">
  <p:cSld name="TITLE">
    <p:spTree>
      <p:nvGrpSpPr>
        <p:cNvPr id="66" name="Shape 66"/>
        <p:cNvGrpSpPr/>
        <p:nvPr/>
      </p:nvGrpSpPr>
      <p:grpSpPr>
        <a:xfrm>
          <a:off x="0" y="0"/>
          <a:ext cx="0" cy="0"/>
          <a:chOff x="0" y="0"/>
          <a:chExt cx="0" cy="0"/>
        </a:xfrm>
      </p:grpSpPr>
      <p:pic>
        <p:nvPicPr>
          <p:cNvPr descr="C:\Users\ITBOYS-H114bis\Dropbox\Kickenm\Briefhoofd nieuw logo\PPT\dia6.png" id="67" name="Google Shape;67;g3cb4eec0aa4_0_359"/>
          <p:cNvPicPr preferRelativeResize="0"/>
          <p:nvPr/>
        </p:nvPicPr>
        <p:blipFill rotWithShape="1">
          <a:blip r:embed="rId2">
            <a:alphaModFix/>
          </a:blip>
          <a:srcRect b="0" l="0" r="0" t="0"/>
          <a:stretch/>
        </p:blipFill>
        <p:spPr>
          <a:xfrm>
            <a:off x="0" y="-134938"/>
            <a:ext cx="9302752" cy="6992938"/>
          </a:xfrm>
          <a:prstGeom prst="rect">
            <a:avLst/>
          </a:prstGeom>
          <a:noFill/>
          <a:ln>
            <a:noFill/>
          </a:ln>
        </p:spPr>
      </p:pic>
      <p:sp>
        <p:nvSpPr>
          <p:cNvPr id="68" name="Google Shape;68;g3cb4eec0aa4_0_359"/>
          <p:cNvSpPr txBox="1"/>
          <p:nvPr>
            <p:ph type="ctrTitle"/>
          </p:nvPr>
        </p:nvSpPr>
        <p:spPr>
          <a:xfrm>
            <a:off x="4924540" y="1894901"/>
            <a:ext cx="3225900" cy="7602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3cb4eec0aa4_0_359"/>
          <p:cNvSpPr txBox="1"/>
          <p:nvPr>
            <p:ph idx="1" type="subTitle"/>
          </p:nvPr>
        </p:nvSpPr>
        <p:spPr>
          <a:xfrm>
            <a:off x="4924540" y="2826405"/>
            <a:ext cx="3225900" cy="1752600"/>
          </a:xfrm>
          <a:prstGeom prst="rect">
            <a:avLst/>
          </a:prstGeom>
          <a:noFill/>
          <a:ln>
            <a:noFill/>
          </a:ln>
        </p:spPr>
        <p:txBody>
          <a:bodyPr anchorCtr="0" anchor="t" bIns="45700" lIns="0" spcFirstLastPara="1" rIns="91425" wrap="square" tIns="45700">
            <a:noAutofit/>
          </a:bodyPr>
          <a:lstStyle>
            <a:lvl1pPr lvl="0" algn="l">
              <a:lnSpc>
                <a:spcPct val="100000"/>
              </a:lnSpc>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met gegevens">
  <p:cSld name="Eind met gegevens">
    <p:spTree>
      <p:nvGrpSpPr>
        <p:cNvPr id="70" name="Shape 70"/>
        <p:cNvGrpSpPr/>
        <p:nvPr/>
      </p:nvGrpSpPr>
      <p:grpSpPr>
        <a:xfrm>
          <a:off x="0" y="0"/>
          <a:ext cx="0" cy="0"/>
          <a:chOff x="0" y="0"/>
          <a:chExt cx="0" cy="0"/>
        </a:xfrm>
      </p:grpSpPr>
      <p:pic>
        <p:nvPicPr>
          <p:cNvPr descr="C:\Users\ITBOYS-H114bis\Dropbox\Kickenm\Briefhoofd nieuw logo\PPT\dia6.png" id="71" name="Google Shape;71;g3cb4eec0aa4_0_363"/>
          <p:cNvPicPr preferRelativeResize="0"/>
          <p:nvPr/>
        </p:nvPicPr>
        <p:blipFill rotWithShape="1">
          <a:blip r:embed="rId2">
            <a:alphaModFix/>
          </a:blip>
          <a:srcRect b="0" l="0" r="0" t="0"/>
          <a:stretch/>
        </p:blipFill>
        <p:spPr>
          <a:xfrm>
            <a:off x="0" y="-134938"/>
            <a:ext cx="9302752" cy="6992938"/>
          </a:xfrm>
          <a:prstGeom prst="rect">
            <a:avLst/>
          </a:prstGeom>
          <a:noFill/>
          <a:ln>
            <a:noFill/>
          </a:ln>
        </p:spPr>
      </p:pic>
      <p:sp>
        <p:nvSpPr>
          <p:cNvPr id="72" name="Google Shape;72;g3cb4eec0aa4_0_363"/>
          <p:cNvSpPr txBox="1"/>
          <p:nvPr>
            <p:ph type="ctrTitle"/>
          </p:nvPr>
        </p:nvSpPr>
        <p:spPr>
          <a:xfrm>
            <a:off x="4924540" y="1894901"/>
            <a:ext cx="3225900" cy="7602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3cb4eec0aa4_0_363"/>
          <p:cNvSpPr txBox="1"/>
          <p:nvPr/>
        </p:nvSpPr>
        <p:spPr>
          <a:xfrm>
            <a:off x="4924540" y="2826405"/>
            <a:ext cx="32259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nl-BE" sz="2000" u="none" cap="none" strike="noStrike">
                <a:solidFill>
                  <a:schemeClr val="lt1"/>
                </a:solidFill>
                <a:latin typeface="Arial"/>
                <a:ea typeface="Arial"/>
                <a:cs typeface="Arial"/>
                <a:sym typeface="Arial"/>
              </a:rPr>
              <a:t>De Wijnpers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Mechelsevest 72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3000 Leuven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016-23 69 51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nl-BE" sz="2000" u="none" cap="none" strike="noStrike">
                <a:solidFill>
                  <a:schemeClr val="lt1"/>
                </a:solidFill>
                <a:latin typeface="Arial"/>
                <a:ea typeface="Arial"/>
                <a:cs typeface="Arial"/>
                <a:sym typeface="Arial"/>
              </a:rPr>
              <a:t>www.dewijnpers.be</a:t>
            </a:r>
            <a:endParaRPr b="0" i="0" sz="20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p:cSld name="Titeldia">
    <p:spTree>
      <p:nvGrpSpPr>
        <p:cNvPr id="74" name="Shape 74"/>
        <p:cNvGrpSpPr/>
        <p:nvPr/>
      </p:nvGrpSpPr>
      <p:grpSpPr>
        <a:xfrm>
          <a:off x="0" y="0"/>
          <a:ext cx="0" cy="0"/>
          <a:chOff x="0" y="0"/>
          <a:chExt cx="0" cy="0"/>
        </a:xfrm>
      </p:grpSpPr>
      <p:pic>
        <p:nvPicPr>
          <p:cNvPr descr="C:\Users\ITBOYS-H114bis\Dropbox\Kickenm\Briefhoofd nieuw logo\PPT\dia6.png" id="75" name="Google Shape;75;g3cb4eec0aa4_0_367"/>
          <p:cNvPicPr preferRelativeResize="0"/>
          <p:nvPr/>
        </p:nvPicPr>
        <p:blipFill rotWithShape="1">
          <a:blip r:embed="rId2">
            <a:alphaModFix/>
          </a:blip>
          <a:srcRect b="0" l="0" r="0" t="0"/>
          <a:stretch/>
        </p:blipFill>
        <p:spPr>
          <a:xfrm>
            <a:off x="0" y="-134938"/>
            <a:ext cx="9302752" cy="6992938"/>
          </a:xfrm>
          <a:prstGeom prst="rect">
            <a:avLst/>
          </a:prstGeom>
          <a:noFill/>
          <a:ln>
            <a:noFill/>
          </a:ln>
        </p:spPr>
      </p:pic>
      <p:sp>
        <p:nvSpPr>
          <p:cNvPr id="76" name="Google Shape;76;g3cb4eec0aa4_0_367"/>
          <p:cNvSpPr txBox="1"/>
          <p:nvPr>
            <p:ph type="ctrTitle"/>
          </p:nvPr>
        </p:nvSpPr>
        <p:spPr>
          <a:xfrm>
            <a:off x="4924540" y="1894901"/>
            <a:ext cx="3225900" cy="7602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3cb4eec0aa4_0_367"/>
          <p:cNvSpPr txBox="1"/>
          <p:nvPr>
            <p:ph idx="1" type="subTitle"/>
          </p:nvPr>
        </p:nvSpPr>
        <p:spPr>
          <a:xfrm>
            <a:off x="4924540" y="2826405"/>
            <a:ext cx="3225900" cy="1752600"/>
          </a:xfrm>
          <a:prstGeom prst="rect">
            <a:avLst/>
          </a:prstGeom>
          <a:noFill/>
          <a:ln>
            <a:noFill/>
          </a:ln>
        </p:spPr>
        <p:txBody>
          <a:bodyPr anchorCtr="0" anchor="t" bIns="45700" lIns="0" spcFirstLastPara="1" rIns="91425" wrap="square" tIns="45700">
            <a:noAutofit/>
          </a:bodyPr>
          <a:lstStyle>
            <a:lvl1pPr lvl="0" algn="l">
              <a:lnSpc>
                <a:spcPct val="100000"/>
              </a:lnSpc>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p:cSld name="Sectiekop">
    <p:spTree>
      <p:nvGrpSpPr>
        <p:cNvPr id="78" name="Shape 78"/>
        <p:cNvGrpSpPr/>
        <p:nvPr/>
      </p:nvGrpSpPr>
      <p:grpSpPr>
        <a:xfrm>
          <a:off x="0" y="0"/>
          <a:ext cx="0" cy="0"/>
          <a:chOff x="0" y="0"/>
          <a:chExt cx="0" cy="0"/>
        </a:xfrm>
      </p:grpSpPr>
      <p:pic>
        <p:nvPicPr>
          <p:cNvPr descr="C:\Users\ITBOYS-H114bis\Dropbox\Kickenm\Briefhoofd nieuw logo\PPT\dia3.png" id="79" name="Google Shape;79;g3cb4eec0aa4_0_371"/>
          <p:cNvPicPr preferRelativeResize="0"/>
          <p:nvPr/>
        </p:nvPicPr>
        <p:blipFill rotWithShape="1">
          <a:blip r:embed="rId2">
            <a:alphaModFix/>
          </a:blip>
          <a:srcRect b="0" l="0" r="0" t="0"/>
          <a:stretch/>
        </p:blipFill>
        <p:spPr>
          <a:xfrm>
            <a:off x="-19050" y="0"/>
            <a:ext cx="9302752" cy="6992938"/>
          </a:xfrm>
          <a:prstGeom prst="rect">
            <a:avLst/>
          </a:prstGeom>
          <a:noFill/>
          <a:ln>
            <a:noFill/>
          </a:ln>
        </p:spPr>
      </p:pic>
      <p:sp>
        <p:nvSpPr>
          <p:cNvPr id="80" name="Google Shape;80;g3cb4eec0aa4_0_371"/>
          <p:cNvSpPr txBox="1"/>
          <p:nvPr>
            <p:ph type="title"/>
          </p:nvPr>
        </p:nvSpPr>
        <p:spPr>
          <a:xfrm>
            <a:off x="2418911" y="3316231"/>
            <a:ext cx="6047700" cy="6279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chemeClr val="lt1"/>
              </a:buClr>
              <a:buSzPts val="4000"/>
              <a:buFont typeface="Arial"/>
              <a:buNone/>
              <a:defRPr b="1"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3cb4eec0aa4_0_371"/>
          <p:cNvSpPr txBox="1"/>
          <p:nvPr>
            <p:ph idx="1" type="body"/>
          </p:nvPr>
        </p:nvSpPr>
        <p:spPr>
          <a:xfrm>
            <a:off x="2418911" y="3960115"/>
            <a:ext cx="6047700" cy="1191300"/>
          </a:xfrm>
          <a:prstGeom prst="rect">
            <a:avLst/>
          </a:prstGeom>
          <a:noFill/>
          <a:ln>
            <a:noFill/>
          </a:ln>
        </p:spPr>
        <p:txBody>
          <a:bodyPr anchorCtr="0" anchor="t" bIns="45700" lIns="0" spcFirstLastPara="1" rIns="91425" wrap="square" tIns="0">
            <a:normAutofit/>
          </a:bodyPr>
          <a:lstStyle>
            <a:lvl1pPr indent="-228600" lvl="0" marL="457200" algn="l">
              <a:lnSpc>
                <a:spcPct val="100000"/>
              </a:lnSpc>
              <a:spcBef>
                <a:spcPts val="800"/>
              </a:spcBef>
              <a:spcAft>
                <a:spcPts val="0"/>
              </a:spcAft>
              <a:buClr>
                <a:schemeClr val="lt1"/>
              </a:buClr>
              <a:buSzPts val="4000"/>
              <a:buNone/>
              <a:defRPr b="0" sz="4000">
                <a:solidFill>
                  <a:schemeClr val="lt1"/>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82" name="Shape 82"/>
        <p:cNvGrpSpPr/>
        <p:nvPr/>
      </p:nvGrpSpPr>
      <p:grpSpPr>
        <a:xfrm>
          <a:off x="0" y="0"/>
          <a:ext cx="0" cy="0"/>
          <a:chOff x="0" y="0"/>
          <a:chExt cx="0" cy="0"/>
        </a:xfrm>
      </p:grpSpPr>
      <p:sp>
        <p:nvSpPr>
          <p:cNvPr id="83" name="Google Shape;83;g3cb4eec0aa4_0_375"/>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lvl1pPr lvl="0" algn="l">
              <a:lnSpc>
                <a:spcPct val="100000"/>
              </a:lnSpc>
              <a:spcBef>
                <a:spcPts val="0"/>
              </a:spcBef>
              <a:spcAft>
                <a:spcPts val="0"/>
              </a:spcAft>
              <a:buClr>
                <a:srgbClr val="E4160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3cb4eec0aa4_0_375"/>
          <p:cNvSpPr txBox="1"/>
          <p:nvPr>
            <p:ph idx="1" type="body"/>
          </p:nvPr>
        </p:nvSpPr>
        <p:spPr>
          <a:xfrm>
            <a:off x="1619670" y="2027104"/>
            <a:ext cx="3420000" cy="3834000"/>
          </a:xfrm>
          <a:prstGeom prst="rect">
            <a:avLst/>
          </a:prstGeom>
          <a:noFill/>
          <a:ln>
            <a:noFill/>
          </a:ln>
        </p:spPr>
        <p:txBody>
          <a:bodyPr anchorCtr="0" anchor="t" bIns="45700" lIns="0" spcFirstLastPara="1" rIns="91425" wrap="square" tIns="45700">
            <a:normAutofit/>
          </a:bodyPr>
          <a:lstStyle>
            <a:lvl1pPr indent="-381000" lvl="0" marL="457200" algn="l">
              <a:lnSpc>
                <a:spcPct val="100000"/>
              </a:lnSpc>
              <a:spcBef>
                <a:spcPts val="480"/>
              </a:spcBef>
              <a:spcAft>
                <a:spcPts val="0"/>
              </a:spcAft>
              <a:buClr>
                <a:srgbClr val="E4160A"/>
              </a:buClr>
              <a:buSzPts val="2400"/>
              <a:buChar char="▪"/>
              <a:defRPr sz="2400"/>
            </a:lvl1pPr>
            <a:lvl2pPr indent="-355600" lvl="1" marL="914400" algn="l">
              <a:lnSpc>
                <a:spcPct val="100000"/>
              </a:lnSpc>
              <a:spcBef>
                <a:spcPts val="400"/>
              </a:spcBef>
              <a:spcAft>
                <a:spcPts val="0"/>
              </a:spcAft>
              <a:buClr>
                <a:srgbClr val="E4160A"/>
              </a:buClr>
              <a:buSzPts val="2000"/>
              <a:buChar char="-"/>
              <a:defRPr sz="2000"/>
            </a:lvl2pPr>
            <a:lvl3pPr indent="-355600" lvl="2" marL="1371600" algn="l">
              <a:lnSpc>
                <a:spcPct val="100000"/>
              </a:lnSpc>
              <a:spcBef>
                <a:spcPts val="400"/>
              </a:spcBef>
              <a:spcAft>
                <a:spcPts val="0"/>
              </a:spcAft>
              <a:buClr>
                <a:srgbClr val="E4160A"/>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85" name="Google Shape;85;g3cb4eec0aa4_0_375"/>
          <p:cNvSpPr txBox="1"/>
          <p:nvPr>
            <p:ph idx="2" type="body"/>
          </p:nvPr>
        </p:nvSpPr>
        <p:spPr>
          <a:xfrm>
            <a:off x="5321147" y="2027104"/>
            <a:ext cx="3239100" cy="3834000"/>
          </a:xfrm>
          <a:prstGeom prst="rect">
            <a:avLst/>
          </a:prstGeom>
          <a:noFill/>
          <a:ln>
            <a:noFill/>
          </a:ln>
        </p:spPr>
        <p:txBody>
          <a:bodyPr anchorCtr="0" anchor="t" bIns="45700" lIns="0" spcFirstLastPara="1" rIns="91425" wrap="square" tIns="45700">
            <a:normAutofit/>
          </a:bodyPr>
          <a:lstStyle>
            <a:lvl1pPr indent="-381000" lvl="0" marL="457200" algn="l">
              <a:lnSpc>
                <a:spcPct val="100000"/>
              </a:lnSpc>
              <a:spcBef>
                <a:spcPts val="480"/>
              </a:spcBef>
              <a:spcAft>
                <a:spcPts val="0"/>
              </a:spcAft>
              <a:buClr>
                <a:srgbClr val="E4160A"/>
              </a:buClr>
              <a:buSzPts val="2400"/>
              <a:buChar char="▪"/>
              <a:defRPr sz="2400"/>
            </a:lvl1pPr>
            <a:lvl2pPr indent="-355600" lvl="1" marL="914400" algn="l">
              <a:lnSpc>
                <a:spcPct val="100000"/>
              </a:lnSpc>
              <a:spcBef>
                <a:spcPts val="400"/>
              </a:spcBef>
              <a:spcAft>
                <a:spcPts val="0"/>
              </a:spcAft>
              <a:buClr>
                <a:srgbClr val="E4160A"/>
              </a:buClr>
              <a:buSzPts val="2000"/>
              <a:buChar char="-"/>
              <a:defRPr sz="2000"/>
            </a:lvl2pPr>
            <a:lvl3pPr indent="-355600" lvl="2" marL="1371600" algn="l">
              <a:lnSpc>
                <a:spcPct val="100000"/>
              </a:lnSpc>
              <a:spcBef>
                <a:spcPts val="400"/>
              </a:spcBef>
              <a:spcAft>
                <a:spcPts val="0"/>
              </a:spcAft>
              <a:buClr>
                <a:srgbClr val="E4160A"/>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86" name="Google Shape;86;g3cb4eec0aa4_0_375"/>
          <p:cNvSpPr txBox="1"/>
          <p:nvPr>
            <p:ph idx="10" type="dt"/>
          </p:nvPr>
        </p:nvSpPr>
        <p:spPr>
          <a:xfrm>
            <a:off x="865164" y="6071262"/>
            <a:ext cx="5733900" cy="3651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spTree>
      <p:nvGrpSpPr>
        <p:cNvPr id="18" name="Shape 18"/>
        <p:cNvGrpSpPr/>
        <p:nvPr/>
      </p:nvGrpSpPr>
      <p:grpSpPr>
        <a:xfrm>
          <a:off x="0" y="0"/>
          <a:ext cx="0" cy="0"/>
          <a:chOff x="0" y="0"/>
          <a:chExt cx="0" cy="0"/>
        </a:xfrm>
      </p:grpSpPr>
      <p:pic>
        <p:nvPicPr>
          <p:cNvPr descr="C:\Users\ITBOYS-H114bis\Dropbox\Kickenm\Briefhoofd nieuw logo\PPT\dia3.png" id="19" name="Google Shape;19;p34"/>
          <p:cNvPicPr preferRelativeResize="0"/>
          <p:nvPr/>
        </p:nvPicPr>
        <p:blipFill rotWithShape="1">
          <a:blip r:embed="rId2">
            <a:alphaModFix/>
          </a:blip>
          <a:srcRect b="0" l="0" r="0" t="0"/>
          <a:stretch/>
        </p:blipFill>
        <p:spPr>
          <a:xfrm>
            <a:off x="-19050" y="0"/>
            <a:ext cx="9302750" cy="6992938"/>
          </a:xfrm>
          <a:prstGeom prst="rect">
            <a:avLst/>
          </a:prstGeom>
          <a:noFill/>
          <a:ln>
            <a:noFill/>
          </a:ln>
        </p:spPr>
      </p:pic>
      <p:sp>
        <p:nvSpPr>
          <p:cNvPr id="20" name="Google Shape;20;p34"/>
          <p:cNvSpPr txBox="1"/>
          <p:nvPr>
            <p:ph type="title"/>
          </p:nvPr>
        </p:nvSpPr>
        <p:spPr>
          <a:xfrm>
            <a:off x="2418911" y="3316231"/>
            <a:ext cx="6047756" cy="627808"/>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chemeClr val="lt1"/>
              </a:buClr>
              <a:buSzPts val="4000"/>
              <a:buFont typeface="Arial"/>
              <a:buNone/>
              <a:defRPr b="1"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4"/>
          <p:cNvSpPr txBox="1"/>
          <p:nvPr>
            <p:ph idx="1" type="body"/>
          </p:nvPr>
        </p:nvSpPr>
        <p:spPr>
          <a:xfrm>
            <a:off x="2418911" y="3960115"/>
            <a:ext cx="6047756" cy="1191153"/>
          </a:xfrm>
          <a:prstGeom prst="rect">
            <a:avLst/>
          </a:prstGeom>
          <a:noFill/>
          <a:ln>
            <a:noFill/>
          </a:ln>
        </p:spPr>
        <p:txBody>
          <a:bodyPr anchorCtr="0" anchor="t" bIns="45700" lIns="0" spcFirstLastPara="1" rIns="91425" wrap="square" tIns="0">
            <a:normAutofit/>
          </a:bodyPr>
          <a:lstStyle>
            <a:lvl1pPr indent="-228600" lvl="0" marL="457200" algn="l">
              <a:spcBef>
                <a:spcPts val="800"/>
              </a:spcBef>
              <a:spcAft>
                <a:spcPts val="0"/>
              </a:spcAft>
              <a:buClr>
                <a:schemeClr val="lt1"/>
              </a:buClr>
              <a:buSzPts val="4000"/>
              <a:buNone/>
              <a:defRPr b="0" sz="4000">
                <a:solidFill>
                  <a:schemeClr val="lt1"/>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p:cSld name="Titel">
    <p:spTree>
      <p:nvGrpSpPr>
        <p:cNvPr id="22" name="Shape 22"/>
        <p:cNvGrpSpPr/>
        <p:nvPr/>
      </p:nvGrpSpPr>
      <p:grpSpPr>
        <a:xfrm>
          <a:off x="0" y="0"/>
          <a:ext cx="0" cy="0"/>
          <a:chOff x="0" y="0"/>
          <a:chExt cx="0" cy="0"/>
        </a:xfrm>
      </p:grpSpPr>
      <p:sp>
        <p:nvSpPr>
          <p:cNvPr id="23" name="Google Shape;23;p35"/>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rgbClr val="E4160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24" name="Shape 24"/>
        <p:cNvGrpSpPr/>
        <p:nvPr/>
      </p:nvGrpSpPr>
      <p:grpSpPr>
        <a:xfrm>
          <a:off x="0" y="0"/>
          <a:ext cx="0" cy="0"/>
          <a:chOff x="0" y="0"/>
          <a:chExt cx="0" cy="0"/>
        </a:xfrm>
      </p:grpSpPr>
      <p:sp>
        <p:nvSpPr>
          <p:cNvPr id="25" name="Google Shape;25;p36"/>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rgbClr val="E4160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6"/>
          <p:cNvSpPr txBox="1"/>
          <p:nvPr>
            <p:ph idx="1" type="body"/>
          </p:nvPr>
        </p:nvSpPr>
        <p:spPr>
          <a:xfrm>
            <a:off x="1619672" y="2038119"/>
            <a:ext cx="6951451" cy="3767145"/>
          </a:xfrm>
          <a:prstGeom prst="rect">
            <a:avLst/>
          </a:prstGeom>
          <a:noFill/>
          <a:ln>
            <a:noFill/>
          </a:ln>
        </p:spPr>
        <p:txBody>
          <a:bodyPr anchorCtr="0" anchor="t" bIns="45700" lIns="0" spcFirstLastPara="1" rIns="91425" wrap="square" tIns="45700">
            <a:normAutofit/>
          </a:bodyPr>
          <a:lstStyle>
            <a:lvl1pPr indent="-342900" lvl="0" marL="457200" algn="l">
              <a:spcBef>
                <a:spcPts val="360"/>
              </a:spcBef>
              <a:spcAft>
                <a:spcPts val="0"/>
              </a:spcAft>
              <a:buClr>
                <a:srgbClr val="E4160A"/>
              </a:buClr>
              <a:buSzPts val="1800"/>
              <a:buChar char="▪"/>
              <a:defRPr/>
            </a:lvl1pPr>
            <a:lvl2pPr indent="-342900" lvl="1" marL="914400" algn="l">
              <a:spcBef>
                <a:spcPts val="360"/>
              </a:spcBef>
              <a:spcAft>
                <a:spcPts val="0"/>
              </a:spcAft>
              <a:buClr>
                <a:srgbClr val="E4160A"/>
              </a:buClr>
              <a:buSzPts val="1800"/>
              <a:buChar char="-"/>
              <a:defRPr/>
            </a:lvl2pPr>
            <a:lvl3pPr indent="-342900" lvl="2" marL="1371600" algn="l">
              <a:spcBef>
                <a:spcPts val="360"/>
              </a:spcBef>
              <a:spcAft>
                <a:spcPts val="0"/>
              </a:spcAft>
              <a:buClr>
                <a:srgbClr val="E4160A"/>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36"/>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p:cSld name="Eind">
    <p:spTree>
      <p:nvGrpSpPr>
        <p:cNvPr id="28" name="Shape 28"/>
        <p:cNvGrpSpPr/>
        <p:nvPr/>
      </p:nvGrpSpPr>
      <p:grpSpPr>
        <a:xfrm>
          <a:off x="0" y="0"/>
          <a:ext cx="0" cy="0"/>
          <a:chOff x="0" y="0"/>
          <a:chExt cx="0" cy="0"/>
        </a:xfrm>
      </p:grpSpPr>
      <p:pic>
        <p:nvPicPr>
          <p:cNvPr descr="C:\Users\ITBOYS-H114bis\Dropbox\Kickenm\Briefhoofd nieuw logo\PPT\dia6.png" id="29" name="Google Shape;29;p37"/>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30" name="Google Shape;30;p37"/>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7"/>
          <p:cNvSpPr txBox="1"/>
          <p:nvPr>
            <p:ph idx="1" type="subTitle"/>
          </p:nvPr>
        </p:nvSpPr>
        <p:spPr>
          <a:xfrm>
            <a:off x="4924540" y="2826405"/>
            <a:ext cx="3226038" cy="1752600"/>
          </a:xfrm>
          <a:prstGeom prst="rect">
            <a:avLst/>
          </a:prstGeom>
          <a:noFill/>
          <a:ln>
            <a:noFill/>
          </a:ln>
        </p:spPr>
        <p:txBody>
          <a:bodyPr anchorCtr="0" anchor="t" bIns="45700" lIns="0" spcFirstLastPara="1" rIns="91425" wrap="square" tIns="45700">
            <a:noAutofit/>
          </a:bodyPr>
          <a:lstStyle>
            <a:lvl1pPr lvl="0" algn="l">
              <a:spcBef>
                <a:spcPts val="360"/>
              </a:spcBef>
              <a:spcAft>
                <a:spcPts val="0"/>
              </a:spcAft>
              <a:buClr>
                <a:schemeClr val="lt1"/>
              </a:buClr>
              <a:buSzPts val="1800"/>
              <a:buFont typeface="Noto Sans Symbols"/>
              <a:buNone/>
              <a:defRPr b="0" sz="1800">
                <a:solidFill>
                  <a:schemeClr val="lt1"/>
                </a:solidFill>
                <a:latin typeface="Arial"/>
                <a:ea typeface="Arial"/>
                <a:cs typeface="Arial"/>
                <a:sym typeface="Aria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nd met gegevens">
  <p:cSld name="Eind met gegevens">
    <p:spTree>
      <p:nvGrpSpPr>
        <p:cNvPr id="32" name="Shape 32"/>
        <p:cNvGrpSpPr/>
        <p:nvPr/>
      </p:nvGrpSpPr>
      <p:grpSpPr>
        <a:xfrm>
          <a:off x="0" y="0"/>
          <a:ext cx="0" cy="0"/>
          <a:chOff x="0" y="0"/>
          <a:chExt cx="0" cy="0"/>
        </a:xfrm>
      </p:grpSpPr>
      <p:pic>
        <p:nvPicPr>
          <p:cNvPr descr="C:\Users\ITBOYS-H114bis\Dropbox\Kickenm\Briefhoofd nieuw logo\PPT\dia6.png" id="33" name="Google Shape;33;p38"/>
          <p:cNvPicPr preferRelativeResize="0"/>
          <p:nvPr/>
        </p:nvPicPr>
        <p:blipFill rotWithShape="1">
          <a:blip r:embed="rId2">
            <a:alphaModFix/>
          </a:blip>
          <a:srcRect b="0" l="0" r="0" t="0"/>
          <a:stretch/>
        </p:blipFill>
        <p:spPr>
          <a:xfrm>
            <a:off x="0" y="-134938"/>
            <a:ext cx="9302750" cy="6992938"/>
          </a:xfrm>
          <a:prstGeom prst="rect">
            <a:avLst/>
          </a:prstGeom>
          <a:noFill/>
          <a:ln>
            <a:noFill/>
          </a:ln>
        </p:spPr>
      </p:pic>
      <p:sp>
        <p:nvSpPr>
          <p:cNvPr id="34" name="Google Shape;34;p38"/>
          <p:cNvSpPr txBox="1"/>
          <p:nvPr>
            <p:ph type="ctrTitle"/>
          </p:nvPr>
        </p:nvSpPr>
        <p:spPr>
          <a:xfrm>
            <a:off x="4924540" y="1894901"/>
            <a:ext cx="3226038" cy="760164"/>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8"/>
          <p:cNvSpPr txBox="1"/>
          <p:nvPr/>
        </p:nvSpPr>
        <p:spPr>
          <a:xfrm>
            <a:off x="4924540" y="2826405"/>
            <a:ext cx="3226038"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nl-BE" sz="2000">
                <a:solidFill>
                  <a:schemeClr val="lt1"/>
                </a:solidFill>
                <a:latin typeface="Arial"/>
                <a:ea typeface="Arial"/>
                <a:cs typeface="Arial"/>
                <a:sym typeface="Arial"/>
              </a:rPr>
              <a:t>De Wijnpers</a:t>
            </a:r>
            <a:endParaRPr/>
          </a:p>
          <a:p>
            <a:pPr indent="0" lvl="0" marL="0" marR="0" rtl="0" algn="l">
              <a:spcBef>
                <a:spcPts val="0"/>
              </a:spcBef>
              <a:spcAft>
                <a:spcPts val="0"/>
              </a:spcAft>
              <a:buNone/>
            </a:pPr>
            <a:r>
              <a:rPr lang="nl-BE" sz="2000">
                <a:solidFill>
                  <a:schemeClr val="lt1"/>
                </a:solidFill>
                <a:latin typeface="Arial"/>
                <a:ea typeface="Arial"/>
                <a:cs typeface="Arial"/>
                <a:sym typeface="Arial"/>
              </a:rPr>
              <a:t>Mechelsevest 72</a:t>
            </a:r>
            <a:endParaRPr/>
          </a:p>
          <a:p>
            <a:pPr indent="0" lvl="0" marL="0" marR="0" rtl="0" algn="l">
              <a:spcBef>
                <a:spcPts val="0"/>
              </a:spcBef>
              <a:spcAft>
                <a:spcPts val="0"/>
              </a:spcAft>
              <a:buNone/>
            </a:pPr>
            <a:r>
              <a:rPr lang="nl-BE" sz="2000">
                <a:solidFill>
                  <a:schemeClr val="lt1"/>
                </a:solidFill>
                <a:latin typeface="Arial"/>
                <a:ea typeface="Arial"/>
                <a:cs typeface="Arial"/>
                <a:sym typeface="Arial"/>
              </a:rPr>
              <a:t>3000 Leuven</a:t>
            </a:r>
            <a:endParaRPr/>
          </a:p>
          <a:p>
            <a:pPr indent="0" lvl="0" marL="0" marR="0" rtl="0" algn="l">
              <a:spcBef>
                <a:spcPts val="0"/>
              </a:spcBef>
              <a:spcAft>
                <a:spcPts val="0"/>
              </a:spcAft>
              <a:buNone/>
            </a:pPr>
            <a:r>
              <a:rPr lang="nl-BE" sz="2000">
                <a:solidFill>
                  <a:schemeClr val="lt1"/>
                </a:solidFill>
                <a:latin typeface="Arial"/>
                <a:ea typeface="Arial"/>
                <a:cs typeface="Arial"/>
                <a:sym typeface="Arial"/>
              </a:rPr>
              <a:t>016-23 69 51</a:t>
            </a:r>
            <a:endParaRPr/>
          </a:p>
          <a:p>
            <a:pPr indent="0" lvl="0" marL="0" marR="0" rtl="0" algn="l">
              <a:spcBef>
                <a:spcPts val="0"/>
              </a:spcBef>
              <a:spcAft>
                <a:spcPts val="0"/>
              </a:spcAft>
              <a:buNone/>
            </a:pPr>
            <a:r>
              <a:rPr lang="nl-BE" sz="2000">
                <a:solidFill>
                  <a:schemeClr val="lt1"/>
                </a:solidFill>
                <a:latin typeface="Arial"/>
                <a:ea typeface="Arial"/>
                <a:cs typeface="Arial"/>
                <a:sym typeface="Arial"/>
              </a:rPr>
              <a:t>www.dewijnpers.be</a:t>
            </a:r>
            <a:endParaRPr sz="20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ekop">
  <p:cSld name="1_Sectiekop">
    <p:spTree>
      <p:nvGrpSpPr>
        <p:cNvPr id="36" name="Shape 36"/>
        <p:cNvGrpSpPr/>
        <p:nvPr/>
      </p:nvGrpSpPr>
      <p:grpSpPr>
        <a:xfrm>
          <a:off x="0" y="0"/>
          <a:ext cx="0" cy="0"/>
          <a:chOff x="0" y="0"/>
          <a:chExt cx="0" cy="0"/>
        </a:xfrm>
      </p:grpSpPr>
      <p:pic>
        <p:nvPicPr>
          <p:cNvPr descr="C:\Users\ITBOYS-H114bis\Dropbox\Kickenm\Briefhoofd nieuw logo\PPT\dia2.png" id="37" name="Google Shape;37;p39"/>
          <p:cNvPicPr preferRelativeResize="0"/>
          <p:nvPr/>
        </p:nvPicPr>
        <p:blipFill rotWithShape="1">
          <a:blip r:embed="rId2">
            <a:alphaModFix/>
          </a:blip>
          <a:srcRect b="0" l="0" r="0" t="0"/>
          <a:stretch/>
        </p:blipFill>
        <p:spPr>
          <a:xfrm>
            <a:off x="-31860" y="0"/>
            <a:ext cx="9175859" cy="6858000"/>
          </a:xfrm>
          <a:prstGeom prst="rect">
            <a:avLst/>
          </a:prstGeom>
          <a:noFill/>
          <a:ln>
            <a:noFill/>
          </a:ln>
        </p:spPr>
      </p:pic>
      <p:sp>
        <p:nvSpPr>
          <p:cNvPr id="38" name="Google Shape;38;p39"/>
          <p:cNvSpPr txBox="1"/>
          <p:nvPr>
            <p:ph type="title"/>
          </p:nvPr>
        </p:nvSpPr>
        <p:spPr>
          <a:xfrm>
            <a:off x="1140954" y="3393348"/>
            <a:ext cx="7772400" cy="638825"/>
          </a:xfrm>
          <a:prstGeom prst="rect">
            <a:avLst/>
          </a:prstGeom>
          <a:noFill/>
          <a:ln>
            <a:noFill/>
          </a:ln>
        </p:spPr>
        <p:txBody>
          <a:bodyPr anchorCtr="0" anchor="t" bIns="45700" lIns="0" spcFirstLastPara="1" rIns="91425" wrap="square" tIns="0">
            <a:normAutofit/>
          </a:bodyPr>
          <a:lstStyle>
            <a:lvl1pPr lvl="0" algn="l">
              <a:lnSpc>
                <a:spcPct val="85000"/>
              </a:lnSpc>
              <a:spcBef>
                <a:spcPts val="0"/>
              </a:spcBef>
              <a:spcAft>
                <a:spcPts val="0"/>
              </a:spcAft>
              <a:buClr>
                <a:srgbClr val="E4160A"/>
              </a:buClr>
              <a:buSzPts val="4000"/>
              <a:buFont typeface="Arial"/>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9"/>
          <p:cNvSpPr txBox="1"/>
          <p:nvPr>
            <p:ph idx="1" type="body"/>
          </p:nvPr>
        </p:nvSpPr>
        <p:spPr>
          <a:xfrm>
            <a:off x="1140954" y="4425771"/>
            <a:ext cx="7772400" cy="595955"/>
          </a:xfrm>
          <a:prstGeom prst="rect">
            <a:avLst/>
          </a:prstGeom>
          <a:noFill/>
          <a:ln>
            <a:noFill/>
          </a:ln>
        </p:spPr>
        <p:txBody>
          <a:bodyPr anchorCtr="0" anchor="t" bIns="45700" lIns="0" spcFirstLastPara="1" rIns="91425" wrap="square" tIns="0">
            <a:normAutofit/>
          </a:bodyPr>
          <a:lstStyle>
            <a:lvl1pPr indent="-228600" lvl="0" marL="457200" algn="l">
              <a:spcBef>
                <a:spcPts val="640"/>
              </a:spcBef>
              <a:spcAft>
                <a:spcPts val="0"/>
              </a:spcAft>
              <a:buClr>
                <a:schemeClr val="dk1"/>
              </a:buClr>
              <a:buSzPts val="3200"/>
              <a:buNone/>
              <a:defRPr b="0" sz="3200">
                <a:solidFill>
                  <a:schemeClr val="dk1"/>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0" name="Shape 40"/>
        <p:cNvGrpSpPr/>
        <p:nvPr/>
      </p:nvGrpSpPr>
      <p:grpSpPr>
        <a:xfrm>
          <a:off x="0" y="0"/>
          <a:ext cx="0" cy="0"/>
          <a:chOff x="0" y="0"/>
          <a:chExt cx="0" cy="0"/>
        </a:xfrm>
      </p:grpSpPr>
      <p:sp>
        <p:nvSpPr>
          <p:cNvPr id="41" name="Google Shape;41;p40"/>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algn="l">
              <a:spcBef>
                <a:spcPts val="0"/>
              </a:spcBef>
              <a:spcAft>
                <a:spcPts val="0"/>
              </a:spcAft>
              <a:buClr>
                <a:srgbClr val="E4160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0"/>
          <p:cNvSpPr txBox="1"/>
          <p:nvPr>
            <p:ph idx="1" type="body"/>
          </p:nvPr>
        </p:nvSpPr>
        <p:spPr>
          <a:xfrm>
            <a:off x="1619670" y="2027104"/>
            <a:ext cx="3420000" cy="3833869"/>
          </a:xfrm>
          <a:prstGeom prst="rect">
            <a:avLst/>
          </a:prstGeom>
          <a:noFill/>
          <a:ln>
            <a:noFill/>
          </a:ln>
        </p:spPr>
        <p:txBody>
          <a:bodyPr anchorCtr="0" anchor="t" bIns="45700" lIns="0" spcFirstLastPara="1" rIns="91425" wrap="square" tIns="45700">
            <a:normAutofit/>
          </a:bodyPr>
          <a:lstStyle>
            <a:lvl1pPr indent="-381000" lvl="0" marL="457200" algn="l">
              <a:spcBef>
                <a:spcPts val="480"/>
              </a:spcBef>
              <a:spcAft>
                <a:spcPts val="0"/>
              </a:spcAft>
              <a:buClr>
                <a:srgbClr val="E4160A"/>
              </a:buClr>
              <a:buSzPts val="2400"/>
              <a:buChar char="▪"/>
              <a:defRPr sz="2400"/>
            </a:lvl1pPr>
            <a:lvl2pPr indent="-355600" lvl="1" marL="914400" algn="l">
              <a:spcBef>
                <a:spcPts val="400"/>
              </a:spcBef>
              <a:spcAft>
                <a:spcPts val="0"/>
              </a:spcAft>
              <a:buClr>
                <a:srgbClr val="E4160A"/>
              </a:buClr>
              <a:buSzPts val="2000"/>
              <a:buChar char="-"/>
              <a:defRPr sz="2000"/>
            </a:lvl2pPr>
            <a:lvl3pPr indent="-355600" lvl="2" marL="1371600" algn="l">
              <a:spcBef>
                <a:spcPts val="400"/>
              </a:spcBef>
              <a:spcAft>
                <a:spcPts val="0"/>
              </a:spcAft>
              <a:buClr>
                <a:srgbClr val="E4160A"/>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3" name="Google Shape;43;p40"/>
          <p:cNvSpPr txBox="1"/>
          <p:nvPr>
            <p:ph idx="2" type="body"/>
          </p:nvPr>
        </p:nvSpPr>
        <p:spPr>
          <a:xfrm>
            <a:off x="5321147" y="2027104"/>
            <a:ext cx="3238959" cy="3833869"/>
          </a:xfrm>
          <a:prstGeom prst="rect">
            <a:avLst/>
          </a:prstGeom>
          <a:noFill/>
          <a:ln>
            <a:noFill/>
          </a:ln>
        </p:spPr>
        <p:txBody>
          <a:bodyPr anchorCtr="0" anchor="t" bIns="45700" lIns="0" spcFirstLastPara="1" rIns="91425" wrap="square" tIns="45700">
            <a:normAutofit/>
          </a:bodyPr>
          <a:lstStyle>
            <a:lvl1pPr indent="-381000" lvl="0" marL="457200" algn="l">
              <a:spcBef>
                <a:spcPts val="480"/>
              </a:spcBef>
              <a:spcAft>
                <a:spcPts val="0"/>
              </a:spcAft>
              <a:buClr>
                <a:srgbClr val="E4160A"/>
              </a:buClr>
              <a:buSzPts val="2400"/>
              <a:buChar char="▪"/>
              <a:defRPr sz="2400"/>
            </a:lvl1pPr>
            <a:lvl2pPr indent="-355600" lvl="1" marL="914400" algn="l">
              <a:spcBef>
                <a:spcPts val="400"/>
              </a:spcBef>
              <a:spcAft>
                <a:spcPts val="0"/>
              </a:spcAft>
              <a:buClr>
                <a:srgbClr val="E4160A"/>
              </a:buClr>
              <a:buSzPts val="2000"/>
              <a:buChar char="-"/>
              <a:defRPr sz="2000"/>
            </a:lvl2pPr>
            <a:lvl3pPr indent="-355600" lvl="2" marL="1371600" algn="l">
              <a:spcBef>
                <a:spcPts val="400"/>
              </a:spcBef>
              <a:spcAft>
                <a:spcPts val="0"/>
              </a:spcAft>
              <a:buClr>
                <a:srgbClr val="E4160A"/>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4" name="Google Shape;44;p40"/>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E4160A"/>
              </a:buClr>
              <a:buSzPts val="12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p:cSld name="Leeg">
    <p:spTree>
      <p:nvGrpSpPr>
        <p:cNvPr id="45" name="Shape 45"/>
        <p:cNvGrpSpPr/>
        <p:nvPr/>
      </p:nvGrpSpPr>
      <p:grpSpPr>
        <a:xfrm>
          <a:off x="0" y="0"/>
          <a:ext cx="0" cy="0"/>
          <a:chOff x="0" y="0"/>
          <a:chExt cx="0" cy="0"/>
        </a:xfrm>
      </p:grpSpPr>
      <p:sp>
        <p:nvSpPr>
          <p:cNvPr id="46" name="Google Shape;46;p41"/>
          <p:cNvSpPr/>
          <p:nvPr/>
        </p:nvSpPr>
        <p:spPr>
          <a:xfrm>
            <a:off x="476250" y="571500"/>
            <a:ext cx="161925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41"/>
          <p:cNvSpPr/>
          <p:nvPr/>
        </p:nvSpPr>
        <p:spPr>
          <a:xfrm>
            <a:off x="7067550" y="5638800"/>
            <a:ext cx="1619250" cy="121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theme" Target="../theme/theme3.xml"/><Relationship Id="rId10" Type="http://schemas.openxmlformats.org/officeDocument/2006/relationships/slideLayout" Target="../slideLayouts/slideLayout18.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C:\Users\ITBOYS-H114bis\Dropbox\Kickenm\Briefhoofd nieuw logo\PPT\dia1.png" id="10" name="Google Shape;10;p32"/>
          <p:cNvPicPr preferRelativeResize="0"/>
          <p:nvPr/>
        </p:nvPicPr>
        <p:blipFill rotWithShape="1">
          <a:blip r:embed="rId1">
            <a:alphaModFix/>
          </a:blip>
          <a:srcRect b="0" l="0" r="0" t="0"/>
          <a:stretch/>
        </p:blipFill>
        <p:spPr>
          <a:xfrm>
            <a:off x="17462" y="0"/>
            <a:ext cx="9126538" cy="6858000"/>
          </a:xfrm>
          <a:prstGeom prst="rect">
            <a:avLst/>
          </a:prstGeom>
          <a:noFill/>
          <a:ln>
            <a:noFill/>
          </a:ln>
        </p:spPr>
      </p:pic>
      <p:sp>
        <p:nvSpPr>
          <p:cNvPr id="11" name="Google Shape;11;p32"/>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a:bodyPr>
          <a:lstStyle>
            <a:lvl1pPr lvl="0" marR="0" rtl="0" algn="l">
              <a:spcBef>
                <a:spcPts val="0"/>
              </a:spcBef>
              <a:spcAft>
                <a:spcPts val="0"/>
              </a:spcAft>
              <a:buClr>
                <a:srgbClr val="E4160A"/>
              </a:buClr>
              <a:buSzPts val="3200"/>
              <a:buFont typeface="Arial"/>
              <a:buNone/>
              <a:defRPr b="1" i="0" sz="3200" u="none" cap="none" strike="noStrike">
                <a:solidFill>
                  <a:srgbClr val="E4160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2"/>
          <p:cNvSpPr txBox="1"/>
          <p:nvPr>
            <p:ph idx="1" type="body"/>
          </p:nvPr>
        </p:nvSpPr>
        <p:spPr>
          <a:xfrm>
            <a:off x="1619672" y="2038119"/>
            <a:ext cx="6951451" cy="3767145"/>
          </a:xfrm>
          <a:prstGeom prst="rect">
            <a:avLst/>
          </a:prstGeom>
          <a:noFill/>
          <a:ln>
            <a:noFill/>
          </a:ln>
        </p:spPr>
        <p:txBody>
          <a:bodyPr anchorCtr="0" anchor="t" bIns="45700" lIns="0" spcFirstLastPara="1" rIns="91425" wrap="square" tIns="45700">
            <a:normAutofit/>
          </a:bodyPr>
          <a:lstStyle>
            <a:lvl1pPr indent="-381000" lvl="0" marL="457200" marR="0" rtl="0" algn="l">
              <a:spcBef>
                <a:spcPts val="480"/>
              </a:spcBef>
              <a:spcAft>
                <a:spcPts val="0"/>
              </a:spcAft>
              <a:buClr>
                <a:srgbClr val="E4160A"/>
              </a:buClr>
              <a:buSzPts val="2400"/>
              <a:buFont typeface="Noto Sans Symbols"/>
              <a:buChar char="▪"/>
              <a:defRPr b="1" i="0" sz="2400" u="none" cap="none" strike="noStrike">
                <a:solidFill>
                  <a:srgbClr val="E4160A"/>
                </a:solidFill>
                <a:latin typeface="Arial"/>
                <a:ea typeface="Arial"/>
                <a:cs typeface="Arial"/>
                <a:sym typeface="Arial"/>
              </a:defRPr>
            </a:lvl1pPr>
            <a:lvl2pPr indent="-381000" lvl="1" marL="914400" marR="0" rtl="0" algn="l">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2pPr>
            <a:lvl3pPr indent="-381000" lvl="2" marL="1371600" marR="0" rtl="0" algn="l">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 name="Google Shape;13;p32"/>
          <p:cNvSpPr txBox="1"/>
          <p:nvPr>
            <p:ph idx="10" type="dt"/>
          </p:nvPr>
        </p:nvSpPr>
        <p:spPr>
          <a:xfrm>
            <a:off x="865164" y="6071262"/>
            <a:ext cx="5733939"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E4160A"/>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D050">
            <a:alpha val="80000"/>
          </a:srgbClr>
        </a:solidFill>
      </p:bgPr>
    </p:bg>
    <p:spTree>
      <p:nvGrpSpPr>
        <p:cNvPr id="48" name="Shape 48"/>
        <p:cNvGrpSpPr/>
        <p:nvPr/>
      </p:nvGrpSpPr>
      <p:grpSpPr>
        <a:xfrm>
          <a:off x="0" y="0"/>
          <a:ext cx="0" cy="0"/>
          <a:chOff x="0" y="0"/>
          <a:chExt cx="0" cy="0"/>
        </a:xfrm>
      </p:grpSpPr>
      <p:pic>
        <p:nvPicPr>
          <p:cNvPr descr="C:\Users\ITBOYS-H114bis\Dropbox\Kickenm\Briefhoofd nieuw logo\PPT\dia1.png" id="49" name="Google Shape;49;g3cb4eec0aa4_0_341"/>
          <p:cNvPicPr preferRelativeResize="0"/>
          <p:nvPr/>
        </p:nvPicPr>
        <p:blipFill rotWithShape="1">
          <a:blip r:embed="rId1">
            <a:alphaModFix/>
          </a:blip>
          <a:srcRect b="0" l="0" r="0" t="0"/>
          <a:stretch/>
        </p:blipFill>
        <p:spPr>
          <a:xfrm>
            <a:off x="17462" y="0"/>
            <a:ext cx="9126539" cy="6858000"/>
          </a:xfrm>
          <a:prstGeom prst="rect">
            <a:avLst/>
          </a:prstGeom>
          <a:noFill/>
          <a:ln>
            <a:noFill/>
          </a:ln>
        </p:spPr>
      </p:pic>
      <p:sp>
        <p:nvSpPr>
          <p:cNvPr id="50" name="Google Shape;50;g3cb4eec0aa4_0_341"/>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lvl1pPr lvl="0" marR="0" algn="l">
              <a:lnSpc>
                <a:spcPct val="100000"/>
              </a:lnSpc>
              <a:spcBef>
                <a:spcPts val="0"/>
              </a:spcBef>
              <a:spcAft>
                <a:spcPts val="0"/>
              </a:spcAft>
              <a:buClr>
                <a:srgbClr val="E4160A"/>
              </a:buClr>
              <a:buSzPts val="3200"/>
              <a:buFont typeface="Arial"/>
              <a:buNone/>
              <a:defRPr b="1" i="0" sz="3200" u="none" cap="none" strike="noStrike">
                <a:solidFill>
                  <a:srgbClr val="E4160A"/>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Google Shape;51;g3cb4eec0aa4_0_341"/>
          <p:cNvSpPr txBox="1"/>
          <p:nvPr>
            <p:ph idx="1" type="body"/>
          </p:nvPr>
        </p:nvSpPr>
        <p:spPr>
          <a:xfrm>
            <a:off x="1619672" y="2038119"/>
            <a:ext cx="6951600" cy="3767100"/>
          </a:xfrm>
          <a:prstGeom prst="rect">
            <a:avLst/>
          </a:prstGeom>
          <a:noFill/>
          <a:ln>
            <a:noFill/>
          </a:ln>
        </p:spPr>
        <p:txBody>
          <a:bodyPr anchorCtr="0" anchor="t" bIns="45700" lIns="0" spcFirstLastPara="1" rIns="91425" wrap="square" tIns="45700">
            <a:normAutofit/>
          </a:bodyPr>
          <a:lstStyle>
            <a:lvl1pPr indent="-381000" lvl="0" marL="457200" marR="0" algn="l">
              <a:lnSpc>
                <a:spcPct val="100000"/>
              </a:lnSpc>
              <a:spcBef>
                <a:spcPts val="480"/>
              </a:spcBef>
              <a:spcAft>
                <a:spcPts val="0"/>
              </a:spcAft>
              <a:buClr>
                <a:srgbClr val="E4160A"/>
              </a:buClr>
              <a:buSzPts val="2400"/>
              <a:buFont typeface="Noto Sans Symbols"/>
              <a:buChar char="▪"/>
              <a:defRPr b="1" i="0" sz="2400" u="none" cap="none" strike="noStrike">
                <a:solidFill>
                  <a:srgbClr val="E4160A"/>
                </a:solidFill>
                <a:latin typeface="Arial"/>
                <a:ea typeface="Arial"/>
                <a:cs typeface="Arial"/>
                <a:sym typeface="Arial"/>
              </a:defRPr>
            </a:lvl1pPr>
            <a:lvl2pPr indent="-381000" lvl="1" marL="914400" marR="0" algn="l">
              <a:lnSpc>
                <a:spcPct val="100000"/>
              </a:lnSpc>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2pPr>
            <a:lvl3pPr indent="-381000" lvl="2" marL="1371600" marR="0" algn="l">
              <a:lnSpc>
                <a:spcPct val="100000"/>
              </a:lnSpc>
              <a:spcBef>
                <a:spcPts val="480"/>
              </a:spcBef>
              <a:spcAft>
                <a:spcPts val="0"/>
              </a:spcAft>
              <a:buClr>
                <a:srgbClr val="E4160A"/>
              </a:buClr>
              <a:buSzPts val="2400"/>
              <a:buFont typeface="Arial"/>
              <a:buChar char="•"/>
              <a:defRPr b="0" i="0" sz="2400" u="none" cap="none" strike="noStrike">
                <a:solidFill>
                  <a:srgbClr val="E4160A"/>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g3cb4eec0aa4_0_341"/>
          <p:cNvSpPr txBox="1"/>
          <p:nvPr>
            <p:ph idx="10" type="dt"/>
          </p:nvPr>
        </p:nvSpPr>
        <p:spPr>
          <a:xfrm>
            <a:off x="865164" y="6071262"/>
            <a:ext cx="5733900" cy="3651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E4160A"/>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assets.vlaanderen.be/image/upload/v1649243646/Infofiche_voor_de_trajectbegeleider_-_Studentenarbeid.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assets.vlaanderen.be/image/upload/v1634291887/20211013_-_Infofiche_trajectbegeleiders_-_Groeipakket_Vlaanderen_ntqiax.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assets.vlaanderen.be/image/upload/v1737110468/Infofiche_voor_de_trajectbegeleider_-_Belastingen_en_fiscaliteit.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jpg"/><Relationship Id="rId4" Type="http://schemas.openxmlformats.org/officeDocument/2006/relationships/image" Target="../media/image32.jpg"/><Relationship Id="rId5"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8.jpg"/><Relationship Id="rId4" Type="http://schemas.openxmlformats.org/officeDocument/2006/relationships/image" Target="../media/image31.jpg"/><Relationship Id="rId5"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jpg"/><Relationship Id="rId4" Type="http://schemas.openxmlformats.org/officeDocument/2006/relationships/image" Target="../media/image25.pn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9.jpg"/><Relationship Id="rId6"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47.jpg"/><Relationship Id="rId6"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jpg"/><Relationship Id="rId4" Type="http://schemas.openxmlformats.org/officeDocument/2006/relationships/image" Target="../media/image33.jpg"/><Relationship Id="rId5"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jpg"/><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jpg"/><Relationship Id="rId4" Type="http://schemas.openxmlformats.org/officeDocument/2006/relationships/image" Target="../media/image41.jpg"/><Relationship Id="rId5" Type="http://schemas.openxmlformats.org/officeDocument/2006/relationships/image" Target="../media/image40.jpg"/><Relationship Id="rId6"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jp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jp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gULWKS3F-4s" TargetMode="Externa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5.jpg"/><Relationship Id="rId4" Type="http://schemas.openxmlformats.org/officeDocument/2006/relationships/image" Target="../media/image37.jpg"/><Relationship Id="rId5"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image" Target="../media/image50.png"/><Relationship Id="rId5"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5.jp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hyperlink" Target="mailto:woutersk@dewijnpers.be" TargetMode="External"/><Relationship Id="rId4" Type="http://schemas.openxmlformats.org/officeDocument/2006/relationships/hyperlink" Target="mailto:woutersk@dewijnpers.be" TargetMode="External"/><Relationship Id="rId5" Type="http://schemas.openxmlformats.org/officeDocument/2006/relationships/hyperlink" Target="http://www.duaalleren.vlaandere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kkibiAa4K7c"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2f6b9a97e66_0_5"/>
          <p:cNvSpPr txBox="1"/>
          <p:nvPr>
            <p:ph type="ctrTitle"/>
          </p:nvPr>
        </p:nvSpPr>
        <p:spPr>
          <a:xfrm>
            <a:off x="4924540" y="1894901"/>
            <a:ext cx="3225900" cy="7602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chemeClr val="lt1"/>
              </a:buClr>
              <a:buSzPct val="100000"/>
              <a:buFont typeface="Arial"/>
              <a:buNone/>
            </a:pPr>
            <a:r>
              <a:rPr lang="nl-BE"/>
              <a:t>Duaal leren</a:t>
            </a:r>
            <a:endParaRPr/>
          </a:p>
        </p:txBody>
      </p:sp>
      <p:sp>
        <p:nvSpPr>
          <p:cNvPr id="92" name="Google Shape;92;g2f6b9a97e66_0_5"/>
          <p:cNvSpPr txBox="1"/>
          <p:nvPr>
            <p:ph idx="1" type="subTitle"/>
          </p:nvPr>
        </p:nvSpPr>
        <p:spPr>
          <a:xfrm>
            <a:off x="4924539" y="2826405"/>
            <a:ext cx="3550200" cy="1752600"/>
          </a:xfrm>
          <a:prstGeom prst="rect">
            <a:avLst/>
          </a:prstGeom>
          <a:noFill/>
          <a:ln>
            <a:noFill/>
          </a:ln>
        </p:spPr>
        <p:txBody>
          <a:bodyPr anchorCtr="0" anchor="t" bIns="45700" lIns="0" spcFirstLastPara="1" rIns="91425" wrap="square" tIns="45700">
            <a:noAutofit/>
          </a:bodyPr>
          <a:lstStyle/>
          <a:p>
            <a:pPr indent="0" lvl="0" marL="0" rtl="0" algn="l">
              <a:spcBef>
                <a:spcPts val="0"/>
              </a:spcBef>
              <a:spcAft>
                <a:spcPts val="0"/>
              </a:spcAft>
              <a:buClr>
                <a:schemeClr val="lt1"/>
              </a:buClr>
              <a:buSzPts val="2000"/>
              <a:buFont typeface="Noto Sans Symbols"/>
              <a:buNone/>
            </a:pPr>
            <a:r>
              <a:rPr b="1" lang="nl-BE" sz="2000" u="sng"/>
              <a:t>Schoolbank op de werkplek</a:t>
            </a:r>
            <a:endParaRPr/>
          </a:p>
          <a:p>
            <a:pPr indent="0" lvl="0" marL="0" rtl="0" algn="l">
              <a:spcBef>
                <a:spcPts val="400"/>
              </a:spcBef>
              <a:spcAft>
                <a:spcPts val="0"/>
              </a:spcAft>
              <a:buClr>
                <a:schemeClr val="lt1"/>
              </a:buClr>
              <a:buSzPts val="2000"/>
              <a:buFont typeface="Noto Sans Symbols"/>
              <a:buNone/>
            </a:pPr>
            <a:r>
              <a:t/>
            </a:r>
            <a:endParaRPr b="1" sz="2000" u="sng"/>
          </a:p>
          <a:p>
            <a:pPr indent="0" lvl="0" marL="0" rtl="0" algn="l">
              <a:spcBef>
                <a:spcPts val="400"/>
              </a:spcBef>
              <a:spcAft>
                <a:spcPts val="0"/>
              </a:spcAft>
              <a:buClr>
                <a:schemeClr val="lt1"/>
              </a:buClr>
              <a:buSzPts val="2000"/>
              <a:buFont typeface="Noto Sans Symbols"/>
              <a:buNone/>
            </a:pPr>
            <a:r>
              <a:rPr b="1" lang="nl-BE" sz="2000"/>
              <a:t>Algemene informatie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8"/>
          <p:cNvSpPr txBox="1"/>
          <p:nvPr>
            <p:ph type="title"/>
          </p:nvPr>
        </p:nvSpPr>
        <p:spPr>
          <a:xfrm>
            <a:off x="1597847" y="851237"/>
            <a:ext cx="6951600" cy="5808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45454"/>
              <a:buFont typeface="Arial"/>
              <a:buNone/>
            </a:pPr>
            <a:r>
              <a:rPr lang="nl-BE" u="sng"/>
              <a:t>Wat is een OAO?</a:t>
            </a:r>
            <a:br>
              <a:rPr lang="nl-BE" u="sng"/>
            </a:br>
            <a:br>
              <a:rPr lang="nl-BE"/>
            </a:br>
            <a:endParaRPr sz="2200"/>
          </a:p>
        </p:txBody>
      </p:sp>
      <p:sp>
        <p:nvSpPr>
          <p:cNvPr id="146" name="Google Shape;146;p8"/>
          <p:cNvSpPr txBox="1"/>
          <p:nvPr/>
        </p:nvSpPr>
        <p:spPr>
          <a:xfrm>
            <a:off x="1424775" y="1581900"/>
            <a:ext cx="67587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2800" u="sng">
                <a:solidFill>
                  <a:srgbClr val="E4160A"/>
                </a:solidFill>
              </a:rPr>
              <a:t>O</a:t>
            </a:r>
            <a:r>
              <a:rPr b="1" lang="nl-BE" sz="2800">
                <a:solidFill>
                  <a:srgbClr val="E4160A"/>
                </a:solidFill>
              </a:rPr>
              <a:t>vereenkomst </a:t>
            </a:r>
            <a:r>
              <a:rPr b="1" lang="nl-BE" sz="2800" u="sng">
                <a:solidFill>
                  <a:srgbClr val="E4160A"/>
                </a:solidFill>
              </a:rPr>
              <a:t>A</a:t>
            </a:r>
            <a:r>
              <a:rPr b="1" lang="nl-BE" sz="2800">
                <a:solidFill>
                  <a:srgbClr val="E4160A"/>
                </a:solidFill>
              </a:rPr>
              <a:t>lternerende </a:t>
            </a:r>
            <a:r>
              <a:rPr b="1" lang="nl-BE" sz="2800" u="sng">
                <a:solidFill>
                  <a:srgbClr val="E4160A"/>
                </a:solidFill>
              </a:rPr>
              <a:t>O</a:t>
            </a:r>
            <a:r>
              <a:rPr b="1" lang="nl-BE" sz="2800">
                <a:solidFill>
                  <a:srgbClr val="E4160A"/>
                </a:solidFill>
              </a:rPr>
              <a:t>pleiding</a:t>
            </a:r>
            <a:br>
              <a:rPr b="1" lang="nl-BE" sz="2800">
                <a:solidFill>
                  <a:srgbClr val="E4160A"/>
                </a:solidFill>
              </a:rPr>
            </a:br>
            <a:r>
              <a:rPr lang="nl-BE" sz="3200">
                <a:solidFill>
                  <a:srgbClr val="E4160A"/>
                </a:solidFill>
              </a:rPr>
              <a:t>	</a:t>
            </a:r>
            <a:endParaRPr sz="1800">
              <a:solidFill>
                <a:schemeClr val="dk1"/>
              </a:solidFill>
            </a:endParaRPr>
          </a:p>
          <a:p>
            <a:pPr indent="0" lvl="0" marL="0" rtl="0" algn="l">
              <a:spcBef>
                <a:spcPts val="0"/>
              </a:spcBef>
              <a:spcAft>
                <a:spcPts val="0"/>
              </a:spcAft>
              <a:buNone/>
            </a:pPr>
            <a:r>
              <a:rPr lang="nl-BE" sz="1800">
                <a:solidFill>
                  <a:schemeClr val="dk1"/>
                </a:solidFill>
              </a:rPr>
              <a:t>*Overeenkomst tussen de leerling, werkplek en school waarbij </a:t>
            </a:r>
            <a:br>
              <a:rPr lang="nl-BE" sz="1800">
                <a:solidFill>
                  <a:schemeClr val="dk1"/>
                </a:solidFill>
              </a:rPr>
            </a:br>
            <a:r>
              <a:rPr lang="nl-BE" sz="1800">
                <a:solidFill>
                  <a:schemeClr val="dk1"/>
                </a:solidFill>
              </a:rPr>
              <a:t>  de leerling meer dan 20 uur werkt op de reële werkplek.</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nl-BE" sz="1800">
                <a:solidFill>
                  <a:schemeClr val="dk1"/>
                </a:solidFill>
              </a:rPr>
              <a:t>*Overeenkomst van bepaalde duur.</a:t>
            </a:r>
            <a:br>
              <a:rPr lang="nl-BE" sz="1800">
                <a:solidFill>
                  <a:schemeClr val="dk1"/>
                </a:solidFill>
              </a:rPr>
            </a:br>
            <a:r>
              <a:rPr lang="nl-BE" sz="1800">
                <a:solidFill>
                  <a:schemeClr val="dk1"/>
                </a:solidFill>
              </a:rPr>
              <a:t>	1 september tot 30 juni</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Clr>
                <a:srgbClr val="E4160A"/>
              </a:buClr>
              <a:buSzPts val="3200"/>
              <a:buFont typeface="Arial"/>
              <a:buNone/>
            </a:pPr>
            <a:r>
              <a:t/>
            </a:r>
            <a:endParaRPr b="1"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0"/>
          <p:cNvSpPr txBox="1"/>
          <p:nvPr>
            <p:ph type="title"/>
          </p:nvPr>
        </p:nvSpPr>
        <p:spPr>
          <a:xfrm>
            <a:off x="1619672" y="836712"/>
            <a:ext cx="6951451" cy="580926"/>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u="sng"/>
              <a:t>Wat is een OAO?</a:t>
            </a:r>
            <a:br>
              <a:rPr lang="nl-BE" u="sng"/>
            </a:br>
            <a:br>
              <a:rPr lang="nl-BE"/>
            </a:br>
            <a:endParaRPr/>
          </a:p>
        </p:txBody>
      </p:sp>
      <p:sp>
        <p:nvSpPr>
          <p:cNvPr id="152" name="Google Shape;152;p10"/>
          <p:cNvSpPr txBox="1"/>
          <p:nvPr/>
        </p:nvSpPr>
        <p:spPr>
          <a:xfrm>
            <a:off x="1500950" y="1417650"/>
            <a:ext cx="71889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2000" u="sng">
                <a:solidFill>
                  <a:schemeClr val="dk1"/>
                </a:solidFill>
              </a:rPr>
              <a:t>Verloning</a:t>
            </a:r>
            <a:r>
              <a:rPr lang="nl-BE" sz="2000">
                <a:solidFill>
                  <a:schemeClr val="dk1"/>
                </a:solidFill>
              </a:rPr>
              <a:t>:</a:t>
            </a:r>
            <a:endParaRPr sz="2000">
              <a:solidFill>
                <a:schemeClr val="dk1"/>
              </a:solidFill>
            </a:endParaRPr>
          </a:p>
          <a:p>
            <a:pPr indent="0" lvl="0" marL="0" rtl="0" algn="l">
              <a:spcBef>
                <a:spcPts val="0"/>
              </a:spcBef>
              <a:spcAft>
                <a:spcPts val="0"/>
              </a:spcAft>
              <a:buNone/>
            </a:pPr>
            <a:r>
              <a:rPr lang="nl-BE" sz="2000">
                <a:solidFill>
                  <a:schemeClr val="dk1"/>
                </a:solidFill>
              </a:rPr>
              <a:t>	</a:t>
            </a:r>
            <a:br>
              <a:rPr b="1" lang="nl-BE" sz="2700">
                <a:solidFill>
                  <a:srgbClr val="E4160A"/>
                </a:solidFill>
              </a:rPr>
            </a:br>
            <a:r>
              <a:rPr b="1" lang="nl-BE" sz="1800">
                <a:solidFill>
                  <a:schemeClr val="dk1"/>
                </a:solidFill>
              </a:rPr>
              <a:t>*</a:t>
            </a:r>
            <a:r>
              <a:rPr b="1" lang="nl-BE" sz="1800">
                <a:solidFill>
                  <a:srgbClr val="E4160A"/>
                </a:solidFill>
              </a:rPr>
              <a:t> </a:t>
            </a:r>
            <a:r>
              <a:rPr lang="nl-BE" sz="1800">
                <a:solidFill>
                  <a:schemeClr val="dk1"/>
                </a:solidFill>
              </a:rPr>
              <a:t>Bedrijf betaalt de leerling een leervergoeding voor </a:t>
            </a:r>
            <a:r>
              <a:rPr lang="nl-BE" sz="1800" u="sng">
                <a:solidFill>
                  <a:schemeClr val="dk1"/>
                </a:solidFill>
              </a:rPr>
              <a:t>alle</a:t>
            </a:r>
            <a:r>
              <a:rPr lang="nl-BE" sz="1800">
                <a:solidFill>
                  <a:schemeClr val="dk1"/>
                </a:solidFill>
              </a:rPr>
              <a:t> school-, </a:t>
            </a:r>
            <a:br>
              <a:rPr lang="nl-BE" sz="1800">
                <a:solidFill>
                  <a:schemeClr val="dk1"/>
                </a:solidFill>
              </a:rPr>
            </a:br>
            <a:r>
              <a:rPr lang="nl-BE" sz="1800">
                <a:solidFill>
                  <a:schemeClr val="dk1"/>
                </a:solidFill>
              </a:rPr>
              <a:t>    project- en werkdagen</a:t>
            </a:r>
            <a:endParaRPr sz="1800">
              <a:solidFill>
                <a:schemeClr val="dk1"/>
              </a:solidFill>
            </a:endParaRPr>
          </a:p>
          <a:p>
            <a:pPr indent="0" lvl="0" marL="0" rtl="0" algn="l">
              <a:spcBef>
                <a:spcPts val="0"/>
              </a:spcBef>
              <a:spcAft>
                <a:spcPts val="0"/>
              </a:spcAft>
              <a:buNone/>
            </a:pPr>
            <a:br>
              <a:rPr lang="nl-BE" sz="1800">
                <a:solidFill>
                  <a:schemeClr val="dk1"/>
                </a:solidFill>
              </a:rPr>
            </a:br>
            <a:r>
              <a:rPr lang="nl-BE" sz="1800">
                <a:solidFill>
                  <a:schemeClr val="dk1"/>
                </a:solidFill>
              </a:rPr>
              <a:t>  ° Schoolvakanties zijn NIET betaald </a:t>
            </a:r>
            <a:r>
              <a:rPr lang="nl-BE" sz="1500">
                <a:solidFill>
                  <a:schemeClr val="dk1"/>
                </a:solidFill>
              </a:rPr>
              <a:t>(leerling moet ook niet werken)</a:t>
            </a:r>
            <a:r>
              <a:rPr lang="nl-BE" sz="1800">
                <a:solidFill>
                  <a:schemeClr val="dk1"/>
                </a:solidFill>
              </a:rPr>
              <a:t>, </a:t>
            </a:r>
            <a:br>
              <a:rPr lang="nl-BE" sz="1800">
                <a:solidFill>
                  <a:schemeClr val="dk1"/>
                </a:solidFill>
              </a:rPr>
            </a:br>
            <a:r>
              <a:rPr lang="nl-BE" sz="1800">
                <a:solidFill>
                  <a:schemeClr val="dk1"/>
                </a:solidFill>
              </a:rPr>
              <a:t>      wettelijke feestdagen </a:t>
            </a:r>
            <a:r>
              <a:rPr lang="nl-BE">
                <a:solidFill>
                  <a:schemeClr val="dk1"/>
                </a:solidFill>
              </a:rPr>
              <a:t>(sept tot juni)</a:t>
            </a:r>
            <a:r>
              <a:rPr lang="nl-BE" sz="1800">
                <a:solidFill>
                  <a:schemeClr val="dk1"/>
                </a:solidFill>
              </a:rPr>
              <a:t> zijn wel betaald</a:t>
            </a:r>
            <a:endParaRPr sz="1800">
              <a:solidFill>
                <a:schemeClr val="dk1"/>
              </a:solidFill>
            </a:endParaRPr>
          </a:p>
          <a:p>
            <a:pPr indent="0" lvl="0" marL="0" rtl="0" algn="l">
              <a:spcBef>
                <a:spcPts val="0"/>
              </a:spcBef>
              <a:spcAft>
                <a:spcPts val="0"/>
              </a:spcAft>
              <a:buNone/>
            </a:pPr>
            <a:br>
              <a:rPr lang="nl-BE" sz="1000">
                <a:solidFill>
                  <a:schemeClr val="dk1"/>
                </a:solidFill>
              </a:rPr>
            </a:br>
            <a:r>
              <a:rPr lang="nl-BE" sz="1800">
                <a:solidFill>
                  <a:schemeClr val="dk1"/>
                </a:solidFill>
              </a:rPr>
              <a:t>  ° Zomervakantie en wettelijke feestdagen in juli en augustus zijn </a:t>
            </a:r>
            <a:br>
              <a:rPr lang="nl-BE" sz="1800">
                <a:solidFill>
                  <a:schemeClr val="dk1"/>
                </a:solidFill>
              </a:rPr>
            </a:br>
            <a:r>
              <a:rPr lang="nl-BE" sz="1800">
                <a:solidFill>
                  <a:schemeClr val="dk1"/>
                </a:solidFill>
              </a:rPr>
              <a:t>      NIET betaald </a:t>
            </a:r>
            <a:r>
              <a:rPr lang="nl-BE" sz="1500">
                <a:solidFill>
                  <a:schemeClr val="dk1"/>
                </a:solidFill>
              </a:rPr>
              <a:t>omdat het contract tot 30 juni loopt</a:t>
            </a:r>
            <a:r>
              <a:rPr lang="nl-BE" sz="1800">
                <a:solidFill>
                  <a:schemeClr val="dk1"/>
                </a:solidFill>
              </a:rPr>
              <a:t>.</a:t>
            </a:r>
            <a:endParaRPr sz="1800">
              <a:solidFill>
                <a:schemeClr val="dk1"/>
              </a:solidFill>
            </a:endParaRPr>
          </a:p>
          <a:p>
            <a:pPr indent="0" lvl="0" marL="0" rtl="0" algn="l">
              <a:spcBef>
                <a:spcPts val="0"/>
              </a:spcBef>
              <a:spcAft>
                <a:spcPts val="0"/>
              </a:spcAft>
              <a:buNone/>
            </a:pPr>
            <a:br>
              <a:rPr lang="nl-BE" sz="1800">
                <a:solidFill>
                  <a:schemeClr val="dk1"/>
                </a:solidFill>
              </a:rPr>
            </a:br>
            <a:r>
              <a:rPr lang="nl-BE" sz="1800">
                <a:solidFill>
                  <a:schemeClr val="dk1"/>
                </a:solidFill>
              </a:rPr>
              <a:t>* 5e jaar: 689,40€* leervergoeding voor VOLLEDIGE maand</a:t>
            </a:r>
            <a:br>
              <a:rPr lang="nl-BE" sz="1800">
                <a:solidFill>
                  <a:schemeClr val="dk1"/>
                </a:solidFill>
              </a:rPr>
            </a:br>
            <a:r>
              <a:rPr lang="nl-BE" sz="1800">
                <a:solidFill>
                  <a:schemeClr val="dk1"/>
                </a:solidFill>
              </a:rPr>
              <a:t>  6e en 7e jaar: 743,40€* leervergoeding voor VOLLEDIGE maand</a:t>
            </a:r>
            <a:br>
              <a:rPr lang="nl-BE" sz="1800">
                <a:solidFill>
                  <a:schemeClr val="dk1"/>
                </a:solidFill>
              </a:rPr>
            </a:br>
            <a:r>
              <a:rPr lang="nl-BE" sz="1800">
                <a:solidFill>
                  <a:schemeClr val="dk1"/>
                </a:solidFill>
              </a:rPr>
              <a:t>    </a:t>
            </a:r>
            <a:r>
              <a:rPr lang="nl-BE" sz="1200">
                <a:solidFill>
                  <a:schemeClr val="dk1"/>
                </a:solidFill>
              </a:rPr>
              <a:t>* automatische indexering</a:t>
            </a:r>
            <a:br>
              <a:rPr lang="nl-BE" sz="1800">
                <a:solidFill>
                  <a:schemeClr val="dk1"/>
                </a:solidFill>
              </a:rPr>
            </a:br>
            <a:r>
              <a:rPr lang="nl-BE" sz="1800">
                <a:solidFill>
                  <a:schemeClr val="dk1"/>
                </a:solidFill>
              </a:rPr>
              <a:t>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ab00f4df92_0_0"/>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u="sng"/>
              <a:t>Wat is een OAO?</a:t>
            </a:r>
            <a:br>
              <a:rPr lang="nl-BE" u="sng"/>
            </a:br>
            <a:br>
              <a:rPr lang="nl-BE"/>
            </a:br>
            <a:endParaRPr/>
          </a:p>
        </p:txBody>
      </p:sp>
      <p:sp>
        <p:nvSpPr>
          <p:cNvPr id="158" name="Google Shape;158;g2ab00f4df92_0_0"/>
          <p:cNvSpPr txBox="1"/>
          <p:nvPr/>
        </p:nvSpPr>
        <p:spPr>
          <a:xfrm>
            <a:off x="1500950" y="1417650"/>
            <a:ext cx="7353900" cy="512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2000" u="sng">
                <a:solidFill>
                  <a:schemeClr val="dk1"/>
                </a:solidFill>
              </a:rPr>
              <a:t>Vakantiewerk:</a:t>
            </a:r>
            <a:endParaRPr sz="2000" u="sng">
              <a:solidFill>
                <a:schemeClr val="dk1"/>
              </a:solidFill>
            </a:endParaRPr>
          </a:p>
          <a:p>
            <a:pPr indent="0" lvl="0" marL="0" rtl="0" algn="l">
              <a:spcBef>
                <a:spcPts val="0"/>
              </a:spcBef>
              <a:spcAft>
                <a:spcPts val="0"/>
              </a:spcAft>
              <a:buNone/>
            </a:pPr>
            <a:r>
              <a:t/>
            </a:r>
            <a:endParaRPr sz="2000" u="sng">
              <a:solidFill>
                <a:schemeClr val="dk1"/>
              </a:solidFill>
            </a:endParaRPr>
          </a:p>
          <a:p>
            <a:pPr indent="0" lvl="0" marL="0" rtl="0" algn="l">
              <a:spcBef>
                <a:spcPts val="0"/>
              </a:spcBef>
              <a:spcAft>
                <a:spcPts val="0"/>
              </a:spcAft>
              <a:buNone/>
            </a:pPr>
            <a:r>
              <a:rPr lang="nl-BE" sz="1800">
                <a:solidFill>
                  <a:schemeClr val="dk1"/>
                </a:solidFill>
              </a:rPr>
              <a:t>* De leerling mag vakantiewerk </a:t>
            </a:r>
            <a:r>
              <a:rPr lang="nl-BE" sz="1600">
                <a:solidFill>
                  <a:schemeClr val="dk1"/>
                </a:solidFill>
              </a:rPr>
              <a:t>(</a:t>
            </a:r>
            <a:r>
              <a:rPr lang="nl-BE" sz="1600" u="sng">
                <a:solidFill>
                  <a:schemeClr val="dk1"/>
                </a:solidFill>
              </a:rPr>
              <a:t>juli + augustus</a:t>
            </a:r>
            <a:r>
              <a:rPr lang="nl-BE" sz="1600">
                <a:solidFill>
                  <a:schemeClr val="dk1"/>
                </a:solidFill>
              </a:rPr>
              <a:t>)</a:t>
            </a:r>
            <a:r>
              <a:rPr lang="nl-BE" sz="1800">
                <a:solidFill>
                  <a:schemeClr val="dk1"/>
                </a:solidFill>
              </a:rPr>
              <a:t> doen in het bedrijf </a:t>
            </a:r>
            <a:br>
              <a:rPr lang="nl-BE" sz="1800">
                <a:solidFill>
                  <a:schemeClr val="dk1"/>
                </a:solidFill>
              </a:rPr>
            </a:br>
            <a:r>
              <a:rPr lang="nl-BE" sz="1800">
                <a:solidFill>
                  <a:schemeClr val="dk1"/>
                </a:solidFill>
              </a:rPr>
              <a:t>   waar de OAO werd afgesloten.</a:t>
            </a:r>
            <a:endParaRPr sz="1800">
              <a:solidFill>
                <a:schemeClr val="dk1"/>
              </a:solidFill>
            </a:endParaRPr>
          </a:p>
          <a:p>
            <a:pPr indent="0" lvl="0" marL="0" rtl="0" algn="l">
              <a:spcBef>
                <a:spcPts val="0"/>
              </a:spcBef>
              <a:spcAft>
                <a:spcPts val="0"/>
              </a:spcAft>
              <a:buNone/>
            </a:pPr>
            <a:br>
              <a:rPr lang="nl-BE" sz="1000">
                <a:solidFill>
                  <a:schemeClr val="dk1"/>
                </a:solidFill>
              </a:rPr>
            </a:br>
            <a:r>
              <a:rPr lang="nl-BE" sz="1800">
                <a:solidFill>
                  <a:schemeClr val="dk1"/>
                </a:solidFill>
              </a:rPr>
              <a:t>* Na </a:t>
            </a:r>
            <a:r>
              <a:rPr lang="nl-BE" sz="1800" u="sng">
                <a:solidFill>
                  <a:schemeClr val="dk1"/>
                </a:solidFill>
              </a:rPr>
              <a:t>vakantiewerk</a:t>
            </a:r>
            <a:r>
              <a:rPr lang="nl-BE" sz="1800">
                <a:solidFill>
                  <a:schemeClr val="dk1"/>
                </a:solidFill>
              </a:rPr>
              <a:t> mag er geen </a:t>
            </a:r>
            <a:r>
              <a:rPr b="1" lang="nl-BE" sz="1800">
                <a:solidFill>
                  <a:schemeClr val="dk1"/>
                </a:solidFill>
              </a:rPr>
              <a:t>arbeidsovereenkomst</a:t>
            </a:r>
            <a:r>
              <a:rPr lang="nl-BE" sz="1800">
                <a:solidFill>
                  <a:schemeClr val="dk1"/>
                </a:solidFill>
              </a:rPr>
              <a:t> afgesloten </a:t>
            </a:r>
            <a:br>
              <a:rPr lang="nl-BE" sz="1800">
                <a:solidFill>
                  <a:schemeClr val="dk1"/>
                </a:solidFill>
              </a:rPr>
            </a:br>
            <a:r>
              <a:rPr lang="nl-BE" sz="1800">
                <a:solidFill>
                  <a:schemeClr val="dk1"/>
                </a:solidFill>
              </a:rPr>
              <a:t>   worden in dit bedrijf </a:t>
            </a:r>
            <a:r>
              <a:rPr lang="nl-BE" sz="1500">
                <a:solidFill>
                  <a:schemeClr val="dk1"/>
                </a:solidFill>
              </a:rPr>
              <a:t>(wachttijd MINSTENS 1 maand)</a:t>
            </a:r>
            <a:r>
              <a:rPr lang="nl-BE" sz="1800">
                <a:solidFill>
                  <a:schemeClr val="dk1"/>
                </a:solidFill>
              </a:rPr>
              <a:t>.</a:t>
            </a:r>
            <a:endParaRPr sz="18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476"/>
              </a:spcBef>
              <a:spcAft>
                <a:spcPts val="0"/>
              </a:spcAft>
              <a:buNone/>
            </a:pPr>
            <a:r>
              <a:rPr lang="nl-BE" sz="1800">
                <a:solidFill>
                  <a:schemeClr val="dk1"/>
                </a:solidFill>
              </a:rPr>
              <a:t>* Weekendwerk of studentenarbeid </a:t>
            </a:r>
            <a:r>
              <a:rPr lang="nl-BE" sz="1600">
                <a:solidFill>
                  <a:schemeClr val="dk1"/>
                </a:solidFill>
              </a:rPr>
              <a:t>(sept t.e.m. juni)</a:t>
            </a:r>
            <a:r>
              <a:rPr lang="nl-BE" sz="1800">
                <a:solidFill>
                  <a:schemeClr val="dk1"/>
                </a:solidFill>
              </a:rPr>
              <a:t> is mogelijk bij een </a:t>
            </a:r>
            <a:br>
              <a:rPr lang="nl-BE" sz="1800">
                <a:solidFill>
                  <a:schemeClr val="dk1"/>
                </a:solidFill>
              </a:rPr>
            </a:br>
            <a:r>
              <a:rPr lang="nl-BE" sz="1800">
                <a:solidFill>
                  <a:schemeClr val="dk1"/>
                </a:solidFill>
              </a:rPr>
              <a:t>    </a:t>
            </a:r>
            <a:r>
              <a:rPr lang="nl-BE" sz="1800" u="sng">
                <a:solidFill>
                  <a:schemeClr val="dk1"/>
                </a:solidFill>
              </a:rPr>
              <a:t>ander</a:t>
            </a:r>
            <a:r>
              <a:rPr lang="nl-BE" sz="1800">
                <a:solidFill>
                  <a:schemeClr val="dk1"/>
                </a:solidFill>
              </a:rPr>
              <a:t> bedrijf.</a:t>
            </a:r>
            <a:endParaRPr sz="1800">
              <a:solidFill>
                <a:schemeClr val="dk1"/>
              </a:solidFill>
            </a:endParaRPr>
          </a:p>
          <a:p>
            <a:pPr indent="0" lvl="0" marL="0" rtl="0" algn="l">
              <a:spcBef>
                <a:spcPts val="476"/>
              </a:spcBef>
              <a:spcAft>
                <a:spcPts val="0"/>
              </a:spcAft>
              <a:buNone/>
            </a:pPr>
            <a:r>
              <a:t/>
            </a:r>
            <a:endParaRPr sz="1800">
              <a:solidFill>
                <a:schemeClr val="dk1"/>
              </a:solidFill>
            </a:endParaRPr>
          </a:p>
          <a:p>
            <a:pPr indent="0" lvl="0" marL="0" rtl="0" algn="l">
              <a:spcBef>
                <a:spcPts val="476"/>
              </a:spcBef>
              <a:spcAft>
                <a:spcPts val="0"/>
              </a:spcAft>
              <a:buNone/>
            </a:pPr>
            <a:r>
              <a:rPr lang="nl-BE" sz="1800">
                <a:solidFill>
                  <a:schemeClr val="dk1"/>
                </a:solidFill>
              </a:rPr>
              <a:t>* </a:t>
            </a:r>
            <a:r>
              <a:rPr lang="nl-BE" sz="1800" u="sng">
                <a:solidFill>
                  <a:schemeClr val="dk1"/>
                </a:solidFill>
              </a:rPr>
              <a:t>Weekend</a:t>
            </a:r>
            <a:r>
              <a:rPr lang="nl-BE" sz="1800">
                <a:solidFill>
                  <a:schemeClr val="dk1"/>
                </a:solidFill>
              </a:rPr>
              <a:t>werk (studentenarbeid) is NIET mogelijk voor jongeren </a:t>
            </a:r>
            <a:r>
              <a:rPr lang="nl-BE" sz="1700">
                <a:solidFill>
                  <a:schemeClr val="dk1"/>
                </a:solidFill>
              </a:rPr>
              <a:t>(-18)</a:t>
            </a:r>
            <a:r>
              <a:rPr lang="nl-BE" sz="1800">
                <a:solidFill>
                  <a:schemeClr val="dk1"/>
                </a:solidFill>
              </a:rPr>
              <a:t> </a:t>
            </a:r>
            <a:br>
              <a:rPr lang="nl-BE" sz="1800">
                <a:solidFill>
                  <a:schemeClr val="dk1"/>
                </a:solidFill>
              </a:rPr>
            </a:br>
            <a:r>
              <a:rPr lang="nl-BE" sz="1800">
                <a:solidFill>
                  <a:schemeClr val="dk1"/>
                </a:solidFill>
              </a:rPr>
              <a:t>   Ivm wet op kinderarbeid. Maximaal 38u/week werken.</a:t>
            </a:r>
            <a:br>
              <a:rPr lang="nl-BE" sz="1800">
                <a:solidFill>
                  <a:schemeClr val="dk1"/>
                </a:solidFill>
              </a:rPr>
            </a:br>
            <a:r>
              <a:rPr lang="nl-BE" sz="1800">
                <a:solidFill>
                  <a:schemeClr val="dk1"/>
                </a:solidFill>
              </a:rPr>
              <a:t>   Vakantiewerk tijdens schoolvakantie kan wel voor -18jarigen </a:t>
            </a:r>
            <a:br>
              <a:rPr lang="nl-BE" sz="1800">
                <a:solidFill>
                  <a:schemeClr val="dk1"/>
                </a:solidFill>
              </a:rPr>
            </a:br>
            <a:r>
              <a:rPr lang="nl-BE" sz="1800">
                <a:solidFill>
                  <a:schemeClr val="dk1"/>
                </a:solidFill>
              </a:rPr>
              <a:t>     </a:t>
            </a:r>
            <a:r>
              <a:rPr lang="nl-BE" sz="1300">
                <a:solidFill>
                  <a:schemeClr val="dk1"/>
                </a:solidFill>
              </a:rPr>
              <a:t>(in ander bedrijf)</a:t>
            </a:r>
            <a:endParaRPr sz="1300">
              <a:solidFill>
                <a:schemeClr val="dk1"/>
              </a:solidFill>
            </a:endParaRPr>
          </a:p>
          <a:p>
            <a:pPr indent="0" lvl="0" marL="0" rtl="0" algn="l">
              <a:spcBef>
                <a:spcPts val="476"/>
              </a:spcBef>
              <a:spcAft>
                <a:spcPts val="0"/>
              </a:spcAft>
              <a:buNone/>
            </a:pPr>
            <a:r>
              <a:t/>
            </a:r>
            <a:endParaRPr sz="1300">
              <a:solidFill>
                <a:schemeClr val="dk1"/>
              </a:solidFill>
            </a:endParaRPr>
          </a:p>
          <a:p>
            <a:pPr indent="0" lvl="0" marL="0" rtl="0" algn="l">
              <a:spcBef>
                <a:spcPts val="476"/>
              </a:spcBef>
              <a:spcAft>
                <a:spcPts val="0"/>
              </a:spcAft>
              <a:buNone/>
            </a:pPr>
            <a:r>
              <a:t/>
            </a:r>
            <a:endParaRPr sz="1300">
              <a:solidFill>
                <a:schemeClr val="dk1"/>
              </a:solidFill>
            </a:endParaRPr>
          </a:p>
          <a:p>
            <a:pPr indent="0" lvl="0" marL="0" rtl="0" algn="l">
              <a:spcBef>
                <a:spcPts val="476"/>
              </a:spcBef>
              <a:spcAft>
                <a:spcPts val="0"/>
              </a:spcAft>
              <a:buNone/>
            </a:pPr>
            <a:r>
              <a:rPr lang="nl-BE" sz="1300">
                <a:solidFill>
                  <a:schemeClr val="dk1"/>
                </a:solidFill>
              </a:rPr>
              <a:t>Infofiche studentenarbeid tijdens OAO: </a:t>
            </a:r>
            <a:r>
              <a:rPr lang="nl-BE" sz="1100" u="sng">
                <a:solidFill>
                  <a:schemeClr val="hlink"/>
                </a:solidFill>
                <a:hlinkClick r:id="rId3"/>
              </a:rPr>
              <a:t>Infofiche voor de trajectbegeleider</a:t>
            </a:r>
            <a:endParaRPr sz="13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txBox="1"/>
          <p:nvPr>
            <p:ph type="title"/>
          </p:nvPr>
        </p:nvSpPr>
        <p:spPr>
          <a:xfrm>
            <a:off x="1619675" y="836605"/>
            <a:ext cx="6951600" cy="6942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u="sng"/>
              <a:t>Wat is een OAO?</a:t>
            </a:r>
            <a:br>
              <a:rPr lang="nl-BE" u="sng"/>
            </a:br>
            <a:br>
              <a:rPr lang="nl-BE"/>
            </a:br>
            <a:br>
              <a:rPr lang="nl-BE"/>
            </a:br>
            <a:endParaRPr/>
          </a:p>
        </p:txBody>
      </p:sp>
      <p:sp>
        <p:nvSpPr>
          <p:cNvPr id="164" name="Google Shape;164;p14"/>
          <p:cNvSpPr txBox="1"/>
          <p:nvPr/>
        </p:nvSpPr>
        <p:spPr>
          <a:xfrm>
            <a:off x="1458475" y="1675700"/>
            <a:ext cx="7488900" cy="366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800" u="sng">
                <a:solidFill>
                  <a:schemeClr val="dk1"/>
                </a:solidFill>
              </a:rPr>
              <a:t>Sociale rechten:</a:t>
            </a:r>
            <a:endParaRPr b="1" sz="1800" u="sng">
              <a:solidFill>
                <a:schemeClr val="dk1"/>
              </a:solidFill>
            </a:endParaRPr>
          </a:p>
          <a:p>
            <a:pPr indent="0" lvl="0" marL="0" rtl="0" algn="l">
              <a:spcBef>
                <a:spcPts val="0"/>
              </a:spcBef>
              <a:spcAft>
                <a:spcPts val="0"/>
              </a:spcAft>
              <a:buNone/>
            </a:pPr>
            <a:r>
              <a:t/>
            </a:r>
            <a:endParaRPr b="1" sz="1800" u="sng">
              <a:solidFill>
                <a:schemeClr val="dk1"/>
              </a:solidFill>
            </a:endParaRPr>
          </a:p>
          <a:p>
            <a:pPr indent="0" lvl="0" marL="0" rtl="0" algn="l">
              <a:spcBef>
                <a:spcPts val="0"/>
              </a:spcBef>
              <a:spcAft>
                <a:spcPts val="0"/>
              </a:spcAft>
              <a:buNone/>
            </a:pPr>
            <a:r>
              <a:rPr lang="nl-BE" sz="1800">
                <a:solidFill>
                  <a:schemeClr val="dk1"/>
                </a:solidFill>
              </a:rPr>
              <a:t>* De leerling bouwt sociale rechten op!</a:t>
            </a:r>
            <a:br>
              <a:rPr lang="nl-BE" sz="1800" u="sng">
                <a:solidFill>
                  <a:schemeClr val="dk1"/>
                </a:solidFill>
              </a:rPr>
            </a:br>
            <a:r>
              <a:rPr lang="nl-BE" sz="1800" u="sng">
                <a:solidFill>
                  <a:schemeClr val="dk1"/>
                </a:solidFill>
              </a:rPr>
              <a:t>	</a:t>
            </a:r>
            <a:r>
              <a:rPr lang="nl-BE" sz="1800">
                <a:solidFill>
                  <a:schemeClr val="dk1"/>
                </a:solidFill>
              </a:rPr>
              <a:t>- Vanaf januari van het jaar waarin de leerling 19 wordt, tellen  </a:t>
            </a:r>
            <a:br>
              <a:rPr lang="nl-BE" sz="1800">
                <a:solidFill>
                  <a:schemeClr val="dk1"/>
                </a:solidFill>
              </a:rPr>
            </a:br>
            <a:r>
              <a:rPr lang="nl-BE" sz="1800">
                <a:solidFill>
                  <a:schemeClr val="dk1"/>
                </a:solidFill>
              </a:rPr>
              <a:t> 	    gewerkte dagen mee voor pensioenberekening.</a:t>
            </a:r>
            <a:endParaRPr sz="1800">
              <a:solidFill>
                <a:schemeClr val="dk1"/>
              </a:solidFill>
            </a:endParaRPr>
          </a:p>
          <a:p>
            <a:pPr indent="457200" lvl="0" marL="0" rtl="0" algn="l">
              <a:spcBef>
                <a:spcPts val="0"/>
              </a:spcBef>
              <a:spcAft>
                <a:spcPts val="0"/>
              </a:spcAft>
              <a:buNone/>
            </a:pPr>
            <a:r>
              <a:rPr lang="nl-BE" sz="1800">
                <a:solidFill>
                  <a:schemeClr val="dk1"/>
                </a:solidFill>
              </a:rPr>
              <a:t>- De tijd die de leerling werkt met een OAO (vanaf 18 jaar) wordt in </a:t>
            </a:r>
            <a:br>
              <a:rPr lang="nl-BE" sz="1800">
                <a:solidFill>
                  <a:schemeClr val="dk1"/>
                </a:solidFill>
              </a:rPr>
            </a:br>
            <a:r>
              <a:rPr lang="nl-BE" sz="1800">
                <a:solidFill>
                  <a:schemeClr val="dk1"/>
                </a:solidFill>
              </a:rPr>
              <a:t> 	    mindering gebracht van de beroepsinschakelingstijd.</a:t>
            </a:r>
            <a:br>
              <a:rPr lang="nl-BE" sz="1800">
                <a:solidFill>
                  <a:schemeClr val="dk1"/>
                </a:solidFill>
              </a:rPr>
            </a:br>
            <a:endParaRPr sz="1800">
              <a:solidFill>
                <a:schemeClr val="dk1"/>
              </a:solidFill>
            </a:endParaRPr>
          </a:p>
          <a:p>
            <a:pPr indent="0" lvl="0" marL="0" rtl="0" algn="l">
              <a:spcBef>
                <a:spcPts val="0"/>
              </a:spcBef>
              <a:spcAft>
                <a:spcPts val="0"/>
              </a:spcAft>
              <a:buNone/>
            </a:pPr>
            <a:r>
              <a:rPr lang="nl-BE" sz="1800">
                <a:solidFill>
                  <a:schemeClr val="dk1"/>
                </a:solidFill>
              </a:rPr>
              <a:t>* Bij ziekte (mits attest) heeft de leerling recht op ziekte-uitkeringen.</a:t>
            </a:r>
            <a:br>
              <a:rPr lang="nl-BE" sz="1800">
                <a:solidFill>
                  <a:schemeClr val="dk1"/>
                </a:solidFill>
              </a:rPr>
            </a:br>
            <a:r>
              <a:rPr lang="nl-BE" sz="1800">
                <a:solidFill>
                  <a:srgbClr val="E4160A"/>
                </a:solidFill>
              </a:rPr>
              <a:t>   </a:t>
            </a:r>
            <a:r>
              <a:rPr lang="nl-BE" sz="1600">
                <a:solidFill>
                  <a:schemeClr val="dk1"/>
                </a:solidFill>
              </a:rPr>
              <a:t>De leerling kan ziekte uitkering ontvangen bij ziekte of ongeval, als de </a:t>
            </a:r>
            <a:br>
              <a:rPr lang="nl-BE" sz="1600">
                <a:solidFill>
                  <a:schemeClr val="dk1"/>
                </a:solidFill>
              </a:rPr>
            </a:br>
            <a:r>
              <a:rPr lang="nl-BE" sz="1600">
                <a:solidFill>
                  <a:schemeClr val="dk1"/>
                </a:solidFill>
              </a:rPr>
              <a:t>    wachttijd is ingevuld of de leerling daarvan vrijgesteld is. </a:t>
            </a:r>
            <a:br>
              <a:rPr lang="nl-BE" sz="1600">
                <a:solidFill>
                  <a:schemeClr val="dk1"/>
                </a:solidFill>
              </a:rPr>
            </a:br>
            <a:r>
              <a:rPr lang="nl-BE" sz="1600">
                <a:solidFill>
                  <a:schemeClr val="dk1"/>
                </a:solidFill>
              </a:rPr>
              <a:t> 	</a:t>
            </a:r>
            <a:r>
              <a:rPr lang="nl-BE">
                <a:solidFill>
                  <a:schemeClr val="dk1"/>
                </a:solidFill>
              </a:rPr>
              <a:t>Hiervoor zijn aparte regelingen tot het jaar waarin de lln 18 jaar is, ivm </a:t>
            </a:r>
            <a:br>
              <a:rPr lang="nl-BE">
                <a:solidFill>
                  <a:schemeClr val="dk1"/>
                </a:solidFill>
              </a:rPr>
            </a:br>
            <a:r>
              <a:rPr lang="nl-BE">
                <a:solidFill>
                  <a:schemeClr val="dk1"/>
                </a:solidFill>
              </a:rPr>
              <a:t> 	  aantal gewerkt dagen en leeftijd</a:t>
            </a:r>
            <a:r>
              <a:rPr b="1" lang="nl-BE">
                <a:solidFill>
                  <a:schemeClr val="dk1"/>
                </a:solidFill>
              </a:rPr>
              <a:t>. </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17e6410a28_0_356"/>
          <p:cNvSpPr txBox="1"/>
          <p:nvPr>
            <p:ph type="title"/>
          </p:nvPr>
        </p:nvSpPr>
        <p:spPr>
          <a:xfrm>
            <a:off x="1619675" y="836605"/>
            <a:ext cx="6951600" cy="6942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u="sng"/>
              <a:t>Wat is een OAO?</a:t>
            </a:r>
            <a:br>
              <a:rPr lang="nl-BE" u="sng"/>
            </a:br>
            <a:br>
              <a:rPr lang="nl-BE"/>
            </a:br>
            <a:br>
              <a:rPr lang="nl-BE"/>
            </a:br>
            <a:endParaRPr/>
          </a:p>
        </p:txBody>
      </p:sp>
      <p:sp>
        <p:nvSpPr>
          <p:cNvPr id="170" name="Google Shape;170;g217e6410a28_0_356"/>
          <p:cNvSpPr txBox="1"/>
          <p:nvPr/>
        </p:nvSpPr>
        <p:spPr>
          <a:xfrm>
            <a:off x="942050" y="1427450"/>
            <a:ext cx="7963800" cy="412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800" u="sng">
                <a:solidFill>
                  <a:schemeClr val="dk1"/>
                </a:solidFill>
              </a:rPr>
              <a:t>Sociale rechten:</a:t>
            </a:r>
            <a:endParaRPr b="1" sz="1800" u="sng">
              <a:solidFill>
                <a:schemeClr val="dk1"/>
              </a:solidFill>
            </a:endParaRPr>
          </a:p>
          <a:p>
            <a:pPr indent="0" lvl="0" marL="0" rtl="0" algn="l">
              <a:spcBef>
                <a:spcPts val="0"/>
              </a:spcBef>
              <a:spcAft>
                <a:spcPts val="0"/>
              </a:spcAft>
              <a:buNone/>
            </a:pPr>
            <a:br>
              <a:rPr b="1" lang="nl-BE" sz="1800">
                <a:solidFill>
                  <a:schemeClr val="dk1"/>
                </a:solidFill>
              </a:rPr>
            </a:br>
            <a:r>
              <a:rPr lang="nl-BE" sz="1800">
                <a:solidFill>
                  <a:schemeClr val="dk1"/>
                </a:solidFill>
              </a:rPr>
              <a:t>*</a:t>
            </a:r>
            <a:r>
              <a:rPr lang="nl-BE" sz="1800">
                <a:solidFill>
                  <a:schemeClr val="dk1"/>
                </a:solidFill>
              </a:rPr>
              <a:t> Vanaf 1 januari, van het jaar waarin de lln 19 jaar wordt, moet hij </a:t>
            </a:r>
            <a:r>
              <a:rPr lang="nl-BE" sz="1800" u="sng">
                <a:solidFill>
                  <a:schemeClr val="dk1"/>
                </a:solidFill>
              </a:rPr>
              <a:t>verplicht</a:t>
            </a:r>
            <a:r>
              <a:rPr lang="nl-BE" sz="1800">
                <a:solidFill>
                  <a:schemeClr val="dk1"/>
                </a:solidFill>
              </a:rPr>
              <a:t> </a:t>
            </a:r>
            <a:br>
              <a:rPr lang="nl-BE" sz="1800">
                <a:solidFill>
                  <a:schemeClr val="dk1"/>
                </a:solidFill>
              </a:rPr>
            </a:br>
            <a:r>
              <a:rPr lang="nl-BE" sz="1800">
                <a:solidFill>
                  <a:schemeClr val="dk1"/>
                </a:solidFill>
              </a:rPr>
              <a:t>    een eigen ziekenboekje openen. </a:t>
            </a:r>
            <a:br>
              <a:rPr lang="nl-BE" sz="1800">
                <a:solidFill>
                  <a:schemeClr val="dk1"/>
                </a:solidFill>
              </a:rPr>
            </a:br>
            <a:r>
              <a:rPr lang="nl-BE" sz="1800">
                <a:solidFill>
                  <a:schemeClr val="dk1"/>
                </a:solidFill>
              </a:rPr>
              <a:t>   </a:t>
            </a:r>
            <a:r>
              <a:rPr lang="nl-BE" sz="1600">
                <a:solidFill>
                  <a:schemeClr val="dk1"/>
                </a:solidFill>
              </a:rPr>
              <a:t>Hij moet bij de opening melden dat hij met via een OAO-contract tewerkgesteld is.</a:t>
            </a:r>
            <a:endParaRPr sz="1600">
              <a:solidFill>
                <a:srgbClr val="E4160A"/>
              </a:solidFill>
            </a:endParaRPr>
          </a:p>
          <a:p>
            <a:pPr indent="-177800" lvl="0" marL="342900" rtl="0" algn="l">
              <a:spcBef>
                <a:spcPts val="520"/>
              </a:spcBef>
              <a:spcAft>
                <a:spcPts val="0"/>
              </a:spcAft>
              <a:buClr>
                <a:srgbClr val="E4160A"/>
              </a:buClr>
              <a:buSzPts val="2600"/>
              <a:buFont typeface="Arial"/>
              <a:buNone/>
            </a:pPr>
            <a:r>
              <a:t/>
            </a:r>
            <a:endParaRPr sz="900">
              <a:solidFill>
                <a:schemeClr val="dk1"/>
              </a:solidFill>
            </a:endParaRPr>
          </a:p>
          <a:p>
            <a:pPr indent="0" lvl="0" marL="0" rtl="0" algn="l">
              <a:spcBef>
                <a:spcPts val="520"/>
              </a:spcBef>
              <a:spcAft>
                <a:spcPts val="0"/>
              </a:spcAft>
              <a:buNone/>
            </a:pPr>
            <a:r>
              <a:rPr lang="nl-BE" sz="1800">
                <a:solidFill>
                  <a:schemeClr val="dk1"/>
                </a:solidFill>
              </a:rPr>
              <a:t>*</a:t>
            </a:r>
            <a:r>
              <a:rPr lang="nl-BE" sz="1800">
                <a:solidFill>
                  <a:srgbClr val="E4160A"/>
                </a:solidFill>
              </a:rPr>
              <a:t> </a:t>
            </a:r>
            <a:r>
              <a:rPr lang="nl-BE" sz="1800">
                <a:solidFill>
                  <a:schemeClr val="dk1"/>
                </a:solidFill>
              </a:rPr>
              <a:t>De leerling heeft ook recht op werkloosheidsuitkering. </a:t>
            </a:r>
            <a:br>
              <a:rPr lang="nl-BE" sz="1500">
                <a:solidFill>
                  <a:schemeClr val="dk1"/>
                </a:solidFill>
              </a:rPr>
            </a:br>
            <a:r>
              <a:rPr lang="nl-BE" sz="1500">
                <a:solidFill>
                  <a:schemeClr val="dk1"/>
                </a:solidFill>
              </a:rPr>
              <a:t>   (weerverlet, technisch verlet, …)</a:t>
            </a:r>
            <a:br>
              <a:rPr lang="nl-BE" sz="1800">
                <a:solidFill>
                  <a:schemeClr val="dk1"/>
                </a:solidFill>
              </a:rPr>
            </a:br>
            <a:r>
              <a:rPr lang="nl-BE" sz="1800">
                <a:solidFill>
                  <a:schemeClr val="dk1"/>
                </a:solidFill>
              </a:rPr>
              <a:t>   </a:t>
            </a:r>
            <a:r>
              <a:rPr lang="nl-BE" sz="1500">
                <a:solidFill>
                  <a:schemeClr val="dk1"/>
                </a:solidFill>
              </a:rPr>
              <a:t>Digitaal in te vullen en door te geven via app Ec3.2</a:t>
            </a:r>
            <a:br>
              <a:rPr lang="nl-BE" sz="1500">
                <a:solidFill>
                  <a:schemeClr val="dk1"/>
                </a:solidFill>
              </a:rPr>
            </a:br>
            <a:br>
              <a:rPr lang="nl-BE" sz="900">
                <a:solidFill>
                  <a:schemeClr val="dk1"/>
                </a:solidFill>
              </a:rPr>
            </a:br>
            <a:endParaRPr sz="900">
              <a:solidFill>
                <a:srgbClr val="E4160A"/>
              </a:solidFill>
            </a:endParaRPr>
          </a:p>
          <a:p>
            <a:pPr indent="0" lvl="0" marL="0" rtl="0" algn="l">
              <a:spcBef>
                <a:spcPts val="444"/>
              </a:spcBef>
              <a:spcAft>
                <a:spcPts val="0"/>
              </a:spcAft>
              <a:buNone/>
            </a:pPr>
            <a:r>
              <a:rPr lang="nl-BE" sz="1800">
                <a:solidFill>
                  <a:schemeClr val="dk1"/>
                </a:solidFill>
              </a:rPr>
              <a:t>* Leerlingenpremie</a:t>
            </a:r>
            <a:endParaRPr sz="1800">
              <a:solidFill>
                <a:srgbClr val="E4160A"/>
              </a:solidFill>
            </a:endParaRPr>
          </a:p>
          <a:p>
            <a:pPr indent="0" lvl="0" marL="0" rtl="0" algn="l">
              <a:spcBef>
                <a:spcPts val="444"/>
              </a:spcBef>
              <a:spcAft>
                <a:spcPts val="0"/>
              </a:spcAft>
              <a:buClr>
                <a:schemeClr val="dk1"/>
              </a:buClr>
              <a:buSzPts val="2400"/>
              <a:buFont typeface="Arial"/>
              <a:buNone/>
            </a:pPr>
            <a:r>
              <a:rPr lang="nl-BE" sz="1800">
                <a:solidFill>
                  <a:schemeClr val="dk1"/>
                </a:solidFill>
              </a:rPr>
              <a:t>   De lln heeft recht op een leerlingenpremie van 500 euro als hij zijn </a:t>
            </a:r>
            <a:br>
              <a:rPr lang="nl-BE" sz="1800">
                <a:solidFill>
                  <a:schemeClr val="dk1"/>
                </a:solidFill>
              </a:rPr>
            </a:br>
            <a:r>
              <a:rPr lang="nl-BE" sz="1800">
                <a:solidFill>
                  <a:schemeClr val="dk1"/>
                </a:solidFill>
              </a:rPr>
              <a:t>    schooljaar met vrucht beëindigd.</a:t>
            </a:r>
            <a:br>
              <a:rPr lang="nl-BE" sz="1800">
                <a:solidFill>
                  <a:schemeClr val="dk1"/>
                </a:solidFill>
              </a:rPr>
            </a:br>
            <a:r>
              <a:rPr lang="nl-BE" sz="1800">
                <a:solidFill>
                  <a:schemeClr val="dk1"/>
                </a:solidFill>
              </a:rPr>
              <a:t>   </a:t>
            </a:r>
            <a:r>
              <a:rPr lang="nl-BE" sz="1500">
                <a:solidFill>
                  <a:schemeClr val="dk1"/>
                </a:solidFill>
              </a:rPr>
              <a:t>De betaling verloopt via Vlaamse overheid en gaat automatisch.</a:t>
            </a:r>
            <a:endParaRPr sz="15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8"/>
          <p:cNvSpPr txBox="1"/>
          <p:nvPr>
            <p:ph type="title"/>
          </p:nvPr>
        </p:nvSpPr>
        <p:spPr>
          <a:xfrm>
            <a:off x="1619675" y="836617"/>
            <a:ext cx="6951600" cy="6114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Groeipakket / kinderbijslag</a:t>
            </a:r>
            <a:br>
              <a:rPr lang="nl-BE"/>
            </a:br>
            <a:br>
              <a:rPr lang="nl-BE"/>
            </a:br>
            <a:endParaRPr/>
          </a:p>
        </p:txBody>
      </p:sp>
      <p:sp>
        <p:nvSpPr>
          <p:cNvPr id="176" name="Google Shape;176;p18"/>
          <p:cNvSpPr txBox="1"/>
          <p:nvPr/>
        </p:nvSpPr>
        <p:spPr>
          <a:xfrm>
            <a:off x="1298100" y="1448025"/>
            <a:ext cx="65478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1800">
                <a:solidFill>
                  <a:schemeClr val="dk1"/>
                </a:solidFill>
              </a:rPr>
              <a:t>Ouders ontvangen:</a:t>
            </a:r>
            <a:br>
              <a:rPr lang="nl-BE" sz="1800">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Char char="-"/>
            </a:pPr>
            <a:r>
              <a:rPr lang="nl-BE" sz="1800">
                <a:solidFill>
                  <a:schemeClr val="dk1"/>
                </a:solidFill>
              </a:rPr>
              <a:t>tot de leeftijd van 18 jaar: steeds recht op gezinsbijslag</a:t>
            </a:r>
            <a:br>
              <a:rPr lang="nl-BE" sz="1800">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Char char="-"/>
            </a:pPr>
            <a:r>
              <a:rPr lang="nl-BE" sz="1800">
                <a:solidFill>
                  <a:schemeClr val="dk1"/>
                </a:solidFill>
              </a:rPr>
              <a:t>vanaf 18 jaar: inkomsten van een leerling duaal leren via OAO hebben GEEN impact op de gezinsbijslag </a:t>
            </a:r>
            <a:br>
              <a:rPr lang="nl-BE" sz="1800">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Char char="-"/>
            </a:pPr>
            <a:r>
              <a:rPr lang="nl-BE" sz="1800">
                <a:solidFill>
                  <a:schemeClr val="dk1"/>
                </a:solidFill>
              </a:rPr>
              <a:t>inkomsten uit studentenarbeid. </a:t>
            </a:r>
            <a:br>
              <a:rPr lang="nl-BE" sz="1800">
                <a:solidFill>
                  <a:schemeClr val="dk1"/>
                </a:solidFill>
              </a:rPr>
            </a:br>
            <a:r>
              <a:rPr lang="nl-BE" sz="1800">
                <a:solidFill>
                  <a:schemeClr val="dk1"/>
                </a:solidFill>
              </a:rPr>
              <a:t>Hij/zij mag </a:t>
            </a:r>
            <a:r>
              <a:rPr lang="nl-BE" sz="1800" u="sng">
                <a:solidFill>
                  <a:schemeClr val="dk1"/>
                </a:solidFill>
              </a:rPr>
              <a:t>maximaal</a:t>
            </a:r>
            <a:r>
              <a:rPr lang="nl-BE" sz="1800">
                <a:solidFill>
                  <a:schemeClr val="dk1"/>
                </a:solidFill>
              </a:rPr>
              <a:t> 600 uur studentenarbeid met studentenovereenkomst werken.</a:t>
            </a:r>
            <a:br>
              <a:rPr lang="nl-BE" sz="1800">
                <a:solidFill>
                  <a:schemeClr val="dk1"/>
                </a:solidFill>
              </a:rPr>
            </a:b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rgbClr val="E4160A"/>
              </a:buClr>
              <a:buSzPts val="3200"/>
              <a:buFont typeface="Arial"/>
              <a:buNone/>
            </a:pPr>
            <a:r>
              <a:rPr lang="nl-BE" sz="1500">
                <a:solidFill>
                  <a:schemeClr val="dk1"/>
                </a:solidFill>
              </a:rPr>
              <a:t>Infofiche groeipakket: </a:t>
            </a:r>
            <a:r>
              <a:rPr lang="nl-BE" sz="1100" u="sng">
                <a:solidFill>
                  <a:schemeClr val="hlink"/>
                </a:solidFill>
                <a:hlinkClick r:id="rId3"/>
              </a:rPr>
              <a:t>Infofiche trajectbegeleider</a:t>
            </a:r>
            <a:endParaRPr sz="1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ab013fdc34_0_0"/>
          <p:cNvSpPr txBox="1"/>
          <p:nvPr>
            <p:ph type="title"/>
          </p:nvPr>
        </p:nvSpPr>
        <p:spPr>
          <a:xfrm>
            <a:off x="1619675" y="836617"/>
            <a:ext cx="6951600" cy="6114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Belastingen? (leerling)</a:t>
            </a:r>
            <a:br>
              <a:rPr lang="nl-BE"/>
            </a:br>
            <a:br>
              <a:rPr lang="nl-BE"/>
            </a:br>
            <a:endParaRPr/>
          </a:p>
        </p:txBody>
      </p:sp>
      <p:sp>
        <p:nvSpPr>
          <p:cNvPr id="182" name="Google Shape;182;g2ab013fdc34_0_0"/>
          <p:cNvSpPr txBox="1"/>
          <p:nvPr/>
        </p:nvSpPr>
        <p:spPr>
          <a:xfrm>
            <a:off x="1298100" y="1448025"/>
            <a:ext cx="6547800" cy="633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1800">
                <a:solidFill>
                  <a:schemeClr val="dk1"/>
                </a:solidFill>
              </a:rPr>
              <a:t>- </a:t>
            </a:r>
            <a:r>
              <a:rPr lang="nl-BE" sz="1800">
                <a:solidFill>
                  <a:schemeClr val="dk1"/>
                </a:solidFill>
              </a:rPr>
              <a:t>ALLE leerlingen in een duale opleiding dienen een eigen </a:t>
            </a:r>
            <a:r>
              <a:rPr lang="nl-BE" sz="1800">
                <a:solidFill>
                  <a:schemeClr val="dk1"/>
                </a:solidFill>
              </a:rPr>
              <a:t>belastingbrief</a:t>
            </a:r>
            <a:r>
              <a:rPr lang="nl-BE" sz="1800">
                <a:solidFill>
                  <a:schemeClr val="dk1"/>
                </a:solidFill>
              </a:rPr>
              <a:t> in te vullen!</a:t>
            </a:r>
            <a:br>
              <a:rPr lang="nl-BE" sz="1800">
                <a:solidFill>
                  <a:schemeClr val="dk1"/>
                </a:solidFill>
              </a:rPr>
            </a:br>
            <a:r>
              <a:rPr lang="nl-BE" sz="1300">
                <a:solidFill>
                  <a:schemeClr val="dk1"/>
                </a:solidFill>
              </a:rPr>
              <a:t>*</a:t>
            </a:r>
            <a:r>
              <a:rPr lang="nl-BE" sz="1800">
                <a:solidFill>
                  <a:schemeClr val="dk1"/>
                </a:solidFill>
              </a:rPr>
              <a:t> </a:t>
            </a:r>
            <a:r>
              <a:rPr lang="nl-BE" sz="1300">
                <a:solidFill>
                  <a:schemeClr val="dk1"/>
                </a:solidFill>
              </a:rPr>
              <a:t>De belastingaangifte kan eenvoudig online ingevuld worden via MyMinfin </a:t>
            </a:r>
            <a:r>
              <a:rPr lang="nl-BE" sz="1000">
                <a:solidFill>
                  <a:schemeClr val="dk1"/>
                </a:solidFill>
              </a:rPr>
              <a:t>(Tax-on-web)</a:t>
            </a:r>
            <a:r>
              <a:rPr lang="nl-BE" sz="1300">
                <a:solidFill>
                  <a:schemeClr val="dk1"/>
                </a:solidFill>
              </a:rPr>
              <a:t>.</a:t>
            </a:r>
            <a:endParaRPr sz="1300">
              <a:solidFill>
                <a:schemeClr val="dk1"/>
              </a:solidFill>
            </a:endParaRPr>
          </a:p>
          <a:p>
            <a:pPr indent="0" lvl="0" marL="0" rtl="0" algn="l">
              <a:spcBef>
                <a:spcPts val="0"/>
              </a:spcBef>
              <a:spcAft>
                <a:spcPts val="0"/>
              </a:spcAft>
              <a:buNone/>
            </a:pPr>
            <a:r>
              <a:rPr lang="nl-BE" sz="1300">
                <a:solidFill>
                  <a:schemeClr val="dk1"/>
                </a:solidFill>
              </a:rPr>
              <a:t>*</a:t>
            </a:r>
            <a:r>
              <a:rPr lang="nl-BE" sz="1300">
                <a:solidFill>
                  <a:srgbClr val="E4160A"/>
                </a:solidFill>
              </a:rPr>
              <a:t> </a:t>
            </a:r>
            <a:r>
              <a:rPr lang="nl-BE" sz="1300">
                <a:solidFill>
                  <a:schemeClr val="dk1"/>
                </a:solidFill>
              </a:rPr>
              <a:t>Als de leerling het aangifteformulier liever op papier krijgt, moet deze dat zelf aanvragen bij de belastingdienst ten laatste op 1 juni van het jaar van de aangifte (aanslagjaar).</a:t>
            </a:r>
            <a:endParaRPr sz="13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nl-BE" sz="1600">
                <a:solidFill>
                  <a:schemeClr val="dk1"/>
                </a:solidFill>
              </a:rPr>
              <a:t>- Een inkomen dat de leerling verdient in 2025 (inkomstenjaar) moet in 2026 (aanslagjaar) bij de belastingen aangegeven worden.</a:t>
            </a:r>
            <a:endParaRPr sz="16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nl-BE" sz="1500">
                <a:solidFill>
                  <a:schemeClr val="dk1"/>
                </a:solidFill>
              </a:rPr>
              <a:t>De lln betaald geen belastingen als:   </a:t>
            </a:r>
            <a:br>
              <a:rPr lang="nl-BE" sz="1500">
                <a:solidFill>
                  <a:schemeClr val="dk1"/>
                </a:solidFill>
              </a:rPr>
            </a:br>
            <a:r>
              <a:rPr lang="nl-BE" sz="100">
                <a:solidFill>
                  <a:schemeClr val="dk1"/>
                </a:solidFill>
              </a:rPr>
              <a:t>	</a:t>
            </a:r>
            <a:endParaRPr sz="100">
              <a:solidFill>
                <a:schemeClr val="dk1"/>
              </a:solidFill>
            </a:endParaRPr>
          </a:p>
          <a:p>
            <a:pPr indent="457200" lvl="0" marL="0" rtl="0" algn="l">
              <a:spcBef>
                <a:spcPts val="0"/>
              </a:spcBef>
              <a:spcAft>
                <a:spcPts val="0"/>
              </a:spcAft>
              <a:buNone/>
            </a:pPr>
            <a:r>
              <a:rPr lang="nl-BE" sz="1500">
                <a:solidFill>
                  <a:schemeClr val="dk1"/>
                </a:solidFill>
              </a:rPr>
              <a:t>leervergoeding</a:t>
            </a:r>
            <a:br>
              <a:rPr lang="nl-BE" sz="1500">
                <a:solidFill>
                  <a:schemeClr val="dk1"/>
                </a:solidFill>
              </a:rPr>
            </a:br>
            <a:r>
              <a:rPr lang="nl-BE" sz="1500">
                <a:solidFill>
                  <a:schemeClr val="dk1"/>
                </a:solidFill>
              </a:rPr>
              <a:t>	  + vakantiegeld </a:t>
            </a:r>
            <a:br>
              <a:rPr lang="nl-BE" sz="1500">
                <a:solidFill>
                  <a:schemeClr val="dk1"/>
                </a:solidFill>
              </a:rPr>
            </a:br>
            <a:r>
              <a:rPr lang="nl-BE" sz="1500">
                <a:solidFill>
                  <a:schemeClr val="dk1"/>
                </a:solidFill>
              </a:rPr>
              <a:t>	  + andere ( weerverlet, … )</a:t>
            </a:r>
            <a:br>
              <a:rPr lang="nl-BE" sz="1500">
                <a:solidFill>
                  <a:schemeClr val="dk1"/>
                </a:solidFill>
              </a:rPr>
            </a:br>
            <a:r>
              <a:rPr lang="nl-BE" sz="1500">
                <a:solidFill>
                  <a:schemeClr val="dk1"/>
                </a:solidFill>
              </a:rPr>
              <a:t>	  + studentenarbeid</a:t>
            </a:r>
            <a:br>
              <a:rPr lang="nl-BE" sz="1500">
                <a:solidFill>
                  <a:schemeClr val="dk1"/>
                </a:solidFill>
              </a:rPr>
            </a:br>
            <a:r>
              <a:rPr lang="nl-BE" sz="1500">
                <a:solidFill>
                  <a:schemeClr val="dk1"/>
                </a:solidFill>
              </a:rPr>
              <a:t>  	  –  forfaitaire beroepskosten</a:t>
            </a:r>
            <a:br>
              <a:rPr lang="nl-BE" sz="1500" u="sng">
                <a:solidFill>
                  <a:schemeClr val="dk1"/>
                </a:solidFill>
              </a:rPr>
            </a:br>
            <a:r>
              <a:rPr lang="nl-BE" sz="1500" u="sng">
                <a:solidFill>
                  <a:schemeClr val="dk1"/>
                </a:solidFill>
              </a:rPr>
              <a:t>	  ______________________</a:t>
            </a:r>
            <a:br>
              <a:rPr lang="nl-BE" sz="1500">
                <a:solidFill>
                  <a:schemeClr val="dk1"/>
                </a:solidFill>
              </a:rPr>
            </a:br>
            <a:r>
              <a:rPr lang="nl-BE" sz="1500">
                <a:solidFill>
                  <a:schemeClr val="dk1"/>
                </a:solidFill>
              </a:rPr>
              <a:t>	 &lt; 12000 euro netto/jaar</a:t>
            </a:r>
            <a:r>
              <a:rPr lang="nl-BE" sz="1800">
                <a:solidFill>
                  <a:schemeClr val="dk1"/>
                </a:solidFill>
              </a:rPr>
              <a:t> </a:t>
            </a:r>
            <a:r>
              <a:rPr lang="nl-BE" sz="1300">
                <a:solidFill>
                  <a:schemeClr val="dk1"/>
                </a:solidFill>
              </a:rPr>
              <a:t>(= netto beroepsinkomen)</a:t>
            </a:r>
            <a:br>
              <a:rPr lang="nl-BE" sz="1800">
                <a:solidFill>
                  <a:schemeClr val="dk1"/>
                </a:solidFill>
              </a:rPr>
            </a:br>
            <a:br>
              <a:rPr lang="nl-BE" sz="1000">
                <a:solidFill>
                  <a:schemeClr val="dk1"/>
                </a:solidFill>
              </a:rPr>
            </a:br>
            <a:r>
              <a:rPr lang="nl-BE" sz="1800">
                <a:solidFill>
                  <a:schemeClr val="dk1"/>
                </a:solidFill>
              </a:rPr>
              <a:t>	</a:t>
            </a:r>
            <a:r>
              <a:rPr lang="nl-BE" sz="1500">
                <a:solidFill>
                  <a:schemeClr val="dk1"/>
                </a:solidFill>
              </a:rPr>
              <a:t>Cijfers voor aanslagjaar 2026 ( inkomsten 2025)</a:t>
            </a:r>
            <a:endParaRPr sz="1500">
              <a:solidFill>
                <a:schemeClr val="dk1"/>
              </a:solidFill>
            </a:endParaRPr>
          </a:p>
          <a:p>
            <a:pPr indent="457200" lvl="0" marL="0" rtl="0" algn="l">
              <a:spcBef>
                <a:spcPts val="0"/>
              </a:spcBef>
              <a:spcAft>
                <a:spcPts val="0"/>
              </a:spcAft>
              <a:buNone/>
            </a:pPr>
            <a:r>
              <a:t/>
            </a:r>
            <a:endParaRPr sz="1500">
              <a:solidFill>
                <a:schemeClr val="dk1"/>
              </a:solidFill>
            </a:endParaRPr>
          </a:p>
          <a:p>
            <a:pPr indent="457200" lvl="0" marL="0" rtl="0" algn="l">
              <a:spcBef>
                <a:spcPts val="0"/>
              </a:spcBef>
              <a:spcAft>
                <a:spcPts val="0"/>
              </a:spcAft>
              <a:buNone/>
            </a:pPr>
            <a:r>
              <a:rPr lang="nl-BE" sz="1200">
                <a:solidFill>
                  <a:schemeClr val="dk1"/>
                </a:solidFill>
              </a:rPr>
              <a:t>Leerlingenpremie van 500€ moet niet aangegeven worden in de belastingaangifte.</a:t>
            </a:r>
            <a:endParaRPr sz="1200">
              <a:solidFill>
                <a:schemeClr val="dk1"/>
              </a:solidFill>
            </a:endParaRPr>
          </a:p>
          <a:p>
            <a:pPr indent="45720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rgbClr val="E4160A"/>
              </a:buClr>
              <a:buSzPts val="3200"/>
              <a:buFont typeface="Arial"/>
              <a:buNone/>
            </a:pPr>
            <a:r>
              <a:t/>
            </a:r>
            <a:endParaRPr sz="1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ab013fdc34_0_7"/>
          <p:cNvSpPr txBox="1"/>
          <p:nvPr>
            <p:ph type="title"/>
          </p:nvPr>
        </p:nvSpPr>
        <p:spPr>
          <a:xfrm>
            <a:off x="1619675" y="836617"/>
            <a:ext cx="6951600" cy="6114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Fiscaal ten laste</a:t>
            </a:r>
            <a:r>
              <a:rPr lang="nl-BE"/>
              <a:t>? (gezin)</a:t>
            </a:r>
            <a:br>
              <a:rPr lang="nl-BE"/>
            </a:br>
            <a:br>
              <a:rPr lang="nl-BE"/>
            </a:br>
            <a:endParaRPr/>
          </a:p>
        </p:txBody>
      </p:sp>
      <p:sp>
        <p:nvSpPr>
          <p:cNvPr id="188" name="Google Shape;188;g2ab013fdc34_0_7"/>
          <p:cNvSpPr txBox="1"/>
          <p:nvPr/>
        </p:nvSpPr>
        <p:spPr>
          <a:xfrm>
            <a:off x="819175" y="1448025"/>
            <a:ext cx="7341900" cy="546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1800">
                <a:solidFill>
                  <a:schemeClr val="dk1"/>
                </a:solidFill>
              </a:rPr>
              <a:t>Ouders hebben een belastingvoordeel als ze één of meerdere personen ten laste hebben. </a:t>
            </a:r>
            <a:br>
              <a:rPr lang="nl-BE" sz="1800">
                <a:solidFill>
                  <a:schemeClr val="dk1"/>
                </a:solidFill>
              </a:rPr>
            </a:br>
            <a:r>
              <a:rPr lang="nl-BE" sz="1300">
                <a:solidFill>
                  <a:schemeClr val="dk1"/>
                </a:solidFill>
              </a:rPr>
              <a:t>Dit betekent dat een groter deel van hun inkomen niet belast wordt en dat de belasting die ze moeten betalen lager is.</a:t>
            </a:r>
            <a:r>
              <a:rPr lang="nl-BE" sz="1800">
                <a:solidFill>
                  <a:schemeClr val="dk1"/>
                </a:solidFill>
              </a:rPr>
              <a:t> </a:t>
            </a:r>
            <a:endParaRPr sz="1800">
              <a:solidFill>
                <a:schemeClr val="dk1"/>
              </a:solidFill>
            </a:endParaRPr>
          </a:p>
          <a:p>
            <a:pPr indent="0" lvl="0" marL="0" rtl="0" algn="l">
              <a:spcBef>
                <a:spcPts val="0"/>
              </a:spcBef>
              <a:spcAft>
                <a:spcPts val="0"/>
              </a:spcAft>
              <a:buNone/>
            </a:pPr>
            <a:br>
              <a:rPr lang="nl-BE" sz="1800">
                <a:solidFill>
                  <a:schemeClr val="dk1"/>
                </a:solidFill>
              </a:rPr>
            </a:br>
            <a:r>
              <a:rPr lang="nl-BE" sz="1800">
                <a:solidFill>
                  <a:schemeClr val="dk1"/>
                </a:solidFill>
              </a:rPr>
              <a:t>Om fiscaal ten laste te zijn van de ouder(s) moet de leerling aan 3 voorwaarden voldoen: </a:t>
            </a:r>
            <a:br>
              <a:rPr lang="nl-BE" sz="1800">
                <a:solidFill>
                  <a:schemeClr val="dk1"/>
                </a:solidFill>
              </a:rPr>
            </a:br>
            <a:r>
              <a:rPr lang="nl-BE" sz="1700">
                <a:solidFill>
                  <a:schemeClr val="dk1"/>
                </a:solidFill>
              </a:rPr>
              <a:t>1. Deel uitmaken van het gezin op 1 januari van het jaar volgend op het inkomstenjaar (= 1 januari van het aanslagjaar). </a:t>
            </a:r>
            <a:br>
              <a:rPr lang="nl-BE" sz="1700">
                <a:solidFill>
                  <a:schemeClr val="dk1"/>
                </a:solidFill>
              </a:rPr>
            </a:br>
            <a:br>
              <a:rPr lang="nl-BE" sz="1000">
                <a:solidFill>
                  <a:schemeClr val="dk1"/>
                </a:solidFill>
              </a:rPr>
            </a:br>
            <a:r>
              <a:rPr lang="nl-BE" sz="1700">
                <a:solidFill>
                  <a:schemeClr val="dk1"/>
                </a:solidFill>
              </a:rPr>
              <a:t>2. Geen lonen ontvangen die beroepskosten zijn voor de ouders </a:t>
            </a:r>
            <a:br>
              <a:rPr lang="nl-BE" sz="1700">
                <a:solidFill>
                  <a:schemeClr val="dk1"/>
                </a:solidFill>
              </a:rPr>
            </a:br>
            <a:br>
              <a:rPr lang="nl-BE" sz="1000">
                <a:solidFill>
                  <a:schemeClr val="dk1"/>
                </a:solidFill>
              </a:rPr>
            </a:br>
            <a:r>
              <a:rPr lang="nl-BE" sz="1700">
                <a:solidFill>
                  <a:schemeClr val="dk1"/>
                </a:solidFill>
              </a:rPr>
              <a:t>3. De nettobestaansmiddelen van de leerling mogen een bepaald bedrag niet overschrijden.</a:t>
            </a:r>
            <a:r>
              <a:rPr lang="nl-BE" sz="1800">
                <a:solidFill>
                  <a:schemeClr val="dk1"/>
                </a:solidFill>
              </a:rPr>
              <a:t> </a:t>
            </a:r>
            <a:br>
              <a:rPr lang="nl-BE" sz="1800">
                <a:solidFill>
                  <a:schemeClr val="dk1"/>
                </a:solidFill>
              </a:rPr>
            </a:br>
            <a:r>
              <a:rPr lang="nl-BE">
                <a:solidFill>
                  <a:schemeClr val="dk1"/>
                </a:solidFill>
              </a:rPr>
              <a:t>Dit bedrag verandert elk jaar. In het verleden varieerde dit bedrag al naargelang de ouders alleen of gezamenlijk belast werden. Maar voor aanslagjaren 2024 en 2025 is maar 1 grensbedrag bepaald.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nl-BE" sz="1500">
                <a:solidFill>
                  <a:schemeClr val="dk1"/>
                </a:solidFill>
              </a:rPr>
              <a:t>Dit is voor elk gezin anders:</a:t>
            </a:r>
            <a:br>
              <a:rPr lang="nl-BE">
                <a:solidFill>
                  <a:schemeClr val="dk1"/>
                </a:solidFill>
              </a:rPr>
            </a:br>
            <a:r>
              <a:rPr lang="nl-BE" sz="1500">
                <a:solidFill>
                  <a:schemeClr val="dk1"/>
                </a:solidFill>
              </a:rPr>
              <a:t>Infofiche Belastingen en fiscaliteit: </a:t>
            </a:r>
            <a:r>
              <a:rPr lang="nl-BE" sz="1100" u="sng">
                <a:solidFill>
                  <a:schemeClr val="hlink"/>
                </a:solidFill>
                <a:hlinkClick r:id="rId3"/>
              </a:rPr>
              <a:t>Infofiche trajectbegeleider</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Clr>
                <a:srgbClr val="E4160A"/>
              </a:buClr>
              <a:buSzPts val="3200"/>
              <a:buFont typeface="Arial"/>
              <a:buNone/>
            </a:pPr>
            <a:r>
              <a:t/>
            </a:r>
            <a:endParaRPr sz="15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ab013fdc34_0_13"/>
          <p:cNvSpPr txBox="1"/>
          <p:nvPr>
            <p:ph type="title"/>
          </p:nvPr>
        </p:nvSpPr>
        <p:spPr>
          <a:xfrm>
            <a:off x="1566500" y="836617"/>
            <a:ext cx="6951600" cy="6114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Fiscaal ten laste? (gezin)</a:t>
            </a:r>
            <a:br>
              <a:rPr lang="nl-BE"/>
            </a:br>
            <a:br>
              <a:rPr lang="nl-BE"/>
            </a:br>
            <a:endParaRPr/>
          </a:p>
        </p:txBody>
      </p:sp>
      <p:sp>
        <p:nvSpPr>
          <p:cNvPr id="194" name="Google Shape;194;g2ab013fdc34_0_13"/>
          <p:cNvSpPr txBox="1"/>
          <p:nvPr/>
        </p:nvSpPr>
        <p:spPr>
          <a:xfrm>
            <a:off x="381425" y="1448025"/>
            <a:ext cx="79224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800" u="sng">
                <a:solidFill>
                  <a:schemeClr val="dk1"/>
                </a:solidFill>
              </a:rPr>
              <a:t>‘Nettobestaansmiddelen’</a:t>
            </a:r>
            <a:r>
              <a:rPr lang="nl-BE" sz="1800">
                <a:solidFill>
                  <a:schemeClr val="dk1"/>
                </a:solidFill>
              </a:rPr>
              <a:t> gaat om alle regelmatig of toevallig ontvangen inkomsten o.a.: </a:t>
            </a:r>
            <a:br>
              <a:rPr lang="nl-BE" sz="1800">
                <a:solidFill>
                  <a:schemeClr val="dk1"/>
                </a:solidFill>
              </a:rPr>
            </a:br>
            <a:r>
              <a:rPr lang="nl-BE" sz="1800">
                <a:solidFill>
                  <a:schemeClr val="dk1"/>
                </a:solidFill>
              </a:rPr>
              <a:t> </a:t>
            </a:r>
            <a:r>
              <a:rPr lang="nl-BE" sz="1500">
                <a:solidFill>
                  <a:schemeClr val="dk1"/>
                </a:solidFill>
              </a:rPr>
              <a:t>− leervergoedingen op jaarbasis </a:t>
            </a:r>
            <a:br>
              <a:rPr lang="nl-BE" sz="1500">
                <a:solidFill>
                  <a:schemeClr val="dk1"/>
                </a:solidFill>
              </a:rPr>
            </a:br>
            <a:r>
              <a:rPr lang="nl-BE" sz="1500">
                <a:solidFill>
                  <a:schemeClr val="dk1"/>
                </a:solidFill>
              </a:rPr>
              <a:t>     + eventuele premies </a:t>
            </a:r>
            <a:r>
              <a:rPr lang="nl-BE" sz="1300">
                <a:solidFill>
                  <a:schemeClr val="dk1"/>
                </a:solidFill>
              </a:rPr>
              <a:t>(vb. mobiliteitsvergoeding, sectorale premie…), </a:t>
            </a:r>
            <a:endParaRPr sz="1300">
              <a:solidFill>
                <a:schemeClr val="dk1"/>
              </a:solidFill>
            </a:endParaRPr>
          </a:p>
          <a:p>
            <a:pPr indent="0" lvl="0" marL="0" rtl="0" algn="l">
              <a:spcBef>
                <a:spcPts val="0"/>
              </a:spcBef>
              <a:spcAft>
                <a:spcPts val="0"/>
              </a:spcAft>
              <a:buNone/>
            </a:pPr>
            <a:r>
              <a:rPr lang="nl-BE" sz="1500">
                <a:solidFill>
                  <a:schemeClr val="dk1"/>
                </a:solidFill>
              </a:rPr>
              <a:t> − de leerlingenpremie alternerende opleiding, </a:t>
            </a:r>
            <a:endParaRPr sz="1500">
              <a:solidFill>
                <a:schemeClr val="dk1"/>
              </a:solidFill>
            </a:endParaRPr>
          </a:p>
          <a:p>
            <a:pPr indent="0" lvl="0" marL="0" rtl="0" algn="l">
              <a:spcBef>
                <a:spcPts val="0"/>
              </a:spcBef>
              <a:spcAft>
                <a:spcPts val="0"/>
              </a:spcAft>
              <a:buNone/>
            </a:pPr>
            <a:r>
              <a:rPr lang="nl-BE" sz="1500">
                <a:solidFill>
                  <a:schemeClr val="dk1"/>
                </a:solidFill>
              </a:rPr>
              <a:t> − werkloosheidsuitkeringen </a:t>
            </a:r>
            <a:r>
              <a:rPr lang="nl-BE" sz="1300">
                <a:solidFill>
                  <a:schemeClr val="dk1"/>
                </a:solidFill>
              </a:rPr>
              <a:t>(vb. weerverlet)</a:t>
            </a:r>
            <a:r>
              <a:rPr lang="nl-BE" sz="1500">
                <a:solidFill>
                  <a:schemeClr val="dk1"/>
                </a:solidFill>
              </a:rPr>
              <a:t>, </a:t>
            </a:r>
            <a:endParaRPr sz="1500">
              <a:solidFill>
                <a:schemeClr val="dk1"/>
              </a:solidFill>
            </a:endParaRPr>
          </a:p>
          <a:p>
            <a:pPr indent="0" lvl="0" marL="0" rtl="0" algn="l">
              <a:spcBef>
                <a:spcPts val="0"/>
              </a:spcBef>
              <a:spcAft>
                <a:spcPts val="0"/>
              </a:spcAft>
              <a:buNone/>
            </a:pPr>
            <a:r>
              <a:rPr lang="nl-BE" sz="1500">
                <a:solidFill>
                  <a:schemeClr val="dk1"/>
                </a:solidFill>
              </a:rPr>
              <a:t> − leeflonen, </a:t>
            </a:r>
            <a:endParaRPr sz="1500">
              <a:solidFill>
                <a:schemeClr val="dk1"/>
              </a:solidFill>
            </a:endParaRPr>
          </a:p>
          <a:p>
            <a:pPr indent="0" lvl="0" marL="0" rtl="0" algn="l">
              <a:spcBef>
                <a:spcPts val="0"/>
              </a:spcBef>
              <a:spcAft>
                <a:spcPts val="0"/>
              </a:spcAft>
              <a:buNone/>
            </a:pPr>
            <a:r>
              <a:rPr lang="nl-BE" sz="1500">
                <a:solidFill>
                  <a:schemeClr val="dk1"/>
                </a:solidFill>
              </a:rPr>
              <a:t> − andere inkomsten </a:t>
            </a:r>
            <a:r>
              <a:rPr lang="nl-BE" sz="1300">
                <a:solidFill>
                  <a:schemeClr val="dk1"/>
                </a:solidFill>
              </a:rPr>
              <a:t>(studentenarbeid, onderhoudsuitkering/alimentatie,…). </a:t>
            </a:r>
            <a:endParaRPr sz="13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17e6410a28_0_693"/>
          <p:cNvSpPr txBox="1"/>
          <p:nvPr>
            <p:ph type="title"/>
          </p:nvPr>
        </p:nvSpPr>
        <p:spPr>
          <a:xfrm>
            <a:off x="1619675" y="836608"/>
            <a:ext cx="6951600" cy="6018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Belangrijk voor de leerlingen</a:t>
            </a:r>
            <a:br>
              <a:rPr lang="nl-BE"/>
            </a:br>
            <a:br>
              <a:rPr lang="nl-BE"/>
            </a:br>
            <a:endParaRPr/>
          </a:p>
        </p:txBody>
      </p:sp>
      <p:sp>
        <p:nvSpPr>
          <p:cNvPr id="200" name="Google Shape;200;g217e6410a28_0_693"/>
          <p:cNvSpPr txBox="1"/>
          <p:nvPr/>
        </p:nvSpPr>
        <p:spPr>
          <a:xfrm>
            <a:off x="965075" y="1599425"/>
            <a:ext cx="73419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E4160A"/>
              </a:buClr>
              <a:buSzPts val="3200"/>
              <a:buFont typeface="Arial"/>
              <a:buNone/>
            </a:pPr>
            <a:r>
              <a:rPr lang="nl-BE" sz="1800">
                <a:solidFill>
                  <a:schemeClr val="dk1"/>
                </a:solidFill>
              </a:rPr>
              <a:t>* De leerling is een arbeider die 2 dagen uitgeleend wordt door </a:t>
            </a:r>
            <a:br>
              <a:rPr lang="nl-BE" sz="1800">
                <a:solidFill>
                  <a:schemeClr val="dk1"/>
                </a:solidFill>
              </a:rPr>
            </a:br>
            <a:r>
              <a:rPr lang="nl-BE" sz="1800">
                <a:solidFill>
                  <a:schemeClr val="dk1"/>
                </a:solidFill>
              </a:rPr>
              <a:t>   het bedrijf aan de school.</a:t>
            </a:r>
            <a:br>
              <a:rPr lang="nl-BE" sz="1800">
                <a:solidFill>
                  <a:schemeClr val="dk1"/>
                </a:solidFill>
              </a:rPr>
            </a:br>
            <a:br>
              <a:rPr lang="nl-BE" sz="1800">
                <a:solidFill>
                  <a:schemeClr val="dk1"/>
                </a:solidFill>
              </a:rPr>
            </a:br>
            <a:r>
              <a:rPr lang="nl-BE" sz="1800">
                <a:solidFill>
                  <a:schemeClr val="dk1"/>
                </a:solidFill>
              </a:rPr>
              <a:t>* Bij ziekte altijd school/bedrijf/trajectbegeleider verwittigen</a:t>
            </a:r>
            <a:br>
              <a:rPr lang="nl-BE" sz="1800">
                <a:solidFill>
                  <a:schemeClr val="dk1"/>
                </a:solidFill>
              </a:rPr>
            </a:br>
            <a:br>
              <a:rPr lang="nl-BE" sz="1800">
                <a:solidFill>
                  <a:schemeClr val="dk1"/>
                </a:solidFill>
              </a:rPr>
            </a:br>
            <a:r>
              <a:rPr lang="nl-BE" sz="1800">
                <a:solidFill>
                  <a:schemeClr val="dk1"/>
                </a:solidFill>
              </a:rPr>
              <a:t>* Bij speciale aangelegenheid (rouw/trouw/…) steeds de 3 partijen </a:t>
            </a:r>
            <a:br>
              <a:rPr lang="nl-BE" sz="1800">
                <a:solidFill>
                  <a:schemeClr val="dk1"/>
                </a:solidFill>
              </a:rPr>
            </a:br>
            <a:r>
              <a:rPr lang="nl-BE" sz="1800">
                <a:solidFill>
                  <a:schemeClr val="dk1"/>
                </a:solidFill>
              </a:rPr>
              <a:t>   verwittigen.</a:t>
            </a:r>
            <a:br>
              <a:rPr lang="nl-BE" sz="1800">
                <a:solidFill>
                  <a:schemeClr val="dk1"/>
                </a:solidFill>
              </a:rPr>
            </a:br>
            <a:br>
              <a:rPr lang="nl-BE" sz="1800">
                <a:solidFill>
                  <a:schemeClr val="dk1"/>
                </a:solidFill>
              </a:rPr>
            </a:br>
            <a:r>
              <a:rPr lang="nl-BE" sz="1800">
                <a:solidFill>
                  <a:schemeClr val="dk1"/>
                </a:solidFill>
              </a:rPr>
              <a:t>* De leerling volgt </a:t>
            </a:r>
            <a:r>
              <a:rPr lang="nl-BE" sz="1800" u="sng">
                <a:solidFill>
                  <a:schemeClr val="dk1"/>
                </a:solidFill>
              </a:rPr>
              <a:t>op school</a:t>
            </a:r>
            <a:r>
              <a:rPr lang="nl-BE" sz="1800">
                <a:solidFill>
                  <a:schemeClr val="dk1"/>
                </a:solidFill>
              </a:rPr>
              <a:t> de richtlijnen van het schoolreglement. </a:t>
            </a:r>
            <a:endParaRPr sz="1800">
              <a:solidFill>
                <a:schemeClr val="dk1"/>
              </a:solidFill>
            </a:endParaRPr>
          </a:p>
          <a:p>
            <a:pPr indent="0" lvl="0" marL="0" rtl="0" algn="l">
              <a:spcBef>
                <a:spcPts val="0"/>
              </a:spcBef>
              <a:spcAft>
                <a:spcPts val="0"/>
              </a:spcAft>
              <a:buClr>
                <a:srgbClr val="E4160A"/>
              </a:buClr>
              <a:buSzPts val="3200"/>
              <a:buFont typeface="Arial"/>
              <a:buNone/>
            </a:pPr>
            <a:r>
              <a:rPr lang="nl-BE" sz="1800">
                <a:solidFill>
                  <a:schemeClr val="dk1"/>
                </a:solidFill>
              </a:rPr>
              <a:t>    Strafstudie = werkdag = niet betaald</a:t>
            </a:r>
            <a:br>
              <a:rPr lang="nl-BE" sz="1800">
                <a:solidFill>
                  <a:schemeClr val="dk1"/>
                </a:solidFill>
              </a:rPr>
            </a:br>
            <a:br>
              <a:rPr lang="nl-BE" sz="1800">
                <a:solidFill>
                  <a:schemeClr val="dk1"/>
                </a:solidFill>
              </a:rPr>
            </a:br>
            <a:r>
              <a:rPr lang="nl-BE" sz="1800">
                <a:solidFill>
                  <a:schemeClr val="dk1"/>
                </a:solidFill>
              </a:rPr>
              <a:t>* De leerling volgt </a:t>
            </a:r>
            <a:r>
              <a:rPr lang="nl-BE" sz="1800" u="sng">
                <a:solidFill>
                  <a:schemeClr val="dk1"/>
                </a:solidFill>
              </a:rPr>
              <a:t>op bedrijf</a:t>
            </a:r>
            <a:r>
              <a:rPr lang="nl-BE" sz="1800">
                <a:solidFill>
                  <a:schemeClr val="dk1"/>
                </a:solidFill>
              </a:rPr>
              <a:t> de richtlijnen van het arbeidsreglement.</a:t>
            </a:r>
            <a:br>
              <a:rPr lang="nl-BE" sz="1800">
                <a:solidFill>
                  <a:schemeClr val="dk1"/>
                </a:solidFill>
              </a:rPr>
            </a:br>
            <a:br>
              <a:rPr lang="nl-BE" sz="1800">
                <a:solidFill>
                  <a:schemeClr val="dk1"/>
                </a:solidFill>
              </a:rPr>
            </a:br>
            <a:r>
              <a:rPr lang="nl-BE" sz="1800">
                <a:solidFill>
                  <a:schemeClr val="dk1"/>
                </a:solidFill>
              </a:rPr>
              <a:t>* De leerling komt steeds tijdig aan op school </a:t>
            </a:r>
            <a:r>
              <a:rPr lang="nl-BE" sz="1800" u="sng">
                <a:solidFill>
                  <a:schemeClr val="dk1"/>
                </a:solidFill>
              </a:rPr>
              <a:t>en</a:t>
            </a:r>
            <a:r>
              <a:rPr lang="nl-BE" sz="1800">
                <a:solidFill>
                  <a:schemeClr val="dk1"/>
                </a:solidFill>
              </a:rPr>
              <a:t> bedrijf. </a:t>
            </a:r>
            <a:br>
              <a:rPr lang="nl-BE" sz="1800">
                <a:solidFill>
                  <a:schemeClr val="dk1"/>
                </a:solidFill>
              </a:rPr>
            </a:b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17e6410a28_0_133"/>
          <p:cNvSpPr txBox="1"/>
          <p:nvPr>
            <p:ph type="title"/>
          </p:nvPr>
        </p:nvSpPr>
        <p:spPr>
          <a:xfrm>
            <a:off x="1588622" y="836712"/>
            <a:ext cx="6951600" cy="580800"/>
          </a:xfrm>
          <a:prstGeom prst="rect">
            <a:avLst/>
          </a:prstGeom>
          <a:noFill/>
          <a:ln>
            <a:noFill/>
          </a:ln>
        </p:spPr>
        <p:txBody>
          <a:bodyPr anchorCtr="0" anchor="t" bIns="45700" lIns="0" spcFirstLastPara="1" rIns="91425" wrap="square" tIns="0">
            <a:normAutofit/>
          </a:bodyPr>
          <a:lstStyle/>
          <a:p>
            <a:pPr indent="0" lvl="0" marL="0" rtl="0" algn="ctr">
              <a:lnSpc>
                <a:spcPct val="100000"/>
              </a:lnSpc>
              <a:spcBef>
                <a:spcPts val="0"/>
              </a:spcBef>
              <a:spcAft>
                <a:spcPts val="0"/>
              </a:spcAft>
              <a:buClr>
                <a:srgbClr val="E4160A"/>
              </a:buClr>
              <a:buSzPts val="3200"/>
              <a:buFont typeface="Arial"/>
              <a:buNone/>
            </a:pPr>
            <a:r>
              <a:rPr lang="nl-BE"/>
              <a:t>Wat is duaal leren?</a:t>
            </a:r>
            <a:endParaRPr/>
          </a:p>
        </p:txBody>
      </p:sp>
      <p:sp>
        <p:nvSpPr>
          <p:cNvPr id="98" name="Google Shape;98;g217e6410a28_0_133"/>
          <p:cNvSpPr txBox="1"/>
          <p:nvPr/>
        </p:nvSpPr>
        <p:spPr>
          <a:xfrm>
            <a:off x="869950" y="1417500"/>
            <a:ext cx="7918500" cy="450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Leren op school </a:t>
            </a:r>
            <a:r>
              <a:rPr b="1" i="0" lang="nl-BE" sz="1800" u="none" cap="none" strike="noStrike">
                <a:solidFill>
                  <a:schemeClr val="dk1"/>
                </a:solidFill>
                <a:latin typeface="Arial"/>
                <a:ea typeface="Arial"/>
                <a:cs typeface="Arial"/>
                <a:sym typeface="Arial"/>
              </a:rPr>
              <a:t>EN</a:t>
            </a:r>
            <a:r>
              <a:rPr b="0" i="0" lang="nl-BE" sz="1800" u="none" cap="none" strike="noStrike">
                <a:solidFill>
                  <a:schemeClr val="dk1"/>
                </a:solidFill>
                <a:latin typeface="Arial"/>
                <a:ea typeface="Arial"/>
                <a:cs typeface="Arial"/>
                <a:sym typeface="Arial"/>
              </a:rPr>
              <a:t> leren op de werkvloer (bedrijf).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r>
              <a:rPr b="0" i="0" lang="nl-BE" sz="1400" u="none" cap="none" strike="noStrike">
                <a:solidFill>
                  <a:schemeClr val="dk1"/>
                </a:solidFill>
                <a:latin typeface="Arial"/>
                <a:ea typeface="Arial"/>
                <a:cs typeface="Arial"/>
                <a:sym typeface="Arial"/>
              </a:rPr>
              <a:t>→ 2 dagen op school </a:t>
            </a:r>
            <a:r>
              <a:rPr b="0" i="0" lang="nl-BE" sz="1100" u="none" cap="none" strike="noStrike">
                <a:solidFill>
                  <a:schemeClr val="dk1"/>
                </a:solidFill>
                <a:latin typeface="Arial"/>
                <a:ea typeface="Arial"/>
                <a:cs typeface="Arial"/>
                <a:sym typeface="Arial"/>
              </a:rPr>
              <a:t>(PAV, Engels/Frans, Bedrijfsbeheer, LO, levensbesch.vak, praktijk)</a:t>
            </a:r>
            <a:r>
              <a:rPr b="0" i="0" lang="nl-BE" sz="1200" u="none" cap="none" strike="noStrike">
                <a:solidFill>
                  <a:schemeClr val="dk1"/>
                </a:solidFill>
                <a:latin typeface="Arial"/>
                <a:ea typeface="Arial"/>
                <a:cs typeface="Arial"/>
                <a:sym typeface="Arial"/>
              </a:rPr>
              <a:t> 		</a:t>
            </a:r>
            <a:r>
              <a:rPr b="0" i="0" lang="nl-BE" u="none" cap="none" strike="noStrike">
                <a:solidFill>
                  <a:schemeClr val="dk1"/>
                </a:solidFill>
                <a:latin typeface="Arial"/>
                <a:ea typeface="Arial"/>
                <a:cs typeface="Arial"/>
                <a:sym typeface="Arial"/>
              </a:rPr>
              <a:t>16u</a:t>
            </a:r>
            <a:br>
              <a:rPr b="0" i="0" lang="nl-BE" sz="1200" u="none" cap="none" strike="noStrike">
                <a:solidFill>
                  <a:schemeClr val="dk1"/>
                </a:solidFill>
                <a:latin typeface="Arial"/>
                <a:ea typeface="Arial"/>
                <a:cs typeface="Arial"/>
                <a:sym typeface="Arial"/>
              </a:rPr>
            </a:br>
            <a:r>
              <a:rPr b="0" i="0" lang="nl-BE" sz="1400" u="none" cap="none" strike="noStrike">
                <a:solidFill>
                  <a:schemeClr val="dk1"/>
                </a:solidFill>
                <a:latin typeface="Arial"/>
                <a:ea typeface="Arial"/>
                <a:cs typeface="Arial"/>
                <a:sym typeface="Arial"/>
              </a:rPr>
              <a:t>	→ 3 dagen op de werkvloer (bedrijf) 								2</a:t>
            </a:r>
            <a:r>
              <a:rPr lang="nl-BE">
                <a:solidFill>
                  <a:schemeClr val="dk1"/>
                </a:solidFill>
              </a:rPr>
              <a:t>2</a:t>
            </a:r>
            <a:r>
              <a:rPr b="0" i="0" lang="nl-BE" sz="1400" u="none" cap="none" strike="noStrike">
                <a:solidFill>
                  <a:schemeClr val="dk1"/>
                </a:solidFill>
                <a:latin typeface="Arial"/>
                <a:ea typeface="Arial"/>
                <a:cs typeface="Arial"/>
                <a:sym typeface="Arial"/>
              </a:rPr>
              <a:t>u</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lang="nl-BE">
                <a:solidFill>
                  <a:schemeClr val="dk1"/>
                </a:solidFill>
              </a:rPr>
              <a:t>   	→ 10 projectdagen tijdens het schooljaar 							</a:t>
            </a:r>
            <a:br>
              <a:rPr lang="nl-BE">
                <a:solidFill>
                  <a:schemeClr val="dk1"/>
                </a:solidFill>
              </a:rPr>
            </a:br>
            <a:r>
              <a:rPr lang="nl-BE">
                <a:solidFill>
                  <a:schemeClr val="dk1"/>
                </a:solidFill>
              </a:rPr>
              <a:t>													      </a:t>
            </a:r>
            <a:r>
              <a:rPr b="1" lang="nl-BE" sz="1300">
                <a:solidFill>
                  <a:schemeClr val="dk1"/>
                </a:solidFill>
              </a:rPr>
              <a:t>Totaal: 	38u</a:t>
            </a:r>
            <a:br>
              <a:rPr b="0" i="0" lang="nl-BE" sz="1400" u="none" cap="none" strike="noStrike">
                <a:solidFill>
                  <a:schemeClr val="dk1"/>
                </a:solidFill>
                <a:latin typeface="Arial"/>
                <a:ea typeface="Arial"/>
                <a:cs typeface="Arial"/>
                <a:sym typeface="Arial"/>
              </a:rPr>
            </a:br>
            <a:br>
              <a:rPr b="0" i="0" lang="nl-BE" sz="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Leerling krijgt een realistisch beeld van het werkveld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(leren in een echte werkomgeving)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lang="nl-BE" sz="1800">
                <a:solidFill>
                  <a:schemeClr val="dk1"/>
                </a:solidFill>
              </a:rPr>
              <a:t>* Leerling leert</a:t>
            </a:r>
            <a:r>
              <a:rPr b="0" i="0" lang="nl-BE" sz="1800" u="none" cap="none" strike="noStrike">
                <a:solidFill>
                  <a:schemeClr val="dk1"/>
                </a:solidFill>
                <a:latin typeface="Arial"/>
                <a:ea typeface="Arial"/>
                <a:cs typeface="Arial"/>
                <a:sym typeface="Arial"/>
              </a:rPr>
              <a:t> heel wat nieuwe praktische vaardigheden en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beroepsgerichte competenties aan.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Leerling studeert af met een stevige voorsprong voor de arbeidsmarkt.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lang="nl-BE" sz="800">
                <a:solidFill>
                  <a:schemeClr val="dk1"/>
                </a:solidFill>
              </a:rPr>
            </a:br>
            <a:r>
              <a:rPr lang="nl-BE" sz="1800">
                <a:solidFill>
                  <a:schemeClr val="dk1"/>
                </a:solidFill>
              </a:rPr>
              <a:t>* Leerling leert noodzakelijke werkattitudes aan </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br>
              <a:rPr b="0" i="0" lang="nl-BE" sz="1100" u="none" cap="none" strike="noStrike">
                <a:solidFill>
                  <a:schemeClr val="dk1"/>
                </a:solidFill>
                <a:latin typeface="Arial"/>
                <a:ea typeface="Arial"/>
                <a:cs typeface="Arial"/>
                <a:sym typeface="Arial"/>
              </a:rPr>
            </a:br>
            <a:r>
              <a:rPr b="0" i="0" lang="nl-BE" sz="800" u="none" cap="none" strike="noStrike">
                <a:solidFill>
                  <a:schemeClr val="dk1"/>
                </a:solidFill>
                <a:latin typeface="Arial"/>
                <a:ea typeface="Arial"/>
                <a:cs typeface="Arial"/>
                <a:sym typeface="Arial"/>
              </a:rPr>
              <a:t>   </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Schoolvakanties blijven behouden </a:t>
            </a:r>
            <a:r>
              <a:rPr b="0" i="0" lang="nl-BE" sz="1400" u="none" cap="none" strike="noStrike">
                <a:solidFill>
                  <a:schemeClr val="dk1"/>
                </a:solidFill>
                <a:latin typeface="Arial"/>
                <a:ea typeface="Arial"/>
                <a:cs typeface="Arial"/>
                <a:sym typeface="Arial"/>
              </a:rPr>
              <a:t>(herfstvakantie, kerstvakantie, </a:t>
            </a:r>
            <a:br>
              <a:rPr b="0" i="0" lang="nl-BE" sz="1400" u="none" cap="none" strike="noStrike">
                <a:solidFill>
                  <a:schemeClr val="dk1"/>
                </a:solidFill>
                <a:latin typeface="Arial"/>
                <a:ea typeface="Arial"/>
                <a:cs typeface="Arial"/>
                <a:sym typeface="Arial"/>
              </a:rPr>
            </a:br>
            <a:r>
              <a:rPr b="0" i="0" lang="nl-BE" sz="1400" u="none" cap="none" strike="noStrike">
                <a:solidFill>
                  <a:schemeClr val="dk1"/>
                </a:solidFill>
                <a:latin typeface="Arial"/>
                <a:ea typeface="Arial"/>
                <a:cs typeface="Arial"/>
                <a:sym typeface="Arial"/>
              </a:rPr>
              <a:t>    krokusvakantie, paasvakantie, zomervakantie en wettelijke feestdagen) </a:t>
            </a:r>
            <a:br>
              <a:rPr b="0" i="0" lang="nl-BE" sz="1400" u="none" cap="none" strike="noStrike">
                <a:solidFill>
                  <a:schemeClr val="dk1"/>
                </a:solidFill>
                <a:latin typeface="Arial"/>
                <a:ea typeface="Arial"/>
                <a:cs typeface="Arial"/>
                <a:sym typeface="Arial"/>
              </a:rPr>
            </a:br>
            <a:r>
              <a:rPr lang="nl-BE">
                <a:solidFill>
                  <a:schemeClr val="dk1"/>
                </a:solidFill>
              </a:rPr>
              <a:t>   </a:t>
            </a:r>
            <a:r>
              <a:rPr b="0" i="0" lang="nl-BE" sz="1800" u="none" cap="none" strike="noStrike">
                <a:solidFill>
                  <a:schemeClr val="dk1"/>
                </a:solidFill>
                <a:latin typeface="Arial"/>
                <a:ea typeface="Arial"/>
                <a:cs typeface="Arial"/>
                <a:sym typeface="Arial"/>
              </a:rPr>
              <a:t>MAAR wel werken op schoolvrije dagen</a:t>
            </a:r>
            <a:r>
              <a:rPr b="0" i="0" lang="nl-BE" sz="1400" u="none" cap="none" strike="noStrike">
                <a:solidFill>
                  <a:schemeClr val="dk1"/>
                </a:solidFill>
                <a:latin typeface="Arial"/>
                <a:ea typeface="Arial"/>
                <a:cs typeface="Arial"/>
                <a:sym typeface="Arial"/>
              </a:rPr>
              <a:t> (klassenraad, brugdag,,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33c02bd06e_0_0"/>
          <p:cNvSpPr txBox="1"/>
          <p:nvPr>
            <p:ph type="title"/>
          </p:nvPr>
        </p:nvSpPr>
        <p:spPr>
          <a:xfrm>
            <a:off x="1619675" y="836608"/>
            <a:ext cx="6951600" cy="6018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Belangrijk voor de leerlingen</a:t>
            </a:r>
            <a:br>
              <a:rPr lang="nl-BE"/>
            </a:br>
            <a:br>
              <a:rPr lang="nl-BE"/>
            </a:br>
            <a:endParaRPr/>
          </a:p>
        </p:txBody>
      </p:sp>
      <p:sp>
        <p:nvSpPr>
          <p:cNvPr id="206" name="Google Shape;206;g333c02bd06e_0_0"/>
          <p:cNvSpPr txBox="1"/>
          <p:nvPr/>
        </p:nvSpPr>
        <p:spPr>
          <a:xfrm>
            <a:off x="869950" y="1599425"/>
            <a:ext cx="7629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E4160A"/>
              </a:buClr>
              <a:buSzPts val="3200"/>
              <a:buFont typeface="Arial"/>
              <a:buNone/>
            </a:pPr>
            <a:br>
              <a:rPr lang="nl-BE" sz="1800">
                <a:solidFill>
                  <a:schemeClr val="dk1"/>
                </a:solidFill>
              </a:rPr>
            </a:br>
            <a:r>
              <a:rPr lang="nl-BE" sz="1800">
                <a:solidFill>
                  <a:schemeClr val="dk1"/>
                </a:solidFill>
              </a:rPr>
              <a:t>* De leerling gebruikt webapplicatie (TrajectX) als hulpmiddel voor </a:t>
            </a:r>
            <a:br>
              <a:rPr lang="nl-BE" sz="1800">
                <a:solidFill>
                  <a:schemeClr val="dk1"/>
                </a:solidFill>
              </a:rPr>
            </a:br>
            <a:r>
              <a:rPr lang="nl-BE" sz="1800">
                <a:solidFill>
                  <a:schemeClr val="dk1"/>
                </a:solidFill>
              </a:rPr>
              <a:t>   werkadministratie </a:t>
            </a:r>
            <a:r>
              <a:rPr lang="nl-BE" sz="1600">
                <a:solidFill>
                  <a:schemeClr val="dk1"/>
                </a:solidFill>
              </a:rPr>
              <a:t>(wekelijkse verslagen)</a:t>
            </a:r>
            <a:r>
              <a:rPr lang="nl-BE" sz="1800">
                <a:solidFill>
                  <a:schemeClr val="dk1"/>
                </a:solidFill>
              </a:rPr>
              <a:t> en het opvolgen van zijn/haar te </a:t>
            </a:r>
            <a:br>
              <a:rPr lang="nl-BE" sz="1800">
                <a:solidFill>
                  <a:schemeClr val="dk1"/>
                </a:solidFill>
              </a:rPr>
            </a:br>
            <a:r>
              <a:rPr lang="nl-BE" sz="1800">
                <a:solidFill>
                  <a:schemeClr val="dk1"/>
                </a:solidFill>
              </a:rPr>
              <a:t>   behalen competenties.</a:t>
            </a:r>
            <a:br>
              <a:rPr lang="nl-BE" sz="1800">
                <a:solidFill>
                  <a:schemeClr val="dk1"/>
                </a:solidFill>
              </a:rPr>
            </a:br>
            <a:br>
              <a:rPr lang="nl-BE" sz="1800">
                <a:solidFill>
                  <a:schemeClr val="dk1"/>
                </a:solidFill>
              </a:rPr>
            </a:br>
            <a:r>
              <a:rPr lang="nl-BE" sz="1800">
                <a:solidFill>
                  <a:schemeClr val="dk1"/>
                </a:solidFill>
              </a:rPr>
              <a:t>* De leerling brengt steeds zijn werkkledij </a:t>
            </a:r>
            <a:r>
              <a:rPr lang="nl-BE" sz="1800" u="sng">
                <a:solidFill>
                  <a:schemeClr val="dk1"/>
                </a:solidFill>
              </a:rPr>
              <a:t>van de school </a:t>
            </a:r>
            <a:r>
              <a:rPr lang="nl-BE" sz="1800">
                <a:solidFill>
                  <a:schemeClr val="dk1"/>
                </a:solidFill>
              </a:rPr>
              <a:t>mee naar school </a:t>
            </a:r>
            <a:br>
              <a:rPr lang="nl-BE" sz="1800">
                <a:solidFill>
                  <a:schemeClr val="dk1"/>
                </a:solidFill>
              </a:rPr>
            </a:br>
            <a:r>
              <a:rPr lang="nl-BE" sz="1800">
                <a:solidFill>
                  <a:schemeClr val="dk1"/>
                </a:solidFill>
              </a:rPr>
              <a:t>   voor de praktijklessen.</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17e6410a28_0_701"/>
          <p:cNvSpPr txBox="1"/>
          <p:nvPr>
            <p:ph type="title"/>
          </p:nvPr>
        </p:nvSpPr>
        <p:spPr>
          <a:xfrm>
            <a:off x="1619675" y="836614"/>
            <a:ext cx="6951600" cy="6219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0000"/>
              <a:buFont typeface="Arial"/>
              <a:buNone/>
            </a:pPr>
            <a:r>
              <a:rPr lang="nl-BE"/>
              <a:t>Evaluaties</a:t>
            </a:r>
            <a:br>
              <a:rPr lang="nl-BE"/>
            </a:br>
            <a:br>
              <a:rPr lang="nl-BE"/>
            </a:br>
            <a:endParaRPr/>
          </a:p>
        </p:txBody>
      </p:sp>
      <p:sp>
        <p:nvSpPr>
          <p:cNvPr id="212" name="Google Shape;212;g217e6410a28_0_701"/>
          <p:cNvSpPr txBox="1"/>
          <p:nvPr/>
        </p:nvSpPr>
        <p:spPr>
          <a:xfrm>
            <a:off x="1217175" y="1609500"/>
            <a:ext cx="7354200" cy="4294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rgbClr val="E4160A"/>
              </a:buClr>
              <a:buSzPts val="3200"/>
              <a:buFont typeface="Arial"/>
              <a:buNone/>
            </a:pPr>
            <a:r>
              <a:rPr lang="nl-BE" sz="1800">
                <a:solidFill>
                  <a:schemeClr val="dk1"/>
                </a:solidFill>
              </a:rPr>
              <a:t>*</a:t>
            </a:r>
            <a:r>
              <a:rPr lang="nl-BE" sz="1800">
                <a:solidFill>
                  <a:srgbClr val="E4160A"/>
                </a:solidFill>
              </a:rPr>
              <a:t> </a:t>
            </a:r>
            <a:r>
              <a:rPr lang="nl-BE" sz="1800">
                <a:solidFill>
                  <a:schemeClr val="dk1"/>
                </a:solidFill>
              </a:rPr>
              <a:t>De leerlingen krijgen voor alle vakken permanente evaluatie gedurende het schooljaar.</a:t>
            </a:r>
            <a:endParaRPr sz="1800">
              <a:solidFill>
                <a:schemeClr val="dk1"/>
              </a:solidFill>
            </a:endParaRPr>
          </a:p>
          <a:p>
            <a:pPr indent="0" lvl="0" marL="457200" rtl="0" algn="l">
              <a:spcBef>
                <a:spcPts val="0"/>
              </a:spcBef>
              <a:spcAft>
                <a:spcPts val="0"/>
              </a:spcAft>
              <a:buClr>
                <a:srgbClr val="E4160A"/>
              </a:buClr>
              <a:buSzPts val="3200"/>
              <a:buFont typeface="Arial"/>
              <a:buNone/>
            </a:pPr>
            <a:br>
              <a:rPr lang="nl-BE" sz="1800">
                <a:solidFill>
                  <a:schemeClr val="dk1"/>
                </a:solidFill>
              </a:rPr>
            </a:br>
            <a:r>
              <a:rPr lang="nl-BE" sz="1800">
                <a:solidFill>
                  <a:schemeClr val="dk1"/>
                </a:solidFill>
              </a:rPr>
              <a:t>* De leerlingen hebben in december en juni examen/projectevaluatie! </a:t>
            </a:r>
            <a:br>
              <a:rPr lang="nl-BE" sz="1800">
                <a:solidFill>
                  <a:schemeClr val="dk1"/>
                </a:solidFill>
              </a:rPr>
            </a:br>
            <a:r>
              <a:rPr lang="nl-BE" sz="1800">
                <a:solidFill>
                  <a:schemeClr val="dk1"/>
                </a:solidFill>
              </a:rPr>
              <a:t>  </a:t>
            </a:r>
            <a:endParaRPr sz="1800"/>
          </a:p>
          <a:p>
            <a:pPr indent="0" lvl="0" marL="0" rtl="0" algn="l">
              <a:spcBef>
                <a:spcPts val="0"/>
              </a:spcBef>
              <a:spcAft>
                <a:spcPts val="0"/>
              </a:spcAft>
              <a:buClr>
                <a:srgbClr val="E4160A"/>
              </a:buClr>
              <a:buSzPts val="3200"/>
              <a:buFont typeface="Arial"/>
              <a:buNone/>
            </a:pPr>
            <a:br>
              <a:rPr lang="nl-BE" sz="1800">
                <a:solidFill>
                  <a:schemeClr val="dk1"/>
                </a:solidFill>
              </a:rPr>
            </a:br>
            <a:r>
              <a:rPr lang="nl-BE" sz="1800">
                <a:solidFill>
                  <a:schemeClr val="dk1"/>
                </a:solidFill>
              </a:rPr>
              <a:t> </a:t>
            </a:r>
            <a:r>
              <a:rPr lang="nl-BE" sz="100">
                <a:solidFill>
                  <a:schemeClr val="dk1"/>
                </a:solidFill>
              </a:rPr>
              <a:t> </a:t>
            </a:r>
            <a:endParaRPr sz="100">
              <a:solidFill>
                <a:schemeClr val="dk1"/>
              </a:solidFill>
            </a:endParaRPr>
          </a:p>
          <a:p>
            <a:pPr indent="457200" lvl="0" marL="0" rtl="0" algn="l">
              <a:spcBef>
                <a:spcPts val="0"/>
              </a:spcBef>
              <a:spcAft>
                <a:spcPts val="0"/>
              </a:spcAft>
              <a:buClr>
                <a:srgbClr val="E4160A"/>
              </a:buClr>
              <a:buSzPts val="3200"/>
              <a:buFont typeface="Arial"/>
              <a:buNone/>
            </a:pPr>
            <a:r>
              <a:rPr lang="nl-BE" sz="1800">
                <a:solidFill>
                  <a:schemeClr val="dk1"/>
                </a:solidFill>
              </a:rPr>
              <a:t>* De evaluaties van de werkvloer &amp; vakgerichte lessen  </a:t>
            </a:r>
            <a:br>
              <a:rPr lang="nl-BE" sz="1800">
                <a:solidFill>
                  <a:schemeClr val="dk1"/>
                </a:solidFill>
              </a:rPr>
            </a:br>
            <a:r>
              <a:rPr lang="nl-BE" sz="1800">
                <a:solidFill>
                  <a:schemeClr val="dk1"/>
                </a:solidFill>
              </a:rPr>
              <a:t>   	gebeuren via de webapplicatie (TrajectX).</a:t>
            </a:r>
            <a:endParaRPr sz="1800">
              <a:solidFill>
                <a:schemeClr val="dk1"/>
              </a:solidFill>
            </a:endParaRPr>
          </a:p>
          <a:p>
            <a:pPr indent="457200" lvl="0" marL="0" rtl="0" algn="l">
              <a:spcBef>
                <a:spcPts val="0"/>
              </a:spcBef>
              <a:spcAft>
                <a:spcPts val="0"/>
              </a:spcAft>
              <a:buClr>
                <a:srgbClr val="E4160A"/>
              </a:buClr>
              <a:buSzPts val="3200"/>
              <a:buFont typeface="Arial"/>
              <a:buNone/>
            </a:pPr>
            <a:r>
              <a:rPr lang="nl-BE" sz="1500">
                <a:solidFill>
                  <a:schemeClr val="dk1"/>
                </a:solidFill>
              </a:rPr>
              <a:t>Ouders hebben leesrecht in TrajectX.</a:t>
            </a:r>
            <a:br>
              <a:rPr lang="nl-BE" sz="1800">
                <a:solidFill>
                  <a:schemeClr val="dk1"/>
                </a:solidFill>
              </a:rPr>
            </a:br>
            <a:endParaRPr sz="1800">
              <a:solidFill>
                <a:schemeClr val="dk1"/>
              </a:solidFill>
            </a:endParaRPr>
          </a:p>
          <a:p>
            <a:pPr indent="457200" lvl="0" marL="0" rtl="0" algn="l">
              <a:spcBef>
                <a:spcPts val="0"/>
              </a:spcBef>
              <a:spcAft>
                <a:spcPts val="0"/>
              </a:spcAft>
              <a:buClr>
                <a:srgbClr val="E4160A"/>
              </a:buClr>
              <a:buSzPts val="3200"/>
              <a:buFont typeface="Arial"/>
              <a:buNone/>
            </a:pPr>
            <a:r>
              <a:rPr lang="nl-BE" sz="1800">
                <a:solidFill>
                  <a:schemeClr val="dk1"/>
                </a:solidFill>
              </a:rPr>
              <a:t>* Voor de andere vakken via score in smartschool.</a:t>
            </a:r>
            <a:br>
              <a:rPr lang="nl-BE" sz="1800">
                <a:solidFill>
                  <a:schemeClr val="dk1"/>
                </a:solidFill>
              </a:rPr>
            </a:br>
            <a:br>
              <a:rPr lang="nl-BE" sz="1800">
                <a:solidFill>
                  <a:schemeClr val="dk1"/>
                </a:solidFill>
              </a:rPr>
            </a:b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2ab5ca9e9ea_0_0"/>
          <p:cNvPicPr preferRelativeResize="0"/>
          <p:nvPr/>
        </p:nvPicPr>
        <p:blipFill>
          <a:blip r:embed="rId3">
            <a:alphaModFix/>
          </a:blip>
          <a:stretch>
            <a:fillRect/>
          </a:stretch>
        </p:blipFill>
        <p:spPr>
          <a:xfrm>
            <a:off x="1619675" y="946299"/>
            <a:ext cx="7427350" cy="51194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2ab5ca9e9ea_0_6"/>
          <p:cNvPicPr preferRelativeResize="0"/>
          <p:nvPr/>
        </p:nvPicPr>
        <p:blipFill>
          <a:blip r:embed="rId3">
            <a:alphaModFix/>
          </a:blip>
          <a:stretch>
            <a:fillRect/>
          </a:stretch>
        </p:blipFill>
        <p:spPr>
          <a:xfrm>
            <a:off x="1546825" y="666950"/>
            <a:ext cx="5229225" cy="5905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17e6410a28_0_705"/>
          <p:cNvSpPr txBox="1"/>
          <p:nvPr>
            <p:ph type="title"/>
          </p:nvPr>
        </p:nvSpPr>
        <p:spPr>
          <a:xfrm>
            <a:off x="1619675" y="836605"/>
            <a:ext cx="6951600" cy="5718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07462"/>
              <a:buFont typeface="Arial"/>
              <a:buNone/>
            </a:pPr>
            <a:r>
              <a:rPr lang="nl-BE"/>
              <a:t>Eindevaluatie</a:t>
            </a:r>
            <a:br>
              <a:rPr lang="nl-BE"/>
            </a:br>
            <a:br>
              <a:rPr lang="nl-BE"/>
            </a:br>
            <a:endParaRPr sz="2977"/>
          </a:p>
        </p:txBody>
      </p:sp>
      <p:sp>
        <p:nvSpPr>
          <p:cNvPr id="230" name="Google Shape;230;g217e6410a28_0_705"/>
          <p:cNvSpPr txBox="1"/>
          <p:nvPr/>
        </p:nvSpPr>
        <p:spPr>
          <a:xfrm>
            <a:off x="1026525" y="1663950"/>
            <a:ext cx="7544700" cy="346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E4160A"/>
              </a:buClr>
              <a:buSzPts val="3200"/>
              <a:buFont typeface="Arial"/>
              <a:buNone/>
            </a:pPr>
            <a:r>
              <a:rPr lang="nl-BE" sz="1800">
                <a:solidFill>
                  <a:schemeClr val="dk1"/>
                </a:solidFill>
              </a:rPr>
              <a:t>De leerlingen worden op het </a:t>
            </a:r>
            <a:r>
              <a:rPr lang="nl-BE" sz="1800" u="sng">
                <a:solidFill>
                  <a:schemeClr val="dk1"/>
                </a:solidFill>
              </a:rPr>
              <a:t>einde</a:t>
            </a:r>
            <a:r>
              <a:rPr lang="nl-BE" sz="1800">
                <a:solidFill>
                  <a:schemeClr val="dk1"/>
                </a:solidFill>
              </a:rPr>
              <a:t> van hun traject geëvalueerd. </a:t>
            </a:r>
            <a:br>
              <a:rPr lang="nl-BE" sz="1800">
                <a:solidFill>
                  <a:schemeClr val="dk1"/>
                </a:solidFill>
              </a:rPr>
            </a:br>
            <a:r>
              <a:rPr lang="nl-BE" sz="1800">
                <a:solidFill>
                  <a:schemeClr val="dk1"/>
                </a:solidFill>
              </a:rPr>
              <a:t>	- </a:t>
            </a:r>
            <a:r>
              <a:rPr lang="nl-BE" sz="1500">
                <a:solidFill>
                  <a:schemeClr val="dk1"/>
                </a:solidFill>
              </a:rPr>
              <a:t>5+6</a:t>
            </a:r>
            <a:r>
              <a:rPr baseline="30000" lang="nl-BE" sz="1500">
                <a:solidFill>
                  <a:schemeClr val="dk1"/>
                </a:solidFill>
              </a:rPr>
              <a:t>e</a:t>
            </a:r>
            <a:r>
              <a:rPr lang="nl-BE" sz="1500">
                <a:solidFill>
                  <a:schemeClr val="dk1"/>
                </a:solidFill>
              </a:rPr>
              <a:t> jaar</a:t>
            </a:r>
            <a:r>
              <a:rPr lang="nl-BE" sz="1300">
                <a:solidFill>
                  <a:schemeClr val="dk1"/>
                </a:solidFill>
              </a:rPr>
              <a:t> (= traject voorzien op 2 schooljaren)</a:t>
            </a:r>
            <a:br>
              <a:rPr lang="nl-BE" sz="1500">
                <a:solidFill>
                  <a:schemeClr val="dk1"/>
                </a:solidFill>
              </a:rPr>
            </a:br>
            <a:r>
              <a:rPr lang="nl-BE" sz="1500">
                <a:solidFill>
                  <a:schemeClr val="dk1"/>
                </a:solidFill>
              </a:rPr>
              <a:t>	- 7</a:t>
            </a:r>
            <a:r>
              <a:rPr baseline="30000" lang="nl-BE" sz="1500">
                <a:solidFill>
                  <a:schemeClr val="dk1"/>
                </a:solidFill>
              </a:rPr>
              <a:t>e</a:t>
            </a:r>
            <a:r>
              <a:rPr lang="nl-BE" sz="1500">
                <a:solidFill>
                  <a:schemeClr val="dk1"/>
                </a:solidFill>
              </a:rPr>
              <a:t> jaar</a:t>
            </a:r>
            <a:endParaRPr sz="1500">
              <a:solidFill>
                <a:schemeClr val="dk1"/>
              </a:solidFill>
            </a:endParaRPr>
          </a:p>
          <a:p>
            <a:pPr indent="0" lvl="0" marL="0" rtl="0" algn="l">
              <a:spcBef>
                <a:spcPts val="0"/>
              </a:spcBef>
              <a:spcAft>
                <a:spcPts val="0"/>
              </a:spcAft>
              <a:buClr>
                <a:srgbClr val="E4160A"/>
              </a:buClr>
              <a:buSzPts val="3200"/>
              <a:buFont typeface="Arial"/>
              <a:buNone/>
            </a:pPr>
            <a:br>
              <a:rPr lang="nl-BE" sz="1800">
                <a:solidFill>
                  <a:schemeClr val="dk1"/>
                </a:solidFill>
              </a:rPr>
            </a:br>
            <a:r>
              <a:rPr lang="nl-BE" sz="1800">
                <a:solidFill>
                  <a:schemeClr val="dk1"/>
                </a:solidFill>
              </a:rPr>
              <a:t>* </a:t>
            </a:r>
            <a:r>
              <a:rPr b="1" lang="nl-BE" sz="1800">
                <a:solidFill>
                  <a:schemeClr val="dk1"/>
                </a:solidFill>
              </a:rPr>
              <a:t>Geslaagd</a:t>
            </a:r>
            <a:r>
              <a:rPr lang="nl-BE" sz="1800">
                <a:solidFill>
                  <a:schemeClr val="dk1"/>
                </a:solidFill>
              </a:rPr>
              <a:t> op het einde van het zesde jaar	=</a:t>
            </a:r>
            <a:br>
              <a:rPr lang="nl-BE" sz="1600">
                <a:solidFill>
                  <a:schemeClr val="dk1"/>
                </a:solidFill>
              </a:rPr>
            </a:br>
            <a:r>
              <a:rPr lang="nl-BE" sz="1600">
                <a:solidFill>
                  <a:schemeClr val="dk1"/>
                </a:solidFill>
              </a:rPr>
              <a:t>      </a:t>
            </a:r>
            <a:r>
              <a:rPr b="1" lang="nl-BE" sz="1700">
                <a:solidFill>
                  <a:schemeClr val="dk1"/>
                </a:solidFill>
              </a:rPr>
              <a:t>Diploma secundair onderwijs met bewijs van OK niveau 3.</a:t>
            </a:r>
            <a:r>
              <a:rPr lang="nl-BE" sz="1800">
                <a:solidFill>
                  <a:schemeClr val="dk1"/>
                </a:solidFill>
              </a:rPr>
              <a:t> </a:t>
            </a:r>
            <a:br>
              <a:rPr lang="nl-BE" sz="1800">
                <a:solidFill>
                  <a:schemeClr val="dk1"/>
                </a:solidFill>
              </a:rPr>
            </a:br>
            <a:r>
              <a:rPr lang="nl-BE" sz="1800">
                <a:solidFill>
                  <a:schemeClr val="dk1"/>
                </a:solidFill>
              </a:rPr>
              <a:t>            </a:t>
            </a:r>
            <a:r>
              <a:rPr lang="nl-BE">
                <a:solidFill>
                  <a:schemeClr val="dk1"/>
                </a:solidFill>
              </a:rPr>
              <a:t>OK = onderwijskwalificatie</a:t>
            </a:r>
            <a:endParaRPr>
              <a:solidFill>
                <a:schemeClr val="dk1"/>
              </a:solidFill>
            </a:endParaRPr>
          </a:p>
          <a:p>
            <a:pPr indent="0" lvl="0" marL="1371600" rtl="0" algn="l">
              <a:spcBef>
                <a:spcPts val="0"/>
              </a:spcBef>
              <a:spcAft>
                <a:spcPts val="0"/>
              </a:spcAft>
              <a:buClr>
                <a:srgbClr val="E4160A"/>
              </a:buClr>
              <a:buSzPts val="3200"/>
              <a:buFont typeface="Arial"/>
              <a:buNone/>
            </a:pPr>
            <a:r>
              <a:t/>
            </a:r>
            <a:endParaRPr sz="1800">
              <a:solidFill>
                <a:schemeClr val="dk1"/>
              </a:solidFill>
            </a:endParaRPr>
          </a:p>
          <a:p>
            <a:pPr indent="0" lvl="0" marL="1371600" rtl="0" algn="l">
              <a:spcBef>
                <a:spcPts val="0"/>
              </a:spcBef>
              <a:spcAft>
                <a:spcPts val="0"/>
              </a:spcAft>
              <a:buClr>
                <a:srgbClr val="E4160A"/>
              </a:buClr>
              <a:buSzPts val="3200"/>
              <a:buFont typeface="Arial"/>
              <a:buNone/>
            </a:pPr>
            <a:r>
              <a:t/>
            </a:r>
            <a:endParaRPr sz="1800">
              <a:solidFill>
                <a:schemeClr val="dk1"/>
              </a:solidFill>
            </a:endParaRPr>
          </a:p>
          <a:p>
            <a:pPr indent="0" lvl="0" marL="0" rtl="0" algn="l">
              <a:spcBef>
                <a:spcPts val="0"/>
              </a:spcBef>
              <a:spcAft>
                <a:spcPts val="0"/>
              </a:spcAft>
              <a:buClr>
                <a:srgbClr val="E4160A"/>
              </a:buClr>
              <a:buSzPts val="3200"/>
              <a:buFont typeface="Arial"/>
              <a:buNone/>
            </a:pPr>
            <a:r>
              <a:rPr lang="nl-BE" sz="1800">
                <a:solidFill>
                  <a:schemeClr val="dk1"/>
                </a:solidFill>
              </a:rPr>
              <a:t>* </a:t>
            </a:r>
            <a:r>
              <a:rPr b="1" lang="nl-BE" sz="1800">
                <a:solidFill>
                  <a:schemeClr val="dk1"/>
                </a:solidFill>
              </a:rPr>
              <a:t>Niet geslaagd</a:t>
            </a:r>
            <a:r>
              <a:rPr lang="nl-BE" sz="1800">
                <a:solidFill>
                  <a:schemeClr val="dk1"/>
                </a:solidFill>
              </a:rPr>
              <a:t> = je krijgt een attest met de verworven competenties waarbij je de mogelijkheid hebt om je traject voor onbepaalde tijd te verlengen voor schoolcompontent en/of werkcomponent.</a:t>
            </a:r>
            <a:endParaRPr sz="1800"/>
          </a:p>
        </p:txBody>
      </p:sp>
      <p:pic>
        <p:nvPicPr>
          <p:cNvPr id="231" name="Google Shape;231;g217e6410a28_0_705"/>
          <p:cNvPicPr preferRelativeResize="0"/>
          <p:nvPr/>
        </p:nvPicPr>
        <p:blipFill>
          <a:blip r:embed="rId3">
            <a:alphaModFix/>
          </a:blip>
          <a:stretch>
            <a:fillRect/>
          </a:stretch>
        </p:blipFill>
        <p:spPr>
          <a:xfrm>
            <a:off x="-2" y="6511250"/>
            <a:ext cx="317026" cy="346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cb4eec0aa4_0_53"/>
          <p:cNvSpPr txBox="1"/>
          <p:nvPr>
            <p:ph type="title"/>
          </p:nvPr>
        </p:nvSpPr>
        <p:spPr>
          <a:xfrm>
            <a:off x="1619675" y="836601"/>
            <a:ext cx="6951600" cy="7668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E4160A"/>
              </a:buClr>
              <a:buSzPct val="100000"/>
              <a:buFont typeface="Arial"/>
              <a:buNone/>
            </a:pPr>
            <a:r>
              <a:rPr lang="nl-BE"/>
              <a:t>Lessenrooster op school 5</a:t>
            </a:r>
            <a:r>
              <a:rPr baseline="30000" lang="nl-BE"/>
              <a:t>e</a:t>
            </a:r>
            <a:r>
              <a:rPr lang="nl-BE"/>
              <a:t> jaar</a:t>
            </a:r>
            <a:br>
              <a:rPr lang="nl-BE"/>
            </a:br>
            <a:br>
              <a:rPr lang="nl-BE"/>
            </a:br>
            <a:br>
              <a:rPr lang="nl-BE">
                <a:solidFill>
                  <a:schemeClr val="dk1"/>
                </a:solidFill>
              </a:rPr>
            </a:br>
            <a:br>
              <a:rPr lang="nl-BE">
                <a:solidFill>
                  <a:schemeClr val="dk1"/>
                </a:solidFill>
              </a:rPr>
            </a:br>
            <a:endParaRPr>
              <a:solidFill>
                <a:schemeClr val="dk1"/>
              </a:solidFill>
            </a:endParaRPr>
          </a:p>
        </p:txBody>
      </p:sp>
      <p:sp>
        <p:nvSpPr>
          <p:cNvPr id="237" name="Google Shape;237;g3cb4eec0aa4_0_53"/>
          <p:cNvSpPr txBox="1"/>
          <p:nvPr/>
        </p:nvSpPr>
        <p:spPr>
          <a:xfrm>
            <a:off x="1468825" y="1603400"/>
            <a:ext cx="56166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- 2 u 	LO</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- 1 u 	Engels </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- 2 u 	Levensbeschouwelijk vak</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- 7u 	PAV (Project Algemene Vakken) (6u - 6de)</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- 3 u 	Theorie en praktijk van hun keuze (4u- 6de)</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- 1 u 	Seminarie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_____</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16 u  op school</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0" i="0" lang="nl-BE" sz="1800" u="none" cap="none" strike="noStrike">
                <a:solidFill>
                  <a:schemeClr val="dk1"/>
                </a:solidFill>
                <a:latin typeface="Arial"/>
                <a:ea typeface="Arial"/>
                <a:cs typeface="Arial"/>
                <a:sym typeface="Arial"/>
              </a:rPr>
              <a:t>+22u op het bedrijf</a:t>
            </a:r>
            <a:br>
              <a:rPr b="0" i="0" lang="nl-BE"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E4160A"/>
              </a:buClr>
              <a:buSzPts val="3200"/>
              <a:buFont typeface="Arial"/>
              <a:buNone/>
            </a:pPr>
            <a:r>
              <a:rPr b="1" i="0" lang="nl-BE" sz="1800" u="none" cap="none" strike="noStrike">
                <a:solidFill>
                  <a:schemeClr val="dk1"/>
                </a:solidFill>
                <a:latin typeface="Arial"/>
                <a:ea typeface="Arial"/>
                <a:cs typeface="Arial"/>
                <a:sym typeface="Arial"/>
              </a:rPr>
              <a:t>TOTAAL: 38u</a:t>
            </a:r>
            <a:br>
              <a:rPr b="1" i="0" lang="nl-BE" sz="1800" u="none" cap="none" strike="noStrike">
                <a:solidFill>
                  <a:schemeClr val="dk1"/>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17e6410a28_0_365"/>
          <p:cNvSpPr txBox="1"/>
          <p:nvPr>
            <p:ph type="title"/>
          </p:nvPr>
        </p:nvSpPr>
        <p:spPr>
          <a:xfrm>
            <a:off x="1619672" y="836711"/>
            <a:ext cx="6951600" cy="842700"/>
          </a:xfrm>
          <a:prstGeom prst="rect">
            <a:avLst/>
          </a:prstGeom>
          <a:noFill/>
          <a:ln cap="flat" cmpd="sng" w="9525">
            <a:solidFill>
              <a:schemeClr val="dk1"/>
            </a:solidFill>
            <a:prstDash val="solid"/>
            <a:round/>
            <a:headEnd len="sm" w="sm" type="none"/>
            <a:tailEnd len="sm" w="sm" type="none"/>
          </a:ln>
        </p:spPr>
        <p:txBody>
          <a:bodyPr anchorCtr="0" anchor="t" bIns="45700" lIns="0" spcFirstLastPara="1" rIns="91425" wrap="square" tIns="0">
            <a:normAutofit fontScale="90000"/>
          </a:bodyPr>
          <a:lstStyle/>
          <a:p>
            <a:pPr indent="0" lvl="0" marL="0" rtl="0" algn="l">
              <a:spcBef>
                <a:spcPts val="0"/>
              </a:spcBef>
              <a:spcAft>
                <a:spcPts val="0"/>
              </a:spcAft>
              <a:buClr>
                <a:srgbClr val="92D050"/>
              </a:buClr>
              <a:buSzPct val="106666"/>
              <a:buFont typeface="Arial"/>
              <a:buNone/>
            </a:pPr>
            <a:br>
              <a:rPr lang="nl-BE">
                <a:solidFill>
                  <a:srgbClr val="92D050"/>
                </a:solidFill>
              </a:rPr>
            </a:br>
            <a:br>
              <a:rPr lang="nl-BE">
                <a:solidFill>
                  <a:srgbClr val="92D050"/>
                </a:solidFill>
              </a:rPr>
            </a:br>
            <a:br>
              <a:rPr lang="nl-BE">
                <a:solidFill>
                  <a:srgbClr val="92D050"/>
                </a:solidFill>
              </a:rPr>
            </a:br>
            <a:r>
              <a:rPr lang="nl-BE" sz="3600" u="sng">
                <a:solidFill>
                  <a:schemeClr val="dk1"/>
                </a:solidFill>
              </a:rPr>
              <a:t>1</a:t>
            </a:r>
            <a:r>
              <a:rPr baseline="30000" lang="nl-BE" sz="3600" u="sng">
                <a:solidFill>
                  <a:schemeClr val="dk1"/>
                </a:solidFill>
              </a:rPr>
              <a:t>ste</a:t>
            </a:r>
            <a:r>
              <a:rPr lang="nl-BE" sz="3600" u="sng">
                <a:solidFill>
                  <a:schemeClr val="dk1"/>
                </a:solidFill>
              </a:rPr>
              <a:t> en 2</a:t>
            </a:r>
            <a:r>
              <a:rPr baseline="30000" lang="nl-BE" sz="3600" u="sng">
                <a:solidFill>
                  <a:schemeClr val="dk1"/>
                </a:solidFill>
              </a:rPr>
              <a:t>de</a:t>
            </a:r>
            <a:r>
              <a:rPr lang="nl-BE" sz="3600" u="sng">
                <a:solidFill>
                  <a:schemeClr val="dk1"/>
                </a:solidFill>
              </a:rPr>
              <a:t> jaar van de derde graad</a:t>
            </a:r>
            <a:br>
              <a:rPr lang="nl-BE" sz="3600" u="sng">
                <a:solidFill>
                  <a:schemeClr val="dk1"/>
                </a:solidFill>
              </a:rPr>
            </a:br>
            <a:r>
              <a:rPr lang="nl-BE" sz="2700" u="sng">
                <a:solidFill>
                  <a:schemeClr val="dk1"/>
                </a:solidFill>
              </a:rPr>
              <a:t> = 5</a:t>
            </a:r>
            <a:r>
              <a:rPr baseline="30000" lang="nl-BE" sz="2700" u="sng">
                <a:solidFill>
                  <a:schemeClr val="dk1"/>
                </a:solidFill>
              </a:rPr>
              <a:t>e</a:t>
            </a:r>
            <a:r>
              <a:rPr lang="nl-BE" sz="2700" u="sng">
                <a:solidFill>
                  <a:schemeClr val="dk1"/>
                </a:solidFill>
              </a:rPr>
              <a:t> + 6</a:t>
            </a:r>
            <a:r>
              <a:rPr baseline="30000" lang="nl-BE" sz="2700" u="sng">
                <a:solidFill>
                  <a:schemeClr val="dk1"/>
                </a:solidFill>
              </a:rPr>
              <a:t>e</a:t>
            </a:r>
            <a:r>
              <a:rPr lang="nl-BE" sz="2700" u="sng">
                <a:solidFill>
                  <a:schemeClr val="dk1"/>
                </a:solidFill>
              </a:rPr>
              <a:t> jaar</a:t>
            </a:r>
            <a:br>
              <a:rPr lang="nl-BE" u="sng">
                <a:solidFill>
                  <a:schemeClr val="dk1"/>
                </a:solidFill>
              </a:rPr>
            </a:br>
            <a:br>
              <a:rPr lang="nl-BE" u="sng">
                <a:solidFill>
                  <a:srgbClr val="4F6128"/>
                </a:solidFill>
              </a:rPr>
            </a:br>
            <a:r>
              <a:rPr b="0" lang="nl-BE" sz="3100">
                <a:solidFill>
                  <a:srgbClr val="38761D"/>
                </a:solidFill>
              </a:rPr>
              <a:t>- Groendecoratie</a:t>
            </a:r>
            <a:br>
              <a:rPr b="0" lang="nl-BE" sz="3100">
                <a:solidFill>
                  <a:srgbClr val="38761D"/>
                </a:solidFill>
              </a:rPr>
            </a:br>
            <a:r>
              <a:rPr b="0" lang="nl-BE" sz="3100">
                <a:solidFill>
                  <a:srgbClr val="38761D"/>
                </a:solidFill>
              </a:rPr>
              <a:t>- Plant en milieu</a:t>
            </a:r>
            <a:br>
              <a:rPr b="0" lang="nl-BE" sz="3100">
                <a:solidFill>
                  <a:srgbClr val="38761D"/>
                </a:solidFill>
              </a:rPr>
            </a:br>
            <a:r>
              <a:rPr b="0" lang="nl-BE" sz="3100">
                <a:solidFill>
                  <a:srgbClr val="38761D"/>
                </a:solidFill>
              </a:rPr>
              <a:t>- Dier en milieu</a:t>
            </a:r>
            <a:br>
              <a:rPr b="0" lang="nl-BE" sz="3100">
                <a:solidFill>
                  <a:srgbClr val="38761D"/>
                </a:solidFill>
              </a:rPr>
            </a:br>
            <a:r>
              <a:rPr b="0" lang="nl-BE" sz="3100">
                <a:solidFill>
                  <a:srgbClr val="38761D"/>
                </a:solidFill>
              </a:rPr>
              <a:t>- Groenaanleg en -beheer</a:t>
            </a:r>
            <a:br>
              <a:rPr b="0" lang="nl-BE" sz="3100">
                <a:solidFill>
                  <a:schemeClr val="dk1"/>
                </a:solidFill>
              </a:rPr>
            </a:br>
            <a:r>
              <a:rPr b="0" lang="nl-BE" sz="3000">
                <a:solidFill>
                  <a:srgbClr val="0000FF"/>
                </a:solidFill>
              </a:rPr>
              <a:t>- Sanitaire- en verwarmingsinstallaties                  </a:t>
            </a:r>
            <a:endParaRPr b="0" sz="3000">
              <a:solidFill>
                <a:srgbClr val="0000FF"/>
              </a:solidFill>
            </a:endParaRPr>
          </a:p>
          <a:p>
            <a:pPr indent="0" lvl="0" marL="0" rtl="0" algn="l">
              <a:spcBef>
                <a:spcPts val="0"/>
              </a:spcBef>
              <a:spcAft>
                <a:spcPts val="0"/>
              </a:spcAft>
              <a:buClr>
                <a:srgbClr val="E4160A"/>
              </a:buClr>
              <a:buSzPct val="106666"/>
              <a:buFont typeface="Arial"/>
              <a:buNone/>
            </a:pPr>
            <a:r>
              <a:rPr b="0" lang="nl-BE" sz="3000">
                <a:solidFill>
                  <a:srgbClr val="0000FF"/>
                </a:solidFill>
              </a:rPr>
              <a:t>- Koeltechnieken</a:t>
            </a:r>
            <a:endParaRPr b="0" sz="3000">
              <a:solidFill>
                <a:srgbClr val="0000FF"/>
              </a:solidFill>
            </a:endParaRPr>
          </a:p>
        </p:txBody>
      </p:sp>
      <p:sp>
        <p:nvSpPr>
          <p:cNvPr id="243" name="Google Shape;243;g217e6410a28_0_365"/>
          <p:cNvSpPr txBox="1"/>
          <p:nvPr/>
        </p:nvSpPr>
        <p:spPr>
          <a:xfrm>
            <a:off x="3200400" y="3200400"/>
            <a:ext cx="274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4" name="Google Shape;244;g217e6410a28_0_365"/>
          <p:cNvSpPr txBox="1"/>
          <p:nvPr/>
        </p:nvSpPr>
        <p:spPr>
          <a:xfrm>
            <a:off x="3200400" y="3200400"/>
            <a:ext cx="274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5" name="Google Shape;245;g217e6410a28_0_365"/>
          <p:cNvSpPr txBox="1"/>
          <p:nvPr/>
        </p:nvSpPr>
        <p:spPr>
          <a:xfrm>
            <a:off x="1619675" y="836701"/>
            <a:ext cx="6951600" cy="842700"/>
          </a:xfrm>
          <a:prstGeom prst="rect">
            <a:avLst/>
          </a:prstGeom>
          <a:noFill/>
          <a:ln>
            <a:noFill/>
          </a:ln>
        </p:spPr>
        <p:txBody>
          <a:bodyPr anchorCtr="0" anchor="t" bIns="45700" lIns="0" spcFirstLastPara="1" rIns="91425" wrap="square" tIns="0">
            <a:noAutofit/>
          </a:bodyPr>
          <a:lstStyle/>
          <a:p>
            <a:pPr indent="0" lvl="0" marL="0" marR="0" rtl="0" algn="l">
              <a:spcBef>
                <a:spcPts val="0"/>
              </a:spcBef>
              <a:spcAft>
                <a:spcPts val="0"/>
              </a:spcAft>
              <a:buClr>
                <a:srgbClr val="E4160A"/>
              </a:buClr>
              <a:buSzPts val="2800"/>
              <a:buFont typeface="Arial"/>
              <a:buNone/>
            </a:pPr>
            <a:r>
              <a:rPr b="1" lang="nl-BE" sz="2800">
                <a:solidFill>
                  <a:srgbClr val="E4160A"/>
                </a:solidFill>
                <a:latin typeface="Arial"/>
                <a:ea typeface="Arial"/>
                <a:cs typeface="Arial"/>
                <a:sym typeface="Arial"/>
              </a:rPr>
              <a:t>Opleidingen in duaal leren (De Wijnpers)</a:t>
            </a:r>
            <a:endParaRPr/>
          </a:p>
          <a:p>
            <a:pPr indent="0" lvl="0" marL="0" marR="0" rtl="0" algn="l">
              <a:spcBef>
                <a:spcPts val="0"/>
              </a:spcBef>
              <a:spcAft>
                <a:spcPts val="0"/>
              </a:spcAft>
              <a:buClr>
                <a:srgbClr val="E4160A"/>
              </a:buClr>
              <a:buSzPts val="2800"/>
              <a:buFont typeface="Arial"/>
              <a:buNone/>
            </a:pPr>
            <a:br>
              <a:rPr b="1" lang="nl-BE" sz="2800">
                <a:solidFill>
                  <a:srgbClr val="E4160A"/>
                </a:solidFill>
                <a:latin typeface="Arial"/>
                <a:ea typeface="Arial"/>
                <a:cs typeface="Arial"/>
                <a:sym typeface="Arial"/>
              </a:rPr>
            </a:br>
            <a:endParaRPr b="1" sz="2800">
              <a:solidFill>
                <a:srgbClr val="E4160A"/>
              </a:solidFill>
              <a:latin typeface="Arial"/>
              <a:ea typeface="Arial"/>
              <a:cs typeface="Arial"/>
              <a:sym typeface="Arial"/>
            </a:endParaRPr>
          </a:p>
        </p:txBody>
      </p:sp>
      <p:pic>
        <p:nvPicPr>
          <p:cNvPr id="246" name="Google Shape;246;g217e6410a28_0_365"/>
          <p:cNvPicPr preferRelativeResize="0"/>
          <p:nvPr/>
        </p:nvPicPr>
        <p:blipFill>
          <a:blip r:embed="rId3">
            <a:alphaModFix/>
          </a:blip>
          <a:stretch>
            <a:fillRect/>
          </a:stretch>
        </p:blipFill>
        <p:spPr>
          <a:xfrm>
            <a:off x="-2" y="6511250"/>
            <a:ext cx="317026" cy="3467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17e6410a28_0_372"/>
          <p:cNvSpPr txBox="1"/>
          <p:nvPr>
            <p:ph type="title"/>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pic>
        <p:nvPicPr>
          <p:cNvPr descr="Afbeeldingsresultaten voor bloemenzaak" id="252" name="Google Shape;252;g217e6410a28_0_372"/>
          <p:cNvPicPr preferRelativeResize="0"/>
          <p:nvPr/>
        </p:nvPicPr>
        <p:blipFill rotWithShape="1">
          <a:blip r:embed="rId3">
            <a:alphaModFix/>
          </a:blip>
          <a:srcRect b="0" l="0" r="0" t="0"/>
          <a:stretch/>
        </p:blipFill>
        <p:spPr>
          <a:xfrm>
            <a:off x="1619672" y="4599219"/>
            <a:ext cx="3383151" cy="2258781"/>
          </a:xfrm>
          <a:prstGeom prst="rect">
            <a:avLst/>
          </a:prstGeom>
          <a:noFill/>
          <a:ln>
            <a:noFill/>
          </a:ln>
        </p:spPr>
      </p:pic>
      <p:sp>
        <p:nvSpPr>
          <p:cNvPr id="253" name="Google Shape;253;g217e6410a28_0_372"/>
          <p:cNvSpPr txBox="1"/>
          <p:nvPr/>
        </p:nvSpPr>
        <p:spPr>
          <a:xfrm>
            <a:off x="1063870" y="1784838"/>
            <a:ext cx="7507200" cy="31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1800">
                <a:solidFill>
                  <a:schemeClr val="dk1"/>
                </a:solidFill>
                <a:latin typeface="Arial"/>
                <a:ea typeface="Arial"/>
                <a:cs typeface="Arial"/>
                <a:sym typeface="Arial"/>
              </a:rPr>
              <a:t>- Verzorgen van kamerplanten</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Verwerken van aangekochte snijbloemen </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a:t>
            </a:r>
            <a:r>
              <a:rPr lang="nl-BE" sz="1200">
                <a:solidFill>
                  <a:schemeClr val="dk1"/>
                </a:solidFill>
                <a:latin typeface="Arial"/>
                <a:ea typeface="Arial"/>
                <a:cs typeface="Arial"/>
                <a:sym typeface="Arial"/>
              </a:rPr>
              <a:t>(opkuisen, boeketten en bloemstukken maken)</a:t>
            </a:r>
            <a:br>
              <a:rPr lang="nl-BE" sz="1200">
                <a:solidFill>
                  <a:schemeClr val="dk1"/>
                </a:solidFill>
                <a:latin typeface="Arial"/>
                <a:ea typeface="Arial"/>
                <a:cs typeface="Arial"/>
                <a:sym typeface="Arial"/>
              </a:rPr>
            </a:br>
            <a:r>
              <a:rPr lang="nl-BE" sz="1200">
                <a:solidFill>
                  <a:schemeClr val="dk1"/>
                </a:solidFill>
                <a:latin typeface="Arial"/>
                <a:ea typeface="Arial"/>
                <a:cs typeface="Arial"/>
                <a:sym typeface="Arial"/>
              </a:rPr>
              <a:t>- </a:t>
            </a:r>
            <a:r>
              <a:rPr lang="nl-BE" sz="1800">
                <a:solidFill>
                  <a:schemeClr val="dk1"/>
                </a:solidFill>
                <a:latin typeface="Arial"/>
                <a:ea typeface="Arial"/>
                <a:cs typeface="Arial"/>
                <a:sym typeface="Arial"/>
              </a:rPr>
              <a:t>Presenteren van bloemen en planten in een verkoopruimte.</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Verkooptechnieken, communicatie met klanten, leveranciers,...</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Kassawerk </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a:t>
            </a:r>
            <a:r>
              <a:rPr lang="nl-BE" sz="1200">
                <a:solidFill>
                  <a:schemeClr val="dk1"/>
                </a:solidFill>
                <a:latin typeface="Arial"/>
                <a:ea typeface="Arial"/>
                <a:cs typeface="Arial"/>
                <a:sym typeface="Arial"/>
              </a:rPr>
              <a:t>(bestellingen noteren, voorraad opvolgen, berekenen van aankoopfactuur naar verkoopfactuur) </a:t>
            </a:r>
            <a:br>
              <a:rPr lang="nl-BE" sz="1200">
                <a:solidFill>
                  <a:schemeClr val="dk1"/>
                </a:solidFill>
                <a:latin typeface="Arial"/>
                <a:ea typeface="Arial"/>
                <a:cs typeface="Arial"/>
                <a:sym typeface="Arial"/>
              </a:rPr>
            </a:br>
            <a:r>
              <a:rPr lang="nl-BE" sz="1200">
                <a:solidFill>
                  <a:schemeClr val="dk1"/>
                </a:solidFill>
                <a:latin typeface="Arial"/>
                <a:ea typeface="Arial"/>
                <a:cs typeface="Arial"/>
                <a:sym typeface="Arial"/>
              </a:rPr>
              <a:t>- </a:t>
            </a:r>
            <a:r>
              <a:rPr lang="nl-BE" sz="1800">
                <a:solidFill>
                  <a:schemeClr val="dk1"/>
                </a:solidFill>
                <a:latin typeface="Arial"/>
                <a:ea typeface="Arial"/>
                <a:cs typeface="Arial"/>
                <a:sym typeface="Arial"/>
              </a:rPr>
              <a:t>Kennis van ziektes op planten</a:t>
            </a:r>
            <a:br>
              <a:rPr lang="nl-BE" sz="1800">
                <a:solidFill>
                  <a:schemeClr val="dk1"/>
                </a:solidFill>
                <a:latin typeface="Arial"/>
                <a:ea typeface="Arial"/>
                <a:cs typeface="Arial"/>
                <a:sym typeface="Arial"/>
              </a:rPr>
            </a:br>
            <a:r>
              <a:rPr lang="nl-BE" sz="1800">
                <a:solidFill>
                  <a:schemeClr val="dk1"/>
                </a:solidFill>
                <a:latin typeface="Arial"/>
                <a:ea typeface="Arial"/>
                <a:cs typeface="Arial"/>
                <a:sym typeface="Arial"/>
              </a:rPr>
              <a:t>- Verpakkingstechnieken </a:t>
            </a:r>
            <a:r>
              <a:rPr lang="nl-BE" sz="1200">
                <a:solidFill>
                  <a:schemeClr val="dk1"/>
                </a:solidFill>
                <a:latin typeface="Arial"/>
                <a:ea typeface="Arial"/>
                <a:cs typeface="Arial"/>
                <a:sym typeface="Arial"/>
              </a:rPr>
              <a:t>(cadeautjes, boeketten inpakken, transport/vervoer) </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nl-BE" sz="1800">
                <a:solidFill>
                  <a:schemeClr val="dk1"/>
                </a:solidFill>
                <a:latin typeface="Arial"/>
                <a:ea typeface="Arial"/>
                <a:cs typeface="Arial"/>
                <a:sym typeface="Arial"/>
              </a:rPr>
              <a:t>- </a:t>
            </a:r>
            <a:r>
              <a:rPr lang="nl-BE" sz="1800">
                <a:solidFill>
                  <a:schemeClr val="dk1"/>
                </a:solidFill>
              </a:rPr>
              <a:t>Voorraadbeheer </a:t>
            </a:r>
            <a:br>
              <a:rPr lang="nl-BE"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pic>
        <p:nvPicPr>
          <p:cNvPr id="254" name="Google Shape;254;g217e6410a28_0_372"/>
          <p:cNvPicPr preferRelativeResize="0"/>
          <p:nvPr/>
        </p:nvPicPr>
        <p:blipFill>
          <a:blip r:embed="rId4">
            <a:alphaModFix/>
          </a:blip>
          <a:stretch>
            <a:fillRect/>
          </a:stretch>
        </p:blipFill>
        <p:spPr>
          <a:xfrm>
            <a:off x="-2" y="6511250"/>
            <a:ext cx="317026" cy="3467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217e6410a28_0_378"/>
          <p:cNvPicPr preferRelativeResize="0"/>
          <p:nvPr/>
        </p:nvPicPr>
        <p:blipFill rotWithShape="1">
          <a:blip r:embed="rId3">
            <a:alphaModFix/>
          </a:blip>
          <a:srcRect b="0" l="0" r="0" t="0"/>
          <a:stretch/>
        </p:blipFill>
        <p:spPr>
          <a:xfrm>
            <a:off x="235655" y="1550811"/>
            <a:ext cx="4183944" cy="4183944"/>
          </a:xfrm>
          <a:prstGeom prst="rect">
            <a:avLst/>
          </a:prstGeom>
          <a:noFill/>
          <a:ln>
            <a:noFill/>
          </a:ln>
        </p:spPr>
      </p:pic>
      <p:pic>
        <p:nvPicPr>
          <p:cNvPr id="260" name="Google Shape;260;g217e6410a28_0_378"/>
          <p:cNvPicPr preferRelativeResize="0"/>
          <p:nvPr/>
        </p:nvPicPr>
        <p:blipFill rotWithShape="1">
          <a:blip r:embed="rId4">
            <a:alphaModFix/>
          </a:blip>
          <a:srcRect b="0" l="0" r="0" t="0"/>
          <a:stretch/>
        </p:blipFill>
        <p:spPr>
          <a:xfrm>
            <a:off x="4629854" y="1550811"/>
            <a:ext cx="4183944" cy="4183944"/>
          </a:xfrm>
          <a:prstGeom prst="rect">
            <a:avLst/>
          </a:prstGeom>
          <a:noFill/>
          <a:ln>
            <a:noFill/>
          </a:ln>
        </p:spPr>
      </p:pic>
      <p:sp>
        <p:nvSpPr>
          <p:cNvPr id="261" name="Google Shape;261;g217e6410a28_0_378"/>
          <p:cNvSpPr txBox="1"/>
          <p:nvPr>
            <p:ph type="title"/>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pic>
        <p:nvPicPr>
          <p:cNvPr id="262" name="Google Shape;262;g217e6410a28_0_378"/>
          <p:cNvPicPr preferRelativeResize="0"/>
          <p:nvPr/>
        </p:nvPicPr>
        <p:blipFill>
          <a:blip r:embed="rId5">
            <a:alphaModFix/>
          </a:blip>
          <a:stretch>
            <a:fillRect/>
          </a:stretch>
        </p:blipFill>
        <p:spPr>
          <a:xfrm>
            <a:off x="-2" y="6511250"/>
            <a:ext cx="317026" cy="3467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17e6410a28_0_384"/>
          <p:cNvSpPr txBox="1"/>
          <p:nvPr>
            <p:ph type="title"/>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00000"/>
              <a:buFont typeface="Arial"/>
              <a:buNone/>
            </a:pPr>
            <a:r>
              <a:rPr lang="nl-BE" u="sng">
                <a:solidFill>
                  <a:srgbClr val="4F6128"/>
                </a:solidFill>
              </a:rPr>
              <a:t>Groendecoratie</a:t>
            </a:r>
            <a:br>
              <a:rPr lang="nl-BE"/>
            </a:br>
            <a:br>
              <a:rPr lang="nl-BE"/>
            </a:br>
            <a:endParaRPr>
              <a:solidFill>
                <a:srgbClr val="4F6128"/>
              </a:solidFill>
            </a:endParaRPr>
          </a:p>
        </p:txBody>
      </p:sp>
      <p:sp>
        <p:nvSpPr>
          <p:cNvPr id="268" name="Google Shape;268;g217e6410a28_0_384"/>
          <p:cNvSpPr txBox="1"/>
          <p:nvPr/>
        </p:nvSpPr>
        <p:spPr>
          <a:xfrm>
            <a:off x="1705708" y="1758461"/>
            <a:ext cx="542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1800">
                <a:solidFill>
                  <a:schemeClr val="dk1"/>
                </a:solidFill>
                <a:latin typeface="Arial"/>
                <a:ea typeface="Arial"/>
                <a:cs typeface="Arial"/>
                <a:sym typeface="Arial"/>
              </a:rPr>
              <a:t>Meer informatie: De Greef L.</a:t>
            </a:r>
            <a:endParaRPr sz="1800">
              <a:solidFill>
                <a:schemeClr val="dk1"/>
              </a:solidFill>
              <a:latin typeface="Arial"/>
              <a:ea typeface="Arial"/>
              <a:cs typeface="Arial"/>
              <a:sym typeface="Arial"/>
            </a:endParaRPr>
          </a:p>
        </p:txBody>
      </p:sp>
      <p:pic>
        <p:nvPicPr>
          <p:cNvPr id="269" name="Google Shape;269;g217e6410a28_0_384"/>
          <p:cNvPicPr preferRelativeResize="0"/>
          <p:nvPr/>
        </p:nvPicPr>
        <p:blipFill>
          <a:blip r:embed="rId3">
            <a:alphaModFix/>
          </a:blip>
          <a:stretch>
            <a:fillRect/>
          </a:stretch>
        </p:blipFill>
        <p:spPr>
          <a:xfrm>
            <a:off x="3274788" y="2468600"/>
            <a:ext cx="2286677" cy="3425848"/>
          </a:xfrm>
          <a:prstGeom prst="rect">
            <a:avLst/>
          </a:prstGeom>
          <a:noFill/>
          <a:ln>
            <a:noFill/>
          </a:ln>
        </p:spPr>
      </p:pic>
      <p:pic>
        <p:nvPicPr>
          <p:cNvPr id="270" name="Google Shape;270;g217e6410a28_0_384"/>
          <p:cNvPicPr preferRelativeResize="0"/>
          <p:nvPr/>
        </p:nvPicPr>
        <p:blipFill>
          <a:blip r:embed="rId4">
            <a:alphaModFix/>
          </a:blip>
          <a:stretch>
            <a:fillRect/>
          </a:stretch>
        </p:blipFill>
        <p:spPr>
          <a:xfrm>
            <a:off x="-2" y="6511250"/>
            <a:ext cx="317026" cy="346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217e6410a28_0_177"/>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p>
            <a:pPr indent="0" lvl="0" marL="0" rtl="0" algn="ctr">
              <a:lnSpc>
                <a:spcPct val="100000"/>
              </a:lnSpc>
              <a:spcBef>
                <a:spcPts val="0"/>
              </a:spcBef>
              <a:spcAft>
                <a:spcPts val="0"/>
              </a:spcAft>
              <a:buClr>
                <a:srgbClr val="E4160A"/>
              </a:buClr>
              <a:buSzPts val="3200"/>
              <a:buFont typeface="Arial"/>
              <a:buNone/>
            </a:pPr>
            <a:r>
              <a:rPr lang="nl-BE"/>
              <a:t>Wat is duaal leren?</a:t>
            </a:r>
            <a:endParaRPr/>
          </a:p>
        </p:txBody>
      </p:sp>
      <p:sp>
        <p:nvSpPr>
          <p:cNvPr id="104" name="Google Shape;104;g217e6410a28_0_177"/>
          <p:cNvSpPr txBox="1"/>
          <p:nvPr/>
        </p:nvSpPr>
        <p:spPr>
          <a:xfrm>
            <a:off x="993422" y="1678897"/>
            <a:ext cx="7500000" cy="472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nl-BE" sz="1800" u="none" cap="none" strike="noStrike">
                <a:solidFill>
                  <a:schemeClr val="dk1"/>
                </a:solidFill>
                <a:latin typeface="Arial"/>
                <a:ea typeface="Arial"/>
                <a:cs typeface="Arial"/>
                <a:sym typeface="Arial"/>
              </a:rPr>
              <a:t>*</a:t>
            </a:r>
            <a:r>
              <a:rPr lang="nl-BE" sz="1800">
                <a:solidFill>
                  <a:schemeClr val="dk1"/>
                </a:solidFill>
              </a:rPr>
              <a:t> </a:t>
            </a:r>
            <a:r>
              <a:rPr b="0" i="0" lang="nl-BE" sz="1800" u="none" cap="none" strike="noStrike">
                <a:solidFill>
                  <a:schemeClr val="dk1"/>
                </a:solidFill>
                <a:latin typeface="Arial"/>
                <a:ea typeface="Arial"/>
                <a:cs typeface="Arial"/>
                <a:sym typeface="Arial"/>
              </a:rPr>
              <a:t>Afwezig op school of op het bedrijf</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 School </a:t>
            </a:r>
            <a:r>
              <a:rPr b="1" i="0" lang="nl-BE" sz="1800" u="sng" cap="none" strike="noStrike">
                <a:solidFill>
                  <a:schemeClr val="dk1"/>
                </a:solidFill>
              </a:rPr>
              <a:t>en</a:t>
            </a:r>
            <a:r>
              <a:rPr b="0" i="0" lang="nl-BE" sz="1800" u="none" cap="none" strike="noStrike">
                <a:solidFill>
                  <a:schemeClr val="dk1"/>
                </a:solidFill>
                <a:latin typeface="Arial"/>
                <a:ea typeface="Arial"/>
                <a:cs typeface="Arial"/>
                <a:sym typeface="Arial"/>
              </a:rPr>
              <a:t> bedrijf verwittigen</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 STEEDS doktersattest </a:t>
            </a:r>
            <a:r>
              <a:rPr b="0" i="0" lang="nl-BE" sz="1400" u="none" cap="none" strike="noStrike">
                <a:solidFill>
                  <a:schemeClr val="dk1"/>
                </a:solidFill>
                <a:latin typeface="Arial"/>
                <a:ea typeface="Arial"/>
                <a:cs typeface="Arial"/>
                <a:sym typeface="Arial"/>
              </a:rPr>
              <a:t>(ook voor schooldagen)</a:t>
            </a: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 2x </a:t>
            </a:r>
            <a:r>
              <a:rPr b="0" i="0" lang="nl-BE" sz="1400" u="none" cap="none" strike="noStrike">
                <a:solidFill>
                  <a:schemeClr val="dk1"/>
                </a:solidFill>
                <a:latin typeface="Arial"/>
                <a:ea typeface="Arial"/>
                <a:cs typeface="Arial"/>
                <a:sym typeface="Arial"/>
              </a:rPr>
              <a:t>(bedrijf </a:t>
            </a:r>
            <a:r>
              <a:rPr b="1" lang="nl-BE" u="sng">
                <a:solidFill>
                  <a:schemeClr val="dk1"/>
                </a:solidFill>
              </a:rPr>
              <a:t>en</a:t>
            </a:r>
            <a:r>
              <a:rPr b="0" i="0" lang="nl-BE" sz="1400" u="none" cap="none" strike="noStrike">
                <a:solidFill>
                  <a:schemeClr val="dk1"/>
                </a:solidFill>
                <a:latin typeface="Arial"/>
                <a:ea typeface="Arial"/>
                <a:cs typeface="Arial"/>
                <a:sym typeface="Arial"/>
              </a:rPr>
              <a:t> school)</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a:solidFill>
                <a:schemeClr val="dk1"/>
              </a:solidFill>
            </a:endParaRPr>
          </a:p>
          <a:p>
            <a:pPr indent="0" lvl="0" marL="0" rtl="0" algn="l">
              <a:spcBef>
                <a:spcPts val="0"/>
              </a:spcBef>
              <a:spcAft>
                <a:spcPts val="0"/>
              </a:spcAft>
              <a:buClr>
                <a:schemeClr val="dk1"/>
              </a:buClr>
              <a:buSzPts val="1800"/>
              <a:buFont typeface="Arial"/>
              <a:buNone/>
            </a:pPr>
            <a:r>
              <a:rPr lang="nl-BE" sz="1800">
                <a:solidFill>
                  <a:schemeClr val="dk1"/>
                </a:solidFill>
              </a:rPr>
              <a:t>* Soort contract voor arbeidsfinalitiet: OAO (</a:t>
            </a:r>
            <a:r>
              <a:rPr lang="nl-BE" sz="1100">
                <a:solidFill>
                  <a:schemeClr val="dk1"/>
                </a:solidFill>
              </a:rPr>
              <a:t>Overeenkomst Alternerende Opleiding</a:t>
            </a:r>
            <a:r>
              <a:rPr lang="nl-BE" sz="1800">
                <a:solidFill>
                  <a:schemeClr val="dk1"/>
                </a:solidFill>
              </a:rPr>
              <a:t>) tussen student, de school en het bedrijf  =   Niet ‘zomaar’ stoppen. </a:t>
            </a:r>
            <a:endParaRPr sz="1800">
              <a:solidFill>
                <a:schemeClr val="dk1"/>
              </a:solidFill>
            </a:endParaRPr>
          </a:p>
          <a:p>
            <a:pPr indent="0" lvl="0" marL="0" rtl="0" algn="l">
              <a:spcBef>
                <a:spcPts val="0"/>
              </a:spcBef>
              <a:spcAft>
                <a:spcPts val="0"/>
              </a:spcAft>
              <a:buClr>
                <a:schemeClr val="dk1"/>
              </a:buClr>
              <a:buSzPts val="1800"/>
              <a:buFont typeface="Arial"/>
              <a:buNone/>
            </a:pPr>
            <a:r>
              <a:rPr lang="nl-BE" sz="1800">
                <a:solidFill>
                  <a:schemeClr val="dk1"/>
                </a:solidFill>
              </a:rPr>
              <a:t>* Diploma na een duale opleiding = diploma uit arbeidsmarktfinaliteit </a:t>
            </a:r>
            <a:r>
              <a:rPr lang="nl-BE" sz="1100">
                <a:solidFill>
                  <a:schemeClr val="dk1"/>
                </a:solidFill>
              </a:rPr>
              <a:t>(BK3 - OK3)</a:t>
            </a:r>
            <a:br>
              <a:rPr lang="nl-BE" sz="1800">
                <a:solidFill>
                  <a:schemeClr val="dk1"/>
                </a:solidFill>
              </a:rPr>
            </a:br>
            <a:endParaRPr>
              <a:solidFill>
                <a:schemeClr val="dk1"/>
              </a:solidFill>
            </a:endParaRPr>
          </a:p>
          <a:p>
            <a:pPr indent="0" lvl="0" marL="0" rtl="0" algn="l">
              <a:spcBef>
                <a:spcPts val="0"/>
              </a:spcBef>
              <a:spcAft>
                <a:spcPts val="0"/>
              </a:spcAft>
              <a:buClr>
                <a:schemeClr val="dk1"/>
              </a:buClr>
              <a:buSzPts val="1800"/>
              <a:buFont typeface="Arial"/>
              <a:buNone/>
            </a:pPr>
            <a:r>
              <a:rPr lang="nl-BE" sz="1800">
                <a:solidFill>
                  <a:schemeClr val="dk1"/>
                </a:solidFill>
              </a:rPr>
              <a:t>* Leerling ontvangt maandelijks een </a:t>
            </a:r>
            <a:r>
              <a:rPr lang="nl-BE" sz="1800" u="sng">
                <a:solidFill>
                  <a:schemeClr val="dk1"/>
                </a:solidFill>
              </a:rPr>
              <a:t>leervergoeding</a:t>
            </a:r>
            <a:r>
              <a:rPr lang="nl-BE" sz="1800">
                <a:solidFill>
                  <a:schemeClr val="dk1"/>
                </a:solidFill>
              </a:rPr>
              <a:t> die wordt betaald </a:t>
            </a:r>
            <a:br>
              <a:rPr lang="nl-BE" sz="1800">
                <a:solidFill>
                  <a:schemeClr val="dk1"/>
                </a:solidFill>
              </a:rPr>
            </a:br>
            <a:r>
              <a:rPr lang="nl-BE" sz="1800">
                <a:solidFill>
                  <a:schemeClr val="dk1"/>
                </a:solidFill>
              </a:rPr>
              <a:t>   door de werkgever en is verplicht een </a:t>
            </a:r>
            <a:r>
              <a:rPr lang="nl-BE" sz="1800" u="sng">
                <a:solidFill>
                  <a:schemeClr val="dk1"/>
                </a:solidFill>
              </a:rPr>
              <a:t>loonfiche</a:t>
            </a:r>
            <a:r>
              <a:rPr lang="nl-BE" sz="1800">
                <a:solidFill>
                  <a:schemeClr val="dk1"/>
                </a:solidFill>
              </a:rPr>
              <a:t> te ontvangen hiervoor.</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nl-BE" sz="500" u="none" cap="none" strike="noStrike">
                <a:solidFill>
                  <a:schemeClr val="dk1"/>
                </a:solidFill>
                <a:latin typeface="Arial"/>
                <a:ea typeface="Arial"/>
                <a:cs typeface="Arial"/>
                <a:sym typeface="Arial"/>
              </a:rPr>
            </a:b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Begeleiding op school  = trajectbegeleider</a:t>
            </a:r>
            <a:r>
              <a:rPr b="0" i="0" lang="nl-BE" sz="1700" u="none" cap="none" strike="noStrike">
                <a:solidFill>
                  <a:schemeClr val="dk1"/>
                </a:solidFill>
                <a:latin typeface="Arial"/>
                <a:ea typeface="Arial"/>
                <a:cs typeface="Arial"/>
                <a:sym typeface="Arial"/>
              </a:rPr>
              <a:t> </a:t>
            </a:r>
            <a:r>
              <a:rPr b="0" i="0" lang="nl-BE" sz="1800" u="none" cap="none" strike="noStrike">
                <a:solidFill>
                  <a:schemeClr val="dk1"/>
                </a:solidFill>
                <a:latin typeface="Arial"/>
                <a:ea typeface="Arial"/>
                <a:cs typeface="Arial"/>
                <a:sym typeface="Arial"/>
              </a:rPr>
              <a:t>+ o</a:t>
            </a:r>
            <a:r>
              <a:rPr lang="nl-BE" sz="1800">
                <a:solidFill>
                  <a:schemeClr val="dk1"/>
                </a:solidFill>
              </a:rPr>
              <a:t>ndersteuningsteam</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lang="nl-BE" sz="1800">
                <a:solidFill>
                  <a:schemeClr val="dk1"/>
                </a:solidFill>
              </a:rPr>
              <a:t>* Begeleiding op werkplek = </a:t>
            </a:r>
            <a:r>
              <a:rPr b="0" i="0" lang="nl-BE" sz="1800" u="none" cap="none" strike="noStrike">
                <a:solidFill>
                  <a:schemeClr val="dk1"/>
                </a:solidFill>
                <a:latin typeface="Arial"/>
                <a:ea typeface="Arial"/>
                <a:cs typeface="Arial"/>
                <a:sym typeface="Arial"/>
              </a:rPr>
              <a:t>mentor</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nl-BE" sz="1800">
                <a:solidFill>
                  <a:schemeClr val="dk1"/>
                </a:solidFill>
              </a:rPr>
              <a:t>* Van 1 september tot 30 juni</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17e6410a28_0_390"/>
          <p:cNvSpPr txBox="1"/>
          <p:nvPr>
            <p:ph type="title"/>
          </p:nvPr>
        </p:nvSpPr>
        <p:spPr>
          <a:xfrm>
            <a:off x="1619672" y="836712"/>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60000"/>
              <a:buFont typeface="Arial"/>
              <a:buNone/>
            </a:pPr>
            <a:r>
              <a:rPr lang="nl-BE" u="sng">
                <a:solidFill>
                  <a:srgbClr val="4F6128"/>
                </a:solidFill>
              </a:rPr>
              <a:t>Plant en milieu</a:t>
            </a:r>
            <a:br>
              <a:rPr lang="nl-BE"/>
            </a:br>
            <a:br>
              <a:rPr lang="nl-BE"/>
            </a:br>
            <a:r>
              <a:rPr b="0" lang="nl-BE" sz="2000">
                <a:solidFill>
                  <a:schemeClr val="dk1"/>
                </a:solidFill>
              </a:rPr>
              <a:t>Helpen bij land- en tuinbouwteelten en uitvoeren van gemechaniseerd werk om productiedoelstellingen te realiseren</a:t>
            </a:r>
            <a:br>
              <a:rPr b="0" lang="nl-BE" sz="2000">
                <a:solidFill>
                  <a:schemeClr val="dk1"/>
                </a:solidFill>
              </a:rPr>
            </a:br>
            <a:endParaRPr b="0" sz="2000">
              <a:solidFill>
                <a:schemeClr val="dk1"/>
              </a:solidFill>
            </a:endParaRPr>
          </a:p>
        </p:txBody>
      </p:sp>
      <p:pic>
        <p:nvPicPr>
          <p:cNvPr descr="Afbeeldingsresultaten voor boomkwekerij" id="276" name="Google Shape;276;g217e6410a28_0_390"/>
          <p:cNvPicPr preferRelativeResize="0"/>
          <p:nvPr/>
        </p:nvPicPr>
        <p:blipFill rotWithShape="1">
          <a:blip r:embed="rId3">
            <a:alphaModFix/>
          </a:blip>
          <a:srcRect b="0" l="0" r="0" t="0"/>
          <a:stretch/>
        </p:blipFill>
        <p:spPr>
          <a:xfrm>
            <a:off x="5043082" y="3134675"/>
            <a:ext cx="3769193" cy="2707525"/>
          </a:xfrm>
          <a:prstGeom prst="rect">
            <a:avLst/>
          </a:prstGeom>
          <a:noFill/>
          <a:ln>
            <a:noFill/>
          </a:ln>
        </p:spPr>
      </p:pic>
      <p:pic>
        <p:nvPicPr>
          <p:cNvPr id="277" name="Google Shape;277;g217e6410a28_0_390"/>
          <p:cNvPicPr preferRelativeResize="0"/>
          <p:nvPr/>
        </p:nvPicPr>
        <p:blipFill>
          <a:blip r:embed="rId4">
            <a:alphaModFix/>
          </a:blip>
          <a:stretch>
            <a:fillRect/>
          </a:stretch>
        </p:blipFill>
        <p:spPr>
          <a:xfrm>
            <a:off x="1013700" y="3134675"/>
            <a:ext cx="3610025" cy="2707526"/>
          </a:xfrm>
          <a:prstGeom prst="rect">
            <a:avLst/>
          </a:prstGeom>
          <a:noFill/>
          <a:ln>
            <a:noFill/>
          </a:ln>
        </p:spPr>
      </p:pic>
      <p:pic>
        <p:nvPicPr>
          <p:cNvPr id="278" name="Google Shape;278;g217e6410a28_0_390"/>
          <p:cNvPicPr preferRelativeResize="0"/>
          <p:nvPr/>
        </p:nvPicPr>
        <p:blipFill>
          <a:blip r:embed="rId5">
            <a:alphaModFix/>
          </a:blip>
          <a:stretch>
            <a:fillRect/>
          </a:stretch>
        </p:blipFill>
        <p:spPr>
          <a:xfrm>
            <a:off x="0" y="6269950"/>
            <a:ext cx="588050" cy="588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17e6410a28_0_396"/>
          <p:cNvSpPr txBox="1"/>
          <p:nvPr>
            <p:ph type="title"/>
          </p:nvPr>
        </p:nvSpPr>
        <p:spPr>
          <a:xfrm>
            <a:off x="1619672" y="1467556"/>
            <a:ext cx="7084200" cy="23376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chemeClr val="dk1"/>
              </a:buClr>
              <a:buSzPct val="100000"/>
              <a:buFont typeface="Arial"/>
              <a:buNone/>
            </a:pPr>
            <a:br>
              <a:rPr b="0" lang="nl-BE" sz="2000">
                <a:solidFill>
                  <a:schemeClr val="dk1"/>
                </a:solidFill>
              </a:rPr>
            </a:br>
            <a:br>
              <a:rPr b="0" lang="nl-BE" sz="2000">
                <a:solidFill>
                  <a:schemeClr val="dk1"/>
                </a:solidFill>
              </a:rPr>
            </a:br>
            <a:r>
              <a:rPr b="0" lang="nl-BE" sz="1800">
                <a:solidFill>
                  <a:schemeClr val="dk1"/>
                </a:solidFill>
              </a:rPr>
              <a:t>De leerling  vervult zijn traject binnen 2 contexten:</a:t>
            </a:r>
            <a:br>
              <a:rPr b="0" lang="nl-BE" sz="1800">
                <a:solidFill>
                  <a:schemeClr val="dk1"/>
                </a:solidFill>
              </a:rPr>
            </a:br>
            <a:r>
              <a:rPr b="0" lang="nl-BE" sz="1800">
                <a:solidFill>
                  <a:schemeClr val="dk1"/>
                </a:solidFill>
              </a:rPr>
              <a:t>-  Akkerbouw/grove groententeelt</a:t>
            </a:r>
            <a:br>
              <a:rPr b="0" lang="nl-BE" sz="1800">
                <a:solidFill>
                  <a:schemeClr val="dk1"/>
                </a:solidFill>
              </a:rPr>
            </a:br>
            <a:r>
              <a:rPr b="0" lang="nl-BE" sz="1800">
                <a:solidFill>
                  <a:schemeClr val="dk1"/>
                </a:solidFill>
              </a:rPr>
              <a:t>-  Fruitteelt</a:t>
            </a:r>
            <a:br>
              <a:rPr b="0" lang="nl-BE" sz="1800">
                <a:solidFill>
                  <a:schemeClr val="dk1"/>
                </a:solidFill>
              </a:rPr>
            </a:br>
            <a:r>
              <a:rPr b="0" lang="nl-BE" sz="1800">
                <a:solidFill>
                  <a:schemeClr val="dk1"/>
                </a:solidFill>
              </a:rPr>
              <a:t>-  Teelten onder bescherming of open lucht</a:t>
            </a:r>
            <a:br>
              <a:rPr b="0" lang="nl-BE" sz="1800">
                <a:solidFill>
                  <a:schemeClr val="dk1"/>
                </a:solidFill>
              </a:rPr>
            </a:br>
            <a:br>
              <a:rPr lang="nl-BE" sz="1866">
                <a:solidFill>
                  <a:srgbClr val="4F6128"/>
                </a:solidFill>
              </a:rPr>
            </a:br>
            <a:r>
              <a:rPr b="0" lang="nl-BE" sz="900">
                <a:solidFill>
                  <a:srgbClr val="262626"/>
                </a:solidFill>
                <a:highlight>
                  <a:srgbClr val="FFFFFF"/>
                </a:highlight>
              </a:rPr>
              <a:t>Bv jaar 1 x en jaar 2 y. </a:t>
            </a:r>
            <a:br>
              <a:rPr b="0" lang="nl-BE" sz="900">
                <a:solidFill>
                  <a:srgbClr val="262626"/>
                </a:solidFill>
                <a:highlight>
                  <a:srgbClr val="FFFFFF"/>
                </a:highlight>
              </a:rPr>
            </a:br>
            <a:r>
              <a:rPr b="0" lang="nl-BE" sz="900">
                <a:solidFill>
                  <a:srgbClr val="262626"/>
                </a:solidFill>
                <a:highlight>
                  <a:srgbClr val="FFFFFF"/>
                </a:highlight>
              </a:rPr>
              <a:t>Of als als er op het bedrijf een gemengde vorm voorkomt kan dit 1 zijn</a:t>
            </a:r>
            <a:endParaRPr b="0" sz="1400">
              <a:solidFill>
                <a:srgbClr val="000000"/>
              </a:solidFill>
            </a:endParaRPr>
          </a:p>
          <a:p>
            <a:pPr indent="0" lvl="0" marL="0" rtl="0" algn="l">
              <a:spcBef>
                <a:spcPts val="0"/>
              </a:spcBef>
              <a:spcAft>
                <a:spcPts val="0"/>
              </a:spcAft>
              <a:buClr>
                <a:schemeClr val="dk1"/>
              </a:buClr>
              <a:buSzPct val="62500"/>
              <a:buFont typeface="Arial"/>
              <a:buNone/>
            </a:pPr>
            <a:r>
              <a:t/>
            </a:r>
            <a:endParaRPr>
              <a:solidFill>
                <a:srgbClr val="4F6128"/>
              </a:solidFill>
            </a:endParaRPr>
          </a:p>
        </p:txBody>
      </p:sp>
      <p:pic>
        <p:nvPicPr>
          <p:cNvPr descr="Afbeeldingsresultaten voor groententeelt" id="284" name="Google Shape;284;g217e6410a28_0_396"/>
          <p:cNvPicPr preferRelativeResize="0"/>
          <p:nvPr/>
        </p:nvPicPr>
        <p:blipFill rotWithShape="1">
          <a:blip r:embed="rId3">
            <a:alphaModFix/>
          </a:blip>
          <a:srcRect b="0" l="0" r="0" t="0"/>
          <a:stretch/>
        </p:blipFill>
        <p:spPr>
          <a:xfrm>
            <a:off x="4822793" y="3589525"/>
            <a:ext cx="3999782" cy="2337525"/>
          </a:xfrm>
          <a:prstGeom prst="rect">
            <a:avLst/>
          </a:prstGeom>
          <a:noFill/>
          <a:ln>
            <a:noFill/>
          </a:ln>
        </p:spPr>
      </p:pic>
      <p:sp>
        <p:nvSpPr>
          <p:cNvPr id="285" name="Google Shape;285;g217e6410a28_0_396"/>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spcBef>
                <a:spcPts val="0"/>
              </a:spcBef>
              <a:spcAft>
                <a:spcPts val="0"/>
              </a:spcAft>
              <a:buClr>
                <a:srgbClr val="4F6128"/>
              </a:buClr>
              <a:buSzPts val="2900"/>
              <a:buFont typeface="Arial"/>
              <a:buNone/>
            </a:pPr>
            <a:r>
              <a:rPr b="1" lang="nl-BE" sz="2900" u="sng">
                <a:solidFill>
                  <a:srgbClr val="4F6128"/>
                </a:solidFill>
                <a:latin typeface="Arial"/>
                <a:ea typeface="Arial"/>
                <a:cs typeface="Arial"/>
                <a:sym typeface="Arial"/>
              </a:rPr>
              <a:t>Plant en milieu</a:t>
            </a:r>
            <a:endParaRPr b="1" sz="2900">
              <a:solidFill>
                <a:srgbClr val="4F6128"/>
              </a:solidFill>
              <a:latin typeface="Arial"/>
              <a:ea typeface="Arial"/>
              <a:cs typeface="Arial"/>
              <a:sym typeface="Arial"/>
            </a:endParaRPr>
          </a:p>
        </p:txBody>
      </p:sp>
      <p:pic>
        <p:nvPicPr>
          <p:cNvPr id="286" name="Google Shape;286;g217e6410a28_0_396"/>
          <p:cNvPicPr preferRelativeResize="0"/>
          <p:nvPr/>
        </p:nvPicPr>
        <p:blipFill>
          <a:blip r:embed="rId4">
            <a:alphaModFix/>
          </a:blip>
          <a:stretch>
            <a:fillRect/>
          </a:stretch>
        </p:blipFill>
        <p:spPr>
          <a:xfrm>
            <a:off x="710975" y="3655859"/>
            <a:ext cx="3664154" cy="2748115"/>
          </a:xfrm>
          <a:prstGeom prst="rect">
            <a:avLst/>
          </a:prstGeom>
          <a:noFill/>
          <a:ln>
            <a:noFill/>
          </a:ln>
        </p:spPr>
      </p:pic>
      <p:sp>
        <p:nvSpPr>
          <p:cNvPr id="287" name="Google Shape;287;g217e6410a28_0_396"/>
          <p:cNvSpPr txBox="1"/>
          <p:nvPr/>
        </p:nvSpPr>
        <p:spPr>
          <a:xfrm>
            <a:off x="6539075" y="1722850"/>
            <a:ext cx="2032200" cy="18270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nl-BE" sz="1500">
                <a:solidFill>
                  <a:srgbClr val="E4160A"/>
                </a:solidFill>
              </a:rPr>
              <a:t>Bijvoorbeeld:</a:t>
            </a:r>
            <a:br>
              <a:rPr lang="nl-BE" sz="1500">
                <a:solidFill>
                  <a:srgbClr val="E4160A"/>
                </a:solidFill>
              </a:rPr>
            </a:br>
            <a:r>
              <a:rPr lang="nl-BE" sz="1500">
                <a:solidFill>
                  <a:srgbClr val="E4160A"/>
                </a:solidFill>
              </a:rPr>
              <a:t>-Fruitteler</a:t>
            </a:r>
            <a:br>
              <a:rPr lang="nl-BE" sz="1500">
                <a:solidFill>
                  <a:srgbClr val="E4160A"/>
                </a:solidFill>
              </a:rPr>
            </a:br>
            <a:r>
              <a:rPr lang="nl-BE" sz="1500">
                <a:solidFill>
                  <a:srgbClr val="E4160A"/>
                </a:solidFill>
              </a:rPr>
              <a:t>-Boomkweker</a:t>
            </a:r>
            <a:br>
              <a:rPr lang="nl-BE" sz="1500">
                <a:solidFill>
                  <a:srgbClr val="E4160A"/>
                </a:solidFill>
              </a:rPr>
            </a:br>
            <a:r>
              <a:rPr lang="nl-BE" sz="1500">
                <a:solidFill>
                  <a:srgbClr val="E4160A"/>
                </a:solidFill>
              </a:rPr>
              <a:t>-Groententeler </a:t>
            </a:r>
            <a:r>
              <a:rPr lang="nl-BE" sz="1300">
                <a:solidFill>
                  <a:srgbClr val="E4160A"/>
                </a:solidFill>
              </a:rPr>
              <a:t>(tuin- of </a:t>
            </a:r>
            <a:br>
              <a:rPr lang="nl-BE" sz="1300">
                <a:solidFill>
                  <a:srgbClr val="E4160A"/>
                </a:solidFill>
              </a:rPr>
            </a:br>
            <a:r>
              <a:rPr lang="nl-BE" sz="1300">
                <a:solidFill>
                  <a:srgbClr val="E4160A"/>
                </a:solidFill>
              </a:rPr>
              <a:t>                       landbouw)</a:t>
            </a:r>
            <a:br>
              <a:rPr lang="nl-BE" sz="1500">
                <a:solidFill>
                  <a:srgbClr val="E4160A"/>
                </a:solidFill>
              </a:rPr>
            </a:br>
            <a:r>
              <a:rPr lang="nl-BE" sz="1500">
                <a:solidFill>
                  <a:srgbClr val="E4160A"/>
                </a:solidFill>
              </a:rPr>
              <a:t>-Plantenkweker</a:t>
            </a:r>
            <a:br>
              <a:rPr lang="nl-BE" sz="1500">
                <a:solidFill>
                  <a:srgbClr val="E4160A"/>
                </a:solidFill>
              </a:rPr>
            </a:br>
            <a:r>
              <a:rPr lang="nl-BE" sz="1500">
                <a:solidFill>
                  <a:srgbClr val="E4160A"/>
                </a:solidFill>
              </a:rPr>
              <a:t>- …</a:t>
            </a:r>
            <a:endParaRPr sz="1500">
              <a:solidFill>
                <a:srgbClr val="E4160A"/>
              </a:solidFill>
            </a:endParaRPr>
          </a:p>
        </p:txBody>
      </p:sp>
      <p:pic>
        <p:nvPicPr>
          <p:cNvPr id="288" name="Google Shape;288;g217e6410a28_0_396"/>
          <p:cNvPicPr preferRelativeResize="0"/>
          <p:nvPr/>
        </p:nvPicPr>
        <p:blipFill>
          <a:blip r:embed="rId5">
            <a:alphaModFix/>
          </a:blip>
          <a:stretch>
            <a:fillRect/>
          </a:stretch>
        </p:blipFill>
        <p:spPr>
          <a:xfrm>
            <a:off x="0" y="6269950"/>
            <a:ext cx="588050" cy="588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17e6410a28_0_403"/>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spcBef>
                <a:spcPts val="0"/>
              </a:spcBef>
              <a:spcAft>
                <a:spcPts val="0"/>
              </a:spcAft>
              <a:buClr>
                <a:srgbClr val="4F6128"/>
              </a:buClr>
              <a:buSzPts val="2900"/>
              <a:buFont typeface="Arial"/>
              <a:buNone/>
            </a:pPr>
            <a:r>
              <a:rPr b="1" lang="nl-BE" sz="2900" u="sng">
                <a:solidFill>
                  <a:srgbClr val="4F6128"/>
                </a:solidFill>
                <a:latin typeface="Arial"/>
                <a:ea typeface="Arial"/>
                <a:cs typeface="Arial"/>
                <a:sym typeface="Arial"/>
              </a:rPr>
              <a:t>Plant en milieu</a:t>
            </a:r>
            <a:endParaRPr b="1" sz="2900">
              <a:solidFill>
                <a:srgbClr val="4F6128"/>
              </a:solidFill>
              <a:latin typeface="Arial"/>
              <a:ea typeface="Arial"/>
              <a:cs typeface="Arial"/>
              <a:sym typeface="Arial"/>
            </a:endParaRPr>
          </a:p>
        </p:txBody>
      </p:sp>
      <p:sp>
        <p:nvSpPr>
          <p:cNvPr id="294" name="Google Shape;294;g217e6410a28_0_403"/>
          <p:cNvSpPr txBox="1"/>
          <p:nvPr/>
        </p:nvSpPr>
        <p:spPr>
          <a:xfrm>
            <a:off x="1619676" y="1696850"/>
            <a:ext cx="6450300" cy="646500"/>
          </a:xfrm>
          <a:prstGeom prst="rect">
            <a:avLst/>
          </a:prstGeom>
          <a:noFill/>
          <a:ln>
            <a:noFill/>
          </a:ln>
        </p:spPr>
        <p:txBody>
          <a:bodyPr anchorCtr="0" anchor="t" bIns="45700" lIns="91425" spcFirstLastPara="1" rIns="91425" wrap="square" tIns="45700">
            <a:spAutoFit/>
          </a:bodyPr>
          <a:lstStyle/>
          <a:p>
            <a:pPr indent="457200" lvl="0" marL="1371600" marR="0" rtl="0" algn="l">
              <a:spcBef>
                <a:spcPts val="0"/>
              </a:spcBef>
              <a:spcAft>
                <a:spcPts val="0"/>
              </a:spcAft>
              <a:buNone/>
            </a:pPr>
            <a:r>
              <a:rPr lang="nl-BE" sz="1800">
                <a:solidFill>
                  <a:schemeClr val="dk1"/>
                </a:solidFill>
                <a:latin typeface="Arial"/>
                <a:ea typeface="Arial"/>
                <a:cs typeface="Arial"/>
                <a:sym typeface="Arial"/>
              </a:rPr>
              <a:t>Meer informatie: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nl-BE" sz="1800">
                <a:solidFill>
                  <a:schemeClr val="dk1"/>
                </a:solidFill>
              </a:rPr>
              <a:t>Lemmens T</a:t>
            </a:r>
            <a:r>
              <a:rPr lang="nl-BE" sz="1800">
                <a:solidFill>
                  <a:schemeClr val="dk1"/>
                </a:solidFill>
                <a:latin typeface="Arial"/>
                <a:ea typeface="Arial"/>
                <a:cs typeface="Arial"/>
                <a:sym typeface="Arial"/>
              </a:rPr>
              <a:t>.   </a:t>
            </a:r>
            <a:r>
              <a:rPr lang="nl-BE" sz="1800">
                <a:solidFill>
                  <a:schemeClr val="dk1"/>
                </a:solidFill>
              </a:rPr>
              <a:t>			       Wouters K.	</a:t>
            </a:r>
            <a:r>
              <a:rPr lang="nl-BE"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pic>
        <p:nvPicPr>
          <p:cNvPr id="295" name="Google Shape;295;g217e6410a28_0_403"/>
          <p:cNvPicPr preferRelativeResize="0"/>
          <p:nvPr/>
        </p:nvPicPr>
        <p:blipFill>
          <a:blip r:embed="rId3">
            <a:alphaModFix/>
          </a:blip>
          <a:stretch>
            <a:fillRect/>
          </a:stretch>
        </p:blipFill>
        <p:spPr>
          <a:xfrm>
            <a:off x="1619675" y="2481575"/>
            <a:ext cx="1963500" cy="2942600"/>
          </a:xfrm>
          <a:prstGeom prst="rect">
            <a:avLst/>
          </a:prstGeom>
          <a:noFill/>
          <a:ln>
            <a:noFill/>
          </a:ln>
        </p:spPr>
      </p:pic>
      <p:pic>
        <p:nvPicPr>
          <p:cNvPr id="296" name="Google Shape;296;g217e6410a28_0_403"/>
          <p:cNvPicPr preferRelativeResize="0"/>
          <p:nvPr/>
        </p:nvPicPr>
        <p:blipFill>
          <a:blip r:embed="rId4">
            <a:alphaModFix/>
          </a:blip>
          <a:stretch>
            <a:fillRect/>
          </a:stretch>
        </p:blipFill>
        <p:spPr>
          <a:xfrm>
            <a:off x="0" y="6269950"/>
            <a:ext cx="588050" cy="588050"/>
          </a:xfrm>
          <a:prstGeom prst="rect">
            <a:avLst/>
          </a:prstGeom>
          <a:noFill/>
          <a:ln>
            <a:noFill/>
          </a:ln>
        </p:spPr>
      </p:pic>
      <p:pic>
        <p:nvPicPr>
          <p:cNvPr id="297" name="Google Shape;297;g217e6410a28_0_403"/>
          <p:cNvPicPr preferRelativeResize="0"/>
          <p:nvPr/>
        </p:nvPicPr>
        <p:blipFill rotWithShape="1">
          <a:blip r:embed="rId5">
            <a:alphaModFix/>
          </a:blip>
          <a:srcRect b="0" l="0" r="0" t="0"/>
          <a:stretch/>
        </p:blipFill>
        <p:spPr>
          <a:xfrm>
            <a:off x="4842775" y="2734750"/>
            <a:ext cx="2062100" cy="2582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17e6410a28_0_409"/>
          <p:cNvSpPr txBox="1"/>
          <p:nvPr>
            <p:ph type="title"/>
          </p:nvPr>
        </p:nvSpPr>
        <p:spPr>
          <a:xfrm>
            <a:off x="1619672" y="836712"/>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60000"/>
              <a:buFont typeface="Arial"/>
              <a:buNone/>
            </a:pPr>
            <a:r>
              <a:rPr lang="nl-BE" u="sng">
                <a:solidFill>
                  <a:srgbClr val="4F6128"/>
                </a:solidFill>
              </a:rPr>
              <a:t>Dier en milieu</a:t>
            </a:r>
            <a:br>
              <a:rPr lang="nl-BE" u="sng">
                <a:solidFill>
                  <a:srgbClr val="4F6128"/>
                </a:solidFill>
              </a:rPr>
            </a:br>
            <a:br>
              <a:rPr lang="nl-BE" u="sng">
                <a:solidFill>
                  <a:srgbClr val="4F6128"/>
                </a:solidFill>
              </a:rPr>
            </a:br>
            <a:r>
              <a:rPr b="0" lang="nl-BE" sz="2000">
                <a:solidFill>
                  <a:schemeClr val="dk1"/>
                </a:solidFill>
              </a:rPr>
              <a:t>Helpen bij het opfokken en verzorgen van </a:t>
            </a:r>
            <a:r>
              <a:rPr lang="nl-BE" sz="2000" u="sng">
                <a:solidFill>
                  <a:schemeClr val="dk1"/>
                </a:solidFill>
              </a:rPr>
              <a:t>landbouw</a:t>
            </a:r>
            <a:r>
              <a:rPr b="0" lang="nl-BE" sz="2000">
                <a:solidFill>
                  <a:schemeClr val="dk1"/>
                </a:solidFill>
              </a:rPr>
              <a:t>dieren en het uitvoeren van gemechaniseerd werk teneinde de productiedoelstellingen te realiseren.</a:t>
            </a:r>
            <a:endParaRPr b="0" sz="2000">
              <a:solidFill>
                <a:schemeClr val="dk1"/>
              </a:solidFill>
            </a:endParaRPr>
          </a:p>
          <a:p>
            <a:pPr indent="0" lvl="0" marL="0" rtl="0" algn="ctr">
              <a:spcBef>
                <a:spcPts val="0"/>
              </a:spcBef>
              <a:spcAft>
                <a:spcPts val="0"/>
              </a:spcAft>
              <a:buClr>
                <a:srgbClr val="4F6128"/>
              </a:buClr>
              <a:buSzPct val="160000"/>
              <a:buFont typeface="Arial"/>
              <a:buNone/>
            </a:pPr>
            <a:br>
              <a:rPr b="0" lang="nl-BE" sz="2000" u="sng">
                <a:solidFill>
                  <a:schemeClr val="dk1"/>
                </a:solidFill>
              </a:rPr>
            </a:br>
            <a:endParaRPr b="0" sz="2000" u="sng">
              <a:solidFill>
                <a:schemeClr val="dk1"/>
              </a:solidFill>
            </a:endParaRPr>
          </a:p>
        </p:txBody>
      </p:sp>
      <p:pic>
        <p:nvPicPr>
          <p:cNvPr descr="Afbeeldingsresultaten voor veeteelt" id="303" name="Google Shape;303;g217e6410a28_0_409"/>
          <p:cNvPicPr preferRelativeResize="0"/>
          <p:nvPr/>
        </p:nvPicPr>
        <p:blipFill rotWithShape="1">
          <a:blip r:embed="rId3">
            <a:alphaModFix/>
          </a:blip>
          <a:srcRect b="0" l="0" r="0" t="0"/>
          <a:stretch/>
        </p:blipFill>
        <p:spPr>
          <a:xfrm>
            <a:off x="576985" y="3206044"/>
            <a:ext cx="3002571" cy="2680867"/>
          </a:xfrm>
          <a:prstGeom prst="rect">
            <a:avLst/>
          </a:prstGeom>
          <a:noFill/>
          <a:ln>
            <a:noFill/>
          </a:ln>
        </p:spPr>
      </p:pic>
      <p:pic>
        <p:nvPicPr>
          <p:cNvPr descr="Afbeeldingsresultaten voor veeteelt" id="304" name="Google Shape;304;g217e6410a28_0_409"/>
          <p:cNvPicPr preferRelativeResize="0"/>
          <p:nvPr/>
        </p:nvPicPr>
        <p:blipFill rotWithShape="1">
          <a:blip r:embed="rId4">
            <a:alphaModFix/>
          </a:blip>
          <a:srcRect b="0" l="0" r="0" t="0"/>
          <a:stretch/>
        </p:blipFill>
        <p:spPr>
          <a:xfrm>
            <a:off x="3092304" y="4697971"/>
            <a:ext cx="2723536" cy="1996077"/>
          </a:xfrm>
          <a:prstGeom prst="rect">
            <a:avLst/>
          </a:prstGeom>
          <a:noFill/>
          <a:ln>
            <a:noFill/>
          </a:ln>
        </p:spPr>
      </p:pic>
      <p:pic>
        <p:nvPicPr>
          <p:cNvPr descr="Afbeeldingsresultaten voor veeteelt" id="305" name="Google Shape;305;g217e6410a28_0_409"/>
          <p:cNvPicPr preferRelativeResize="0"/>
          <p:nvPr/>
        </p:nvPicPr>
        <p:blipFill rotWithShape="1">
          <a:blip r:embed="rId5">
            <a:alphaModFix/>
          </a:blip>
          <a:srcRect b="0" l="0" r="0" t="0"/>
          <a:stretch/>
        </p:blipFill>
        <p:spPr>
          <a:xfrm>
            <a:off x="5421471" y="3110288"/>
            <a:ext cx="3496866" cy="1880310"/>
          </a:xfrm>
          <a:prstGeom prst="rect">
            <a:avLst/>
          </a:prstGeom>
          <a:noFill/>
          <a:ln>
            <a:noFill/>
          </a:ln>
        </p:spPr>
      </p:pic>
      <p:sp>
        <p:nvSpPr>
          <p:cNvPr id="306" name="Google Shape;306;g217e6410a28_0_409"/>
          <p:cNvSpPr txBox="1"/>
          <p:nvPr/>
        </p:nvSpPr>
        <p:spPr>
          <a:xfrm>
            <a:off x="3462000" y="2599450"/>
            <a:ext cx="2925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BE" sz="1700">
                <a:highlight>
                  <a:srgbClr val="FFFF00"/>
                </a:highlight>
              </a:rPr>
              <a:t>Dit is GEEN dierenzorg!</a:t>
            </a:r>
            <a:endParaRPr b="1" sz="1700">
              <a:highlight>
                <a:srgbClr val="FFFF00"/>
              </a:highlight>
            </a:endParaRPr>
          </a:p>
        </p:txBody>
      </p:sp>
      <p:pic>
        <p:nvPicPr>
          <p:cNvPr id="307" name="Google Shape;307;g217e6410a28_0_409"/>
          <p:cNvPicPr preferRelativeResize="0"/>
          <p:nvPr/>
        </p:nvPicPr>
        <p:blipFill>
          <a:blip r:embed="rId6">
            <a:alphaModFix/>
          </a:blip>
          <a:stretch>
            <a:fillRect/>
          </a:stretch>
        </p:blipFill>
        <p:spPr>
          <a:xfrm>
            <a:off x="0" y="6269950"/>
            <a:ext cx="588050" cy="588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17e6410a28_0_417"/>
          <p:cNvSpPr txBox="1"/>
          <p:nvPr>
            <p:ph type="title"/>
          </p:nvPr>
        </p:nvSpPr>
        <p:spPr>
          <a:xfrm>
            <a:off x="1218234" y="1818845"/>
            <a:ext cx="6951600" cy="1816200"/>
          </a:xfrm>
          <a:prstGeom prst="rect">
            <a:avLst/>
          </a:prstGeom>
          <a:noFill/>
          <a:ln>
            <a:noFill/>
          </a:ln>
        </p:spPr>
        <p:txBody>
          <a:bodyPr anchorCtr="0" anchor="t" bIns="45700" lIns="0" spcFirstLastPara="1" rIns="91425" wrap="square" tIns="0">
            <a:normAutofit/>
          </a:bodyPr>
          <a:lstStyle/>
          <a:p>
            <a:pPr indent="0" lvl="0" marL="0" rtl="0" algn="l">
              <a:spcBef>
                <a:spcPts val="0"/>
              </a:spcBef>
              <a:spcAft>
                <a:spcPts val="0"/>
              </a:spcAft>
              <a:buClr>
                <a:schemeClr val="dk1"/>
              </a:buClr>
              <a:buSzPts val="1800"/>
              <a:buFont typeface="Arial"/>
              <a:buNone/>
            </a:pPr>
            <a:r>
              <a:rPr b="0" lang="nl-BE" sz="1800">
                <a:solidFill>
                  <a:schemeClr val="dk1"/>
                </a:solidFill>
              </a:rPr>
              <a:t>De leerling vervult zijn traject binnen 2 contexten</a:t>
            </a:r>
            <a:br>
              <a:rPr b="0" lang="nl-BE" sz="1800">
                <a:solidFill>
                  <a:schemeClr val="dk1"/>
                </a:solidFill>
              </a:rPr>
            </a:br>
            <a:br>
              <a:rPr b="0" lang="nl-BE" sz="1800">
                <a:solidFill>
                  <a:schemeClr val="dk1"/>
                </a:solidFill>
              </a:rPr>
            </a:br>
            <a:r>
              <a:rPr b="0" lang="nl-BE" sz="1800">
                <a:solidFill>
                  <a:schemeClr val="dk1"/>
                </a:solidFill>
              </a:rPr>
              <a:t>- Varkenshouderij</a:t>
            </a:r>
            <a:br>
              <a:rPr b="0" lang="nl-BE" sz="1800">
                <a:solidFill>
                  <a:schemeClr val="dk1"/>
                </a:solidFill>
              </a:rPr>
            </a:br>
            <a:r>
              <a:rPr b="0" lang="nl-BE" sz="1800">
                <a:solidFill>
                  <a:schemeClr val="dk1"/>
                </a:solidFill>
              </a:rPr>
              <a:t>- Pluimveehouderij</a:t>
            </a:r>
            <a:br>
              <a:rPr b="0" lang="nl-BE" sz="1800">
                <a:solidFill>
                  <a:schemeClr val="dk1"/>
                </a:solidFill>
              </a:rPr>
            </a:br>
            <a:r>
              <a:rPr b="0" lang="nl-BE" sz="1800">
                <a:solidFill>
                  <a:schemeClr val="dk1"/>
                </a:solidFill>
              </a:rPr>
              <a:t>- Melkvee of vleesvee</a:t>
            </a:r>
            <a:br>
              <a:rPr b="0" lang="nl-BE" sz="1800">
                <a:solidFill>
                  <a:schemeClr val="dk1"/>
                </a:solidFill>
              </a:rPr>
            </a:br>
            <a:r>
              <a:rPr b="0" lang="nl-BE" sz="1800">
                <a:solidFill>
                  <a:schemeClr val="dk1"/>
                </a:solidFill>
              </a:rPr>
              <a:t>- Geiten - Schapen </a:t>
            </a:r>
            <a:endParaRPr/>
          </a:p>
        </p:txBody>
      </p:sp>
      <p:pic>
        <p:nvPicPr>
          <p:cNvPr descr="Afbeeldingsresultaten voor veeteelt" id="314" name="Google Shape;314;g217e6410a28_0_417"/>
          <p:cNvPicPr preferRelativeResize="0"/>
          <p:nvPr/>
        </p:nvPicPr>
        <p:blipFill rotWithShape="1">
          <a:blip r:embed="rId3">
            <a:alphaModFix/>
          </a:blip>
          <a:srcRect b="0" l="0" r="0" t="0"/>
          <a:stretch/>
        </p:blipFill>
        <p:spPr>
          <a:xfrm>
            <a:off x="2675817" y="4309533"/>
            <a:ext cx="2852618" cy="2449767"/>
          </a:xfrm>
          <a:prstGeom prst="rect">
            <a:avLst/>
          </a:prstGeom>
          <a:noFill/>
          <a:ln>
            <a:noFill/>
          </a:ln>
        </p:spPr>
      </p:pic>
      <p:pic>
        <p:nvPicPr>
          <p:cNvPr descr="Afbeeldingsresultaten voor veeteelt" id="315" name="Google Shape;315;g217e6410a28_0_417"/>
          <p:cNvPicPr preferRelativeResize="0"/>
          <p:nvPr/>
        </p:nvPicPr>
        <p:blipFill rotWithShape="1">
          <a:blip r:embed="rId4">
            <a:alphaModFix/>
          </a:blip>
          <a:srcRect b="0" l="0" r="0" t="0"/>
          <a:stretch/>
        </p:blipFill>
        <p:spPr>
          <a:xfrm>
            <a:off x="618676" y="4309525"/>
            <a:ext cx="2057150" cy="1218050"/>
          </a:xfrm>
          <a:prstGeom prst="rect">
            <a:avLst/>
          </a:prstGeom>
          <a:noFill/>
          <a:ln>
            <a:noFill/>
          </a:ln>
        </p:spPr>
      </p:pic>
      <p:sp>
        <p:nvSpPr>
          <p:cNvPr id="316" name="Google Shape;316;g217e6410a28_0_417"/>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spcBef>
                <a:spcPts val="0"/>
              </a:spcBef>
              <a:spcAft>
                <a:spcPts val="0"/>
              </a:spcAft>
              <a:buClr>
                <a:srgbClr val="4F6128"/>
              </a:buClr>
              <a:buSzPts val="2800"/>
              <a:buFont typeface="Arial"/>
              <a:buNone/>
            </a:pPr>
            <a:r>
              <a:rPr b="1" lang="nl-BE" sz="2800" u="sng">
                <a:solidFill>
                  <a:srgbClr val="4F6128"/>
                </a:solidFill>
                <a:latin typeface="Arial"/>
                <a:ea typeface="Arial"/>
                <a:cs typeface="Arial"/>
                <a:sym typeface="Arial"/>
              </a:rPr>
              <a:t>Dier en milieu</a:t>
            </a:r>
            <a:endParaRPr b="1" sz="2800">
              <a:solidFill>
                <a:srgbClr val="4F6128"/>
              </a:solidFill>
              <a:latin typeface="Arial"/>
              <a:ea typeface="Arial"/>
              <a:cs typeface="Arial"/>
              <a:sym typeface="Arial"/>
            </a:endParaRPr>
          </a:p>
        </p:txBody>
      </p:sp>
      <p:pic>
        <p:nvPicPr>
          <p:cNvPr id="317" name="Google Shape;317;g217e6410a28_0_417"/>
          <p:cNvPicPr preferRelativeResize="0"/>
          <p:nvPr/>
        </p:nvPicPr>
        <p:blipFill>
          <a:blip r:embed="rId5">
            <a:alphaModFix/>
          </a:blip>
          <a:stretch>
            <a:fillRect/>
          </a:stretch>
        </p:blipFill>
        <p:spPr>
          <a:xfrm>
            <a:off x="5080874" y="2308250"/>
            <a:ext cx="3490248" cy="2617682"/>
          </a:xfrm>
          <a:prstGeom prst="rect">
            <a:avLst/>
          </a:prstGeom>
          <a:noFill/>
          <a:ln>
            <a:noFill/>
          </a:ln>
        </p:spPr>
      </p:pic>
      <p:sp>
        <p:nvSpPr>
          <p:cNvPr id="318" name="Google Shape;318;g217e6410a28_0_417"/>
          <p:cNvSpPr txBox="1"/>
          <p:nvPr/>
        </p:nvSpPr>
        <p:spPr>
          <a:xfrm>
            <a:off x="951650" y="3723800"/>
            <a:ext cx="383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900">
                <a:solidFill>
                  <a:srgbClr val="262626"/>
                </a:solidFill>
                <a:highlight>
                  <a:srgbClr val="FFFFFF"/>
                </a:highlight>
              </a:rPr>
              <a:t>Bv jaar 1 x en jaar 2 y. </a:t>
            </a:r>
            <a:br>
              <a:rPr lang="nl-BE" sz="900">
                <a:solidFill>
                  <a:srgbClr val="262626"/>
                </a:solidFill>
                <a:highlight>
                  <a:srgbClr val="FFFFFF"/>
                </a:highlight>
              </a:rPr>
            </a:br>
            <a:r>
              <a:rPr lang="nl-BE" sz="900">
                <a:solidFill>
                  <a:srgbClr val="262626"/>
                </a:solidFill>
                <a:highlight>
                  <a:srgbClr val="FFFFFF"/>
                </a:highlight>
              </a:rPr>
              <a:t>Of als als er op het bedrijf een gemengde vorm voorkomt kan dit 1 zijn</a:t>
            </a:r>
            <a:endParaRPr/>
          </a:p>
        </p:txBody>
      </p:sp>
      <p:pic>
        <p:nvPicPr>
          <p:cNvPr id="319" name="Google Shape;319;g217e6410a28_0_417"/>
          <p:cNvPicPr preferRelativeResize="0"/>
          <p:nvPr/>
        </p:nvPicPr>
        <p:blipFill>
          <a:blip r:embed="rId6">
            <a:alphaModFix/>
          </a:blip>
          <a:stretch>
            <a:fillRect/>
          </a:stretch>
        </p:blipFill>
        <p:spPr>
          <a:xfrm>
            <a:off x="0" y="6269950"/>
            <a:ext cx="588050" cy="588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17e6410a28_0_427"/>
          <p:cNvSpPr txBox="1"/>
          <p:nvPr/>
        </p:nvSpPr>
        <p:spPr>
          <a:xfrm>
            <a:off x="1619672" y="836712"/>
            <a:ext cx="6951600" cy="580800"/>
          </a:xfrm>
          <a:prstGeom prst="rect">
            <a:avLst/>
          </a:prstGeom>
          <a:gradFill>
            <a:gsLst>
              <a:gs pos="0">
                <a:srgbClr val="92D050"/>
              </a:gs>
              <a:gs pos="46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a:bodyPr>
          <a:lstStyle/>
          <a:p>
            <a:pPr indent="0" lvl="0" marL="0" marR="0" rtl="0" algn="ctr">
              <a:spcBef>
                <a:spcPts val="0"/>
              </a:spcBef>
              <a:spcAft>
                <a:spcPts val="0"/>
              </a:spcAft>
              <a:buClr>
                <a:srgbClr val="4F6128"/>
              </a:buClr>
              <a:buSzPts val="2800"/>
              <a:buFont typeface="Arial"/>
              <a:buNone/>
            </a:pPr>
            <a:r>
              <a:rPr b="1" lang="nl-BE" sz="2800" u="sng">
                <a:solidFill>
                  <a:srgbClr val="4F6128"/>
                </a:solidFill>
                <a:latin typeface="Arial"/>
                <a:ea typeface="Arial"/>
                <a:cs typeface="Arial"/>
                <a:sym typeface="Arial"/>
              </a:rPr>
              <a:t>Dier en milieu</a:t>
            </a:r>
            <a:endParaRPr b="1" sz="2800">
              <a:solidFill>
                <a:srgbClr val="4F6128"/>
              </a:solidFill>
              <a:latin typeface="Arial"/>
              <a:ea typeface="Arial"/>
              <a:cs typeface="Arial"/>
              <a:sym typeface="Arial"/>
            </a:endParaRPr>
          </a:p>
        </p:txBody>
      </p:sp>
      <p:sp>
        <p:nvSpPr>
          <p:cNvPr id="326" name="Google Shape;326;g217e6410a28_0_427"/>
          <p:cNvSpPr txBox="1"/>
          <p:nvPr/>
        </p:nvSpPr>
        <p:spPr>
          <a:xfrm>
            <a:off x="1521079" y="1767225"/>
            <a:ext cx="6852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nl-BE" sz="1800">
                <a:solidFill>
                  <a:schemeClr val="dk1"/>
                </a:solidFill>
                <a:latin typeface="Arial"/>
                <a:ea typeface="Arial"/>
                <a:cs typeface="Arial"/>
                <a:sym typeface="Arial"/>
              </a:rPr>
              <a:t>Meer informatie: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endParaRPr>
          </a:p>
          <a:p>
            <a:pPr indent="0" lvl="0" marL="0" marR="0" rtl="0" algn="l">
              <a:spcBef>
                <a:spcPts val="0"/>
              </a:spcBef>
              <a:spcAft>
                <a:spcPts val="0"/>
              </a:spcAft>
              <a:buNone/>
            </a:pPr>
            <a:r>
              <a:rPr lang="nl-BE" sz="1800">
                <a:solidFill>
                  <a:schemeClr val="dk1"/>
                </a:solidFill>
                <a:latin typeface="Arial"/>
                <a:ea typeface="Arial"/>
                <a:cs typeface="Arial"/>
                <a:sym typeface="Arial"/>
              </a:rPr>
              <a:t>Wauters A.                          </a:t>
            </a:r>
            <a:r>
              <a:rPr lang="nl-BE" sz="1800">
                <a:solidFill>
                  <a:schemeClr val="dk1"/>
                </a:solidFill>
              </a:rPr>
              <a:t>Sannen N.			De Greef L.   </a:t>
            </a:r>
            <a:endParaRPr sz="1800">
              <a:solidFill>
                <a:schemeClr val="dk1"/>
              </a:solidFill>
              <a:latin typeface="Arial"/>
              <a:ea typeface="Arial"/>
              <a:cs typeface="Arial"/>
              <a:sym typeface="Arial"/>
            </a:endParaRPr>
          </a:p>
        </p:txBody>
      </p:sp>
      <p:pic>
        <p:nvPicPr>
          <p:cNvPr id="327" name="Google Shape;327;g217e6410a28_0_427"/>
          <p:cNvPicPr preferRelativeResize="0"/>
          <p:nvPr/>
        </p:nvPicPr>
        <p:blipFill>
          <a:blip r:embed="rId3">
            <a:alphaModFix/>
          </a:blip>
          <a:stretch>
            <a:fillRect/>
          </a:stretch>
        </p:blipFill>
        <p:spPr>
          <a:xfrm>
            <a:off x="1619675" y="2871126"/>
            <a:ext cx="1775625" cy="2661000"/>
          </a:xfrm>
          <a:prstGeom prst="rect">
            <a:avLst/>
          </a:prstGeom>
          <a:noFill/>
          <a:ln>
            <a:noFill/>
          </a:ln>
        </p:spPr>
      </p:pic>
      <p:pic>
        <p:nvPicPr>
          <p:cNvPr id="328" name="Google Shape;328;g217e6410a28_0_427"/>
          <p:cNvPicPr preferRelativeResize="0"/>
          <p:nvPr/>
        </p:nvPicPr>
        <p:blipFill rotWithShape="1">
          <a:blip r:embed="rId4">
            <a:alphaModFix/>
          </a:blip>
          <a:srcRect b="0" l="0" r="0" t="0"/>
          <a:stretch/>
        </p:blipFill>
        <p:spPr>
          <a:xfrm>
            <a:off x="3445837" y="2763300"/>
            <a:ext cx="2286674" cy="2838026"/>
          </a:xfrm>
          <a:prstGeom prst="rect">
            <a:avLst/>
          </a:prstGeom>
          <a:noFill/>
          <a:ln>
            <a:noFill/>
          </a:ln>
        </p:spPr>
      </p:pic>
      <p:pic>
        <p:nvPicPr>
          <p:cNvPr id="329" name="Google Shape;329;g217e6410a28_0_427"/>
          <p:cNvPicPr preferRelativeResize="0"/>
          <p:nvPr/>
        </p:nvPicPr>
        <p:blipFill rotWithShape="1">
          <a:blip r:embed="rId5">
            <a:alphaModFix/>
          </a:blip>
          <a:srcRect b="0" l="0" r="0" t="0"/>
          <a:stretch/>
        </p:blipFill>
        <p:spPr>
          <a:xfrm>
            <a:off x="5947850" y="2763300"/>
            <a:ext cx="2050374" cy="28380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17e6410a28_0_434"/>
          <p:cNvSpPr txBox="1"/>
          <p:nvPr>
            <p:ph type="title"/>
          </p:nvPr>
        </p:nvSpPr>
        <p:spPr>
          <a:xfrm>
            <a:off x="1557465" y="888897"/>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60000"/>
              <a:buFont typeface="Arial"/>
              <a:buNone/>
            </a:pPr>
            <a:r>
              <a:rPr lang="nl-BE" u="sng">
                <a:solidFill>
                  <a:srgbClr val="4F6128"/>
                </a:solidFill>
              </a:rPr>
              <a:t>Groenaanleg- en beheer</a:t>
            </a:r>
            <a:br>
              <a:rPr lang="nl-BE">
                <a:solidFill>
                  <a:srgbClr val="4F6128"/>
                </a:solidFill>
              </a:rPr>
            </a:br>
            <a:br>
              <a:rPr lang="nl-BE">
                <a:solidFill>
                  <a:srgbClr val="4F6128"/>
                </a:solidFill>
              </a:rPr>
            </a:br>
            <a:r>
              <a:rPr b="0" lang="nl-BE" sz="2000">
                <a:solidFill>
                  <a:schemeClr val="dk1"/>
                </a:solidFill>
              </a:rPr>
              <a:t>Werken uitvoeren inzake onderhoud, beheer en aanleg van tuinen, parken en groene ruimtes. Je leert deze in stand te houden, te ontwikkelen en de aanleg ervan te realiseren volgens het ontwerp en de wensen van de klant of opdrachtgever.</a:t>
            </a:r>
            <a:br>
              <a:rPr b="0" lang="nl-BE" sz="2000">
                <a:solidFill>
                  <a:schemeClr val="dk1"/>
                </a:solidFill>
              </a:rPr>
            </a:br>
            <a:r>
              <a:rPr b="0" lang="nl-BE" sz="2000">
                <a:solidFill>
                  <a:schemeClr val="dk1"/>
                </a:solidFill>
              </a:rPr>
              <a:t> </a:t>
            </a:r>
            <a:br>
              <a:rPr b="0" lang="nl-BE" sz="2000">
                <a:solidFill>
                  <a:schemeClr val="dk1"/>
                </a:solidFill>
              </a:rPr>
            </a:br>
            <a:endParaRPr b="0" sz="2000" u="sng">
              <a:solidFill>
                <a:schemeClr val="dk1"/>
              </a:solidFill>
            </a:endParaRPr>
          </a:p>
        </p:txBody>
      </p:sp>
      <p:pic>
        <p:nvPicPr>
          <p:cNvPr descr="Afbeeldingsresultaten voor tuinaanlegger" id="335" name="Google Shape;335;g217e6410a28_0_434"/>
          <p:cNvPicPr preferRelativeResize="0"/>
          <p:nvPr/>
        </p:nvPicPr>
        <p:blipFill rotWithShape="1">
          <a:blip r:embed="rId3">
            <a:alphaModFix/>
          </a:blip>
          <a:srcRect b="0" l="0" r="0" t="0"/>
          <a:stretch/>
        </p:blipFill>
        <p:spPr>
          <a:xfrm>
            <a:off x="1393530" y="3587263"/>
            <a:ext cx="3424195" cy="2439912"/>
          </a:xfrm>
          <a:prstGeom prst="rect">
            <a:avLst/>
          </a:prstGeom>
          <a:noFill/>
          <a:ln>
            <a:noFill/>
          </a:ln>
        </p:spPr>
      </p:pic>
      <p:pic>
        <p:nvPicPr>
          <p:cNvPr descr="Afbeeldingsresultaten voor tuinaanlegger" id="336" name="Google Shape;336;g217e6410a28_0_434"/>
          <p:cNvPicPr preferRelativeResize="0"/>
          <p:nvPr/>
        </p:nvPicPr>
        <p:blipFill rotWithShape="1">
          <a:blip r:embed="rId4">
            <a:alphaModFix/>
          </a:blip>
          <a:srcRect b="0" l="0" r="0" t="0"/>
          <a:stretch/>
        </p:blipFill>
        <p:spPr>
          <a:xfrm>
            <a:off x="5021799" y="3587263"/>
            <a:ext cx="3437565" cy="24399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17e6410a28_0_440"/>
          <p:cNvSpPr txBox="1"/>
          <p:nvPr>
            <p:ph type="title"/>
          </p:nvPr>
        </p:nvSpPr>
        <p:spPr>
          <a:xfrm>
            <a:off x="1596729" y="780117"/>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60000"/>
              <a:buFont typeface="Arial"/>
              <a:buNone/>
            </a:pPr>
            <a:r>
              <a:rPr lang="nl-BE" u="sng">
                <a:solidFill>
                  <a:srgbClr val="4F6128"/>
                </a:solidFill>
              </a:rPr>
              <a:t>Groenaanleg- en beheer</a:t>
            </a:r>
            <a:br>
              <a:rPr lang="nl-BE">
                <a:solidFill>
                  <a:srgbClr val="4F6128"/>
                </a:solidFill>
              </a:rPr>
            </a:br>
            <a:br>
              <a:rPr lang="nl-BE">
                <a:solidFill>
                  <a:srgbClr val="4F6128"/>
                </a:solidFill>
              </a:rPr>
            </a:br>
            <a:br>
              <a:rPr b="0" lang="nl-BE" sz="2000">
                <a:solidFill>
                  <a:schemeClr val="dk1"/>
                </a:solidFill>
              </a:rPr>
            </a:br>
            <a:endParaRPr b="0" sz="2000" u="sng">
              <a:solidFill>
                <a:schemeClr val="dk1"/>
              </a:solidFill>
            </a:endParaRPr>
          </a:p>
        </p:txBody>
      </p:sp>
      <p:pic>
        <p:nvPicPr>
          <p:cNvPr descr="Afbeeldingsresultaten voor klinkerleggers" id="342" name="Google Shape;342;g217e6410a28_0_440"/>
          <p:cNvPicPr preferRelativeResize="0"/>
          <p:nvPr/>
        </p:nvPicPr>
        <p:blipFill rotWithShape="1">
          <a:blip r:embed="rId3">
            <a:alphaModFix/>
          </a:blip>
          <a:srcRect b="0" l="0" r="0" t="0"/>
          <a:stretch/>
        </p:blipFill>
        <p:spPr>
          <a:xfrm>
            <a:off x="1075711" y="1632153"/>
            <a:ext cx="3905250" cy="2066925"/>
          </a:xfrm>
          <a:prstGeom prst="rect">
            <a:avLst/>
          </a:prstGeom>
          <a:noFill/>
          <a:ln>
            <a:noFill/>
          </a:ln>
        </p:spPr>
      </p:pic>
      <p:pic>
        <p:nvPicPr>
          <p:cNvPr descr="Afbeeldingsresultaten voor hagen snoeien" id="343" name="Google Shape;343;g217e6410a28_0_440"/>
          <p:cNvPicPr preferRelativeResize="0"/>
          <p:nvPr/>
        </p:nvPicPr>
        <p:blipFill rotWithShape="1">
          <a:blip r:embed="rId4">
            <a:alphaModFix/>
          </a:blip>
          <a:srcRect b="0" l="0" r="0" t="0"/>
          <a:stretch/>
        </p:blipFill>
        <p:spPr>
          <a:xfrm>
            <a:off x="5613297" y="1462856"/>
            <a:ext cx="2533650" cy="2143125"/>
          </a:xfrm>
          <a:prstGeom prst="rect">
            <a:avLst/>
          </a:prstGeom>
          <a:noFill/>
          <a:ln>
            <a:noFill/>
          </a:ln>
        </p:spPr>
      </p:pic>
      <p:pic>
        <p:nvPicPr>
          <p:cNvPr descr="Afbeeldingsresultaten voor houten terrase" id="344" name="Google Shape;344;g217e6410a28_0_440"/>
          <p:cNvPicPr preferRelativeResize="0"/>
          <p:nvPr/>
        </p:nvPicPr>
        <p:blipFill rotWithShape="1">
          <a:blip r:embed="rId5">
            <a:alphaModFix/>
          </a:blip>
          <a:srcRect b="0" l="0" r="0" t="0"/>
          <a:stretch/>
        </p:blipFill>
        <p:spPr>
          <a:xfrm>
            <a:off x="1075711" y="4045628"/>
            <a:ext cx="2952750" cy="2209800"/>
          </a:xfrm>
          <a:prstGeom prst="rect">
            <a:avLst/>
          </a:prstGeom>
          <a:noFill/>
          <a:ln>
            <a:noFill/>
          </a:ln>
        </p:spPr>
      </p:pic>
      <p:pic>
        <p:nvPicPr>
          <p:cNvPr descr="Geen beschrijving beschikbaar." id="345" name="Google Shape;345;g217e6410a28_0_440"/>
          <p:cNvPicPr preferRelativeResize="0"/>
          <p:nvPr/>
        </p:nvPicPr>
        <p:blipFill rotWithShape="1">
          <a:blip r:embed="rId6">
            <a:alphaModFix/>
          </a:blip>
          <a:srcRect b="0" l="0" r="0" t="0"/>
          <a:stretch/>
        </p:blipFill>
        <p:spPr>
          <a:xfrm>
            <a:off x="4538133" y="3812303"/>
            <a:ext cx="3002845" cy="225213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17e6410a28_0_448"/>
          <p:cNvSpPr txBox="1"/>
          <p:nvPr>
            <p:ph type="title"/>
          </p:nvPr>
        </p:nvSpPr>
        <p:spPr>
          <a:xfrm>
            <a:off x="1596729" y="780117"/>
            <a:ext cx="6951600" cy="580800"/>
          </a:xfrm>
          <a:prstGeom prst="rect">
            <a:avLst/>
          </a:prstGeom>
          <a:gradFill>
            <a:gsLst>
              <a:gs pos="0">
                <a:srgbClr val="92D050"/>
              </a:gs>
              <a:gs pos="29000">
                <a:srgbClr val="92D050"/>
              </a:gs>
              <a:gs pos="74000">
                <a:srgbClr val="AEC5E1"/>
              </a:gs>
              <a:gs pos="83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4F6128"/>
              </a:buClr>
              <a:buSzPct val="160000"/>
              <a:buFont typeface="Arial"/>
              <a:buNone/>
            </a:pPr>
            <a:r>
              <a:rPr lang="nl-BE" u="sng">
                <a:solidFill>
                  <a:srgbClr val="4F6128"/>
                </a:solidFill>
              </a:rPr>
              <a:t>Groenaanleg- en beheer</a:t>
            </a:r>
            <a:br>
              <a:rPr lang="nl-BE">
                <a:solidFill>
                  <a:srgbClr val="4F6128"/>
                </a:solidFill>
              </a:rPr>
            </a:br>
            <a:br>
              <a:rPr lang="nl-BE">
                <a:solidFill>
                  <a:srgbClr val="4F6128"/>
                </a:solidFill>
              </a:rPr>
            </a:br>
            <a:br>
              <a:rPr b="0" lang="nl-BE" sz="2000">
                <a:solidFill>
                  <a:schemeClr val="dk1"/>
                </a:solidFill>
              </a:rPr>
            </a:br>
            <a:endParaRPr b="0" sz="2000" u="sng">
              <a:solidFill>
                <a:schemeClr val="dk1"/>
              </a:solidFill>
            </a:endParaRPr>
          </a:p>
        </p:txBody>
      </p:sp>
      <p:sp>
        <p:nvSpPr>
          <p:cNvPr id="351" name="Google Shape;351;g217e6410a28_0_448"/>
          <p:cNvSpPr txBox="1"/>
          <p:nvPr/>
        </p:nvSpPr>
        <p:spPr>
          <a:xfrm>
            <a:off x="1490133" y="1909995"/>
            <a:ext cx="67734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nl-BE" sz="1800">
                <a:solidFill>
                  <a:schemeClr val="dk1"/>
                </a:solidFill>
                <a:latin typeface="Arial"/>
                <a:ea typeface="Arial"/>
                <a:cs typeface="Arial"/>
                <a:sym typeface="Arial"/>
              </a:rPr>
              <a:t>Meer informatie: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nl-BE" sz="1800">
                <a:solidFill>
                  <a:schemeClr val="dk1"/>
                </a:solidFill>
              </a:rPr>
              <a:t>Sannen N</a:t>
            </a:r>
            <a:r>
              <a:rPr lang="nl-BE" sz="1800">
                <a:solidFill>
                  <a:schemeClr val="dk1"/>
                </a:solidFill>
                <a:latin typeface="Arial"/>
                <a:ea typeface="Arial"/>
                <a:cs typeface="Arial"/>
                <a:sym typeface="Arial"/>
              </a:rPr>
              <a:t>. 							</a:t>
            </a:r>
            <a:r>
              <a:rPr lang="nl-BE" sz="1800">
                <a:solidFill>
                  <a:schemeClr val="dk1"/>
                </a:solidFill>
              </a:rPr>
              <a:t>Stiers J</a:t>
            </a:r>
            <a:r>
              <a:rPr lang="nl-BE"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id="352" name="Google Shape;352;g217e6410a28_0_448"/>
          <p:cNvPicPr preferRelativeResize="0"/>
          <p:nvPr/>
        </p:nvPicPr>
        <p:blipFill>
          <a:blip r:embed="rId3">
            <a:alphaModFix/>
          </a:blip>
          <a:stretch>
            <a:fillRect/>
          </a:stretch>
        </p:blipFill>
        <p:spPr>
          <a:xfrm>
            <a:off x="1755925" y="3020525"/>
            <a:ext cx="2491574" cy="2838026"/>
          </a:xfrm>
          <a:prstGeom prst="rect">
            <a:avLst/>
          </a:prstGeom>
          <a:noFill/>
          <a:ln>
            <a:noFill/>
          </a:ln>
        </p:spPr>
      </p:pic>
      <p:pic>
        <p:nvPicPr>
          <p:cNvPr id="353" name="Google Shape;353;g217e6410a28_0_448"/>
          <p:cNvPicPr preferRelativeResize="0"/>
          <p:nvPr/>
        </p:nvPicPr>
        <p:blipFill>
          <a:blip r:embed="rId4">
            <a:alphaModFix/>
          </a:blip>
          <a:stretch>
            <a:fillRect/>
          </a:stretch>
        </p:blipFill>
        <p:spPr>
          <a:xfrm>
            <a:off x="5400350" y="3105575"/>
            <a:ext cx="2678000" cy="2696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217e6410a28_0_900"/>
          <p:cNvSpPr txBox="1"/>
          <p:nvPr>
            <p:ph type="title"/>
          </p:nvPr>
        </p:nvSpPr>
        <p:spPr>
          <a:xfrm>
            <a:off x="1619672" y="836712"/>
            <a:ext cx="6951600" cy="580800"/>
          </a:xfrm>
          <a:prstGeom prst="rect">
            <a:avLst/>
          </a:prstGeom>
          <a:gradFill>
            <a:gsLst>
              <a:gs pos="0">
                <a:srgbClr val="92D050"/>
              </a:gs>
              <a:gs pos="23000">
                <a:srgbClr val="AEC5E1"/>
              </a:gs>
              <a:gs pos="60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0070C0"/>
              </a:buClr>
              <a:buSzPts val="2880"/>
              <a:buFont typeface="Arial"/>
              <a:buNone/>
            </a:pPr>
            <a:r>
              <a:rPr lang="nl-BE" u="sng">
                <a:solidFill>
                  <a:srgbClr val="0070C0"/>
                </a:solidFill>
              </a:rPr>
              <a:t>Sanitaire verwarmingsinstallaties</a:t>
            </a:r>
            <a:br>
              <a:rPr lang="nl-BE"/>
            </a:br>
            <a:br>
              <a:rPr lang="nl-BE"/>
            </a:br>
            <a:r>
              <a:rPr b="0" lang="nl-BE" sz="2000">
                <a:solidFill>
                  <a:schemeClr val="dk1"/>
                </a:solidFill>
              </a:rPr>
              <a:t>In de opleiding sanitaire en verwarmingsinstallaties duaal leer je:</a:t>
            </a:r>
            <a:br>
              <a:rPr b="0" lang="nl-BE" sz="2000">
                <a:solidFill>
                  <a:schemeClr val="dk1"/>
                </a:solidFill>
              </a:rPr>
            </a:br>
            <a:r>
              <a:rPr b="0" lang="nl-BE" sz="100">
                <a:solidFill>
                  <a:schemeClr val="dk1"/>
                </a:solidFill>
              </a:rPr>
              <a:t>  </a:t>
            </a:r>
            <a:endParaRPr b="0" sz="100">
              <a:solidFill>
                <a:schemeClr val="dk1"/>
              </a:solidFill>
            </a:endParaRPr>
          </a:p>
          <a:p>
            <a:pPr indent="-342900" lvl="0" marL="457200" rtl="0" algn="l">
              <a:spcBef>
                <a:spcPts val="0"/>
              </a:spcBef>
              <a:spcAft>
                <a:spcPts val="0"/>
              </a:spcAft>
              <a:buClr>
                <a:schemeClr val="dk1"/>
              </a:buClr>
              <a:buSzPct val="100000"/>
              <a:buChar char="-"/>
            </a:pPr>
            <a:r>
              <a:rPr b="0" lang="nl-BE" sz="2000">
                <a:solidFill>
                  <a:schemeClr val="dk1"/>
                </a:solidFill>
              </a:rPr>
              <a:t>installaties voor water-, riolering, gas- en distributieleidingen selecteren en plaatsen</a:t>
            </a:r>
            <a:endParaRPr b="0" sz="2000">
              <a:solidFill>
                <a:schemeClr val="dk1"/>
              </a:solidFill>
            </a:endParaRPr>
          </a:p>
          <a:p>
            <a:pPr indent="-342900" lvl="0" marL="457200" rtl="0" algn="l">
              <a:spcBef>
                <a:spcPts val="0"/>
              </a:spcBef>
              <a:spcAft>
                <a:spcPts val="0"/>
              </a:spcAft>
              <a:buClr>
                <a:schemeClr val="dk1"/>
              </a:buClr>
              <a:buSzPct val="100000"/>
              <a:buChar char="-"/>
            </a:pPr>
            <a:r>
              <a:rPr b="0" lang="nl-BE" sz="2000">
                <a:solidFill>
                  <a:schemeClr val="dk1"/>
                </a:solidFill>
              </a:rPr>
              <a:t>s</a:t>
            </a:r>
            <a:r>
              <a:rPr b="0" lang="nl-BE" sz="2000">
                <a:solidFill>
                  <a:schemeClr val="dk1"/>
                </a:solidFill>
              </a:rPr>
              <a:t>anitaire, ventilatie- of centrale verwarmingsinstallatie in dienst te stellen</a:t>
            </a:r>
            <a:endParaRPr/>
          </a:p>
        </p:txBody>
      </p:sp>
      <p:pic>
        <p:nvPicPr>
          <p:cNvPr descr="Afbeeldingsresultaten voor sanitair plaatsen" id="359" name="Google Shape;359;g217e6410a28_0_900"/>
          <p:cNvPicPr preferRelativeResize="0"/>
          <p:nvPr/>
        </p:nvPicPr>
        <p:blipFill rotWithShape="1">
          <a:blip r:embed="rId3">
            <a:alphaModFix/>
          </a:blip>
          <a:srcRect b="0" l="0" r="0" t="0"/>
          <a:stretch/>
        </p:blipFill>
        <p:spPr>
          <a:xfrm>
            <a:off x="865003" y="3459381"/>
            <a:ext cx="3697890" cy="2365452"/>
          </a:xfrm>
          <a:prstGeom prst="rect">
            <a:avLst/>
          </a:prstGeom>
          <a:noFill/>
          <a:ln>
            <a:noFill/>
          </a:ln>
        </p:spPr>
      </p:pic>
      <p:pic>
        <p:nvPicPr>
          <p:cNvPr id="360" name="Google Shape;360;g217e6410a28_0_900"/>
          <p:cNvPicPr preferRelativeResize="0"/>
          <p:nvPr/>
        </p:nvPicPr>
        <p:blipFill rotWithShape="1">
          <a:blip r:embed="rId4">
            <a:alphaModFix/>
          </a:blip>
          <a:srcRect b="0" l="0" r="0" t="0"/>
          <a:stretch/>
        </p:blipFill>
        <p:spPr>
          <a:xfrm>
            <a:off x="4983724" y="3459380"/>
            <a:ext cx="3158003" cy="23654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17e6410a28_0_88"/>
          <p:cNvSpPr/>
          <p:nvPr/>
        </p:nvSpPr>
        <p:spPr>
          <a:xfrm>
            <a:off x="1090246" y="6024882"/>
            <a:ext cx="59613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BE" sz="1000">
                <a:solidFill>
                  <a:schemeClr val="dk1"/>
                </a:solidFill>
                <a:latin typeface="Arial"/>
                <a:ea typeface="Arial"/>
                <a:cs typeface="Arial"/>
                <a:sym typeface="Arial"/>
              </a:rPr>
              <a:t>https://www.youtube.com/watch?v=gULWKS3F-4s</a:t>
            </a:r>
            <a:endParaRPr/>
          </a:p>
        </p:txBody>
      </p:sp>
      <p:pic>
        <p:nvPicPr>
          <p:cNvPr descr="Lange versie" id="110" name="Google Shape;110;g217e6410a28_0_88" title="Tuinaanleg en -onderhoud in duaal leren">
            <a:hlinkClick r:id="rId3"/>
          </p:cNvPr>
          <p:cNvPicPr preferRelativeResize="0"/>
          <p:nvPr/>
        </p:nvPicPr>
        <p:blipFill>
          <a:blip r:embed="rId4">
            <a:alphaModFix/>
          </a:blip>
          <a:stretch>
            <a:fillRect/>
          </a:stretch>
        </p:blipFill>
        <p:spPr>
          <a:xfrm>
            <a:off x="745575" y="285225"/>
            <a:ext cx="7652858" cy="5739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Afbeeldingsresultaten voor verwarming plaatsen" id="365" name="Google Shape;365;g217e6410a28_0_906"/>
          <p:cNvPicPr preferRelativeResize="0"/>
          <p:nvPr/>
        </p:nvPicPr>
        <p:blipFill rotWithShape="1">
          <a:blip r:embed="rId3">
            <a:alphaModFix/>
          </a:blip>
          <a:srcRect b="0" l="0" r="0" t="0"/>
          <a:stretch/>
        </p:blipFill>
        <p:spPr>
          <a:xfrm>
            <a:off x="4830874" y="3348551"/>
            <a:ext cx="3721575" cy="2627675"/>
          </a:xfrm>
          <a:prstGeom prst="rect">
            <a:avLst/>
          </a:prstGeom>
          <a:noFill/>
          <a:ln>
            <a:noFill/>
          </a:ln>
        </p:spPr>
      </p:pic>
      <p:pic>
        <p:nvPicPr>
          <p:cNvPr descr="Afbeeldingsresultaten voor sanitair plaatsen" id="366" name="Google Shape;366;g217e6410a28_0_906"/>
          <p:cNvPicPr preferRelativeResize="0"/>
          <p:nvPr/>
        </p:nvPicPr>
        <p:blipFill rotWithShape="1">
          <a:blip r:embed="rId4">
            <a:alphaModFix/>
          </a:blip>
          <a:srcRect b="0" l="0" r="0" t="0"/>
          <a:stretch/>
        </p:blipFill>
        <p:spPr>
          <a:xfrm>
            <a:off x="278598" y="3182177"/>
            <a:ext cx="4308350" cy="2868450"/>
          </a:xfrm>
          <a:prstGeom prst="rect">
            <a:avLst/>
          </a:prstGeom>
          <a:noFill/>
          <a:ln>
            <a:noFill/>
          </a:ln>
        </p:spPr>
      </p:pic>
      <p:pic>
        <p:nvPicPr>
          <p:cNvPr descr="Afbeeldingsresultaten voor verwarmingplaatsen" id="367" name="Google Shape;367;g217e6410a28_0_906"/>
          <p:cNvPicPr preferRelativeResize="0"/>
          <p:nvPr/>
        </p:nvPicPr>
        <p:blipFill rotWithShape="1">
          <a:blip r:embed="rId5">
            <a:alphaModFix/>
          </a:blip>
          <a:srcRect b="0" l="0" r="0" t="0"/>
          <a:stretch/>
        </p:blipFill>
        <p:spPr>
          <a:xfrm>
            <a:off x="2607150" y="649899"/>
            <a:ext cx="3029675" cy="2320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17e6410a28_0_801"/>
          <p:cNvSpPr txBox="1"/>
          <p:nvPr>
            <p:ph type="title"/>
          </p:nvPr>
        </p:nvSpPr>
        <p:spPr>
          <a:xfrm>
            <a:off x="1619672" y="836712"/>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0070C0"/>
              </a:buClr>
              <a:buSzPct val="159116"/>
              <a:buFont typeface="Arial"/>
              <a:buNone/>
            </a:pPr>
            <a:r>
              <a:rPr lang="nl-BE" u="sng">
                <a:solidFill>
                  <a:srgbClr val="0070C0"/>
                </a:solidFill>
              </a:rPr>
              <a:t>Koelinstallaties</a:t>
            </a:r>
            <a:br>
              <a:rPr lang="nl-BE" u="sng">
                <a:solidFill>
                  <a:srgbClr val="0070C0"/>
                </a:solidFill>
              </a:rPr>
            </a:br>
            <a:br>
              <a:rPr lang="nl-BE" u="sng">
                <a:solidFill>
                  <a:srgbClr val="0070C0"/>
                </a:solidFill>
              </a:rPr>
            </a:br>
            <a:endParaRPr b="0" sz="2011">
              <a:solidFill>
                <a:srgbClr val="333333"/>
              </a:solidFill>
              <a:highlight>
                <a:srgbClr val="FFFFFF"/>
              </a:highlight>
            </a:endParaRPr>
          </a:p>
          <a:p>
            <a:pPr indent="0" lvl="0" marL="0" rtl="0" algn="ctr">
              <a:spcBef>
                <a:spcPts val="0"/>
              </a:spcBef>
              <a:spcAft>
                <a:spcPts val="0"/>
              </a:spcAft>
              <a:buClr>
                <a:srgbClr val="0070C0"/>
              </a:buClr>
              <a:buSzPct val="160000"/>
              <a:buFont typeface="Arial"/>
              <a:buNone/>
            </a:pPr>
            <a:r>
              <a:t/>
            </a:r>
            <a:endParaRPr b="0" sz="2000">
              <a:solidFill>
                <a:schemeClr val="dk1"/>
              </a:solidFill>
            </a:endParaRPr>
          </a:p>
        </p:txBody>
      </p:sp>
      <p:sp>
        <p:nvSpPr>
          <p:cNvPr id="373" name="Google Shape;373;g217e6410a28_0_801"/>
          <p:cNvSpPr txBox="1"/>
          <p:nvPr/>
        </p:nvSpPr>
        <p:spPr>
          <a:xfrm>
            <a:off x="703375" y="1817300"/>
            <a:ext cx="8313000" cy="204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70C0"/>
              </a:buClr>
              <a:buSzPts val="3200"/>
              <a:buFont typeface="Arial"/>
              <a:buNone/>
            </a:pPr>
            <a:r>
              <a:rPr lang="nl-BE" sz="2011">
                <a:solidFill>
                  <a:srgbClr val="333333"/>
                </a:solidFill>
                <a:highlight>
                  <a:srgbClr val="FFFFFF"/>
                </a:highlight>
              </a:rPr>
              <a:t> </a:t>
            </a:r>
            <a:r>
              <a:rPr lang="nl-BE" sz="2011">
                <a:solidFill>
                  <a:srgbClr val="333333"/>
                </a:solidFill>
                <a:highlight>
                  <a:srgbClr val="FFFFFF"/>
                </a:highlight>
              </a:rPr>
              <a:t>In de opleiding koelinstallaties duaal leer je:</a:t>
            </a:r>
            <a:endParaRPr sz="2011">
              <a:solidFill>
                <a:srgbClr val="333333"/>
              </a:solidFill>
              <a:highlight>
                <a:srgbClr val="FFFFFF"/>
              </a:highlight>
            </a:endParaRPr>
          </a:p>
          <a:p>
            <a:pPr indent="457200" lvl="0" marL="0" rtl="0" algn="l">
              <a:spcBef>
                <a:spcPts val="0"/>
              </a:spcBef>
              <a:spcAft>
                <a:spcPts val="0"/>
              </a:spcAft>
              <a:buClr>
                <a:srgbClr val="0070C0"/>
              </a:buClr>
              <a:buSzPts val="3200"/>
              <a:buFont typeface="Arial"/>
              <a:buNone/>
            </a:pPr>
            <a:r>
              <a:rPr lang="nl-BE" sz="2011">
                <a:solidFill>
                  <a:srgbClr val="333333"/>
                </a:solidFill>
                <a:highlight>
                  <a:srgbClr val="FFFFFF"/>
                </a:highlight>
              </a:rPr>
              <a:t>- de onderdelen monteren van vaste of mobiele koel- en </a:t>
            </a:r>
            <a:br>
              <a:rPr lang="nl-BE" sz="2011">
                <a:solidFill>
                  <a:srgbClr val="333333"/>
                </a:solidFill>
                <a:highlight>
                  <a:srgbClr val="FFFFFF"/>
                </a:highlight>
              </a:rPr>
            </a:br>
            <a:r>
              <a:rPr lang="nl-BE" sz="2011">
                <a:solidFill>
                  <a:srgbClr val="333333"/>
                </a:solidFill>
                <a:highlight>
                  <a:srgbClr val="FFFFFF"/>
                </a:highlight>
              </a:rPr>
              <a:t>          vriesinstallaties </a:t>
            </a:r>
            <a:endParaRPr sz="2011">
              <a:solidFill>
                <a:srgbClr val="333333"/>
              </a:solidFill>
              <a:highlight>
                <a:srgbClr val="FFFFFF"/>
              </a:highlight>
            </a:endParaRPr>
          </a:p>
          <a:p>
            <a:pPr indent="457200" lvl="0" marL="0" rtl="0" algn="l">
              <a:spcBef>
                <a:spcPts val="0"/>
              </a:spcBef>
              <a:spcAft>
                <a:spcPts val="0"/>
              </a:spcAft>
              <a:buClr>
                <a:srgbClr val="0070C0"/>
              </a:buClr>
              <a:buSzPts val="3200"/>
              <a:buFont typeface="Arial"/>
              <a:buNone/>
            </a:pPr>
            <a:r>
              <a:rPr lang="nl-BE" sz="2011">
                <a:solidFill>
                  <a:srgbClr val="333333"/>
                </a:solidFill>
                <a:highlight>
                  <a:srgbClr val="FFFFFF"/>
                </a:highlight>
              </a:rPr>
              <a:t>- na montage controleren op lekken</a:t>
            </a:r>
            <a:endParaRPr sz="2011">
              <a:solidFill>
                <a:srgbClr val="333333"/>
              </a:solidFill>
              <a:highlight>
                <a:srgbClr val="FFFFFF"/>
              </a:highlight>
            </a:endParaRPr>
          </a:p>
          <a:p>
            <a:pPr indent="457200" lvl="0" marL="0" rtl="0" algn="l">
              <a:spcBef>
                <a:spcPts val="0"/>
              </a:spcBef>
              <a:spcAft>
                <a:spcPts val="0"/>
              </a:spcAft>
              <a:buClr>
                <a:srgbClr val="0070C0"/>
              </a:buClr>
              <a:buSzPts val="3200"/>
              <a:buFont typeface="Arial"/>
              <a:buNone/>
            </a:pPr>
            <a:r>
              <a:rPr lang="nl-BE" sz="2011">
                <a:solidFill>
                  <a:srgbClr val="333333"/>
                </a:solidFill>
                <a:highlight>
                  <a:srgbClr val="FFFFFF"/>
                </a:highlight>
              </a:rPr>
              <a:t>- de installatie klaarzetten voor het vacumeren </a:t>
            </a:r>
            <a:endParaRPr sz="2011">
              <a:solidFill>
                <a:srgbClr val="333333"/>
              </a:solidFill>
              <a:highlight>
                <a:srgbClr val="FFFFFF"/>
              </a:highlight>
            </a:endParaRPr>
          </a:p>
          <a:p>
            <a:pPr indent="457200" lvl="0" marL="0" rtl="0" algn="l">
              <a:spcBef>
                <a:spcPts val="0"/>
              </a:spcBef>
              <a:spcAft>
                <a:spcPts val="0"/>
              </a:spcAft>
              <a:buClr>
                <a:srgbClr val="0070C0"/>
              </a:buClr>
              <a:buSzPts val="3200"/>
              <a:buFont typeface="Arial"/>
              <a:buNone/>
            </a:pPr>
            <a:r>
              <a:rPr lang="nl-BE" sz="2011">
                <a:solidFill>
                  <a:srgbClr val="333333"/>
                </a:solidFill>
                <a:highlight>
                  <a:srgbClr val="FFFFFF"/>
                </a:highlight>
              </a:rPr>
              <a:t>- de installatie vullen met koudemiddel. </a:t>
            </a:r>
            <a:endParaRPr/>
          </a:p>
        </p:txBody>
      </p:sp>
      <p:pic>
        <p:nvPicPr>
          <p:cNvPr id="374" name="Google Shape;374;g217e6410a28_0_801"/>
          <p:cNvPicPr preferRelativeResize="0"/>
          <p:nvPr/>
        </p:nvPicPr>
        <p:blipFill>
          <a:blip r:embed="rId3">
            <a:alphaModFix/>
          </a:blip>
          <a:stretch>
            <a:fillRect/>
          </a:stretch>
        </p:blipFill>
        <p:spPr>
          <a:xfrm>
            <a:off x="1094050" y="4136050"/>
            <a:ext cx="2893150" cy="2169875"/>
          </a:xfrm>
          <a:prstGeom prst="rect">
            <a:avLst/>
          </a:prstGeom>
          <a:noFill/>
          <a:ln>
            <a:noFill/>
          </a:ln>
        </p:spPr>
      </p:pic>
      <p:pic>
        <p:nvPicPr>
          <p:cNvPr id="375" name="Google Shape;375;g217e6410a28_0_801"/>
          <p:cNvPicPr preferRelativeResize="0"/>
          <p:nvPr/>
        </p:nvPicPr>
        <p:blipFill>
          <a:blip r:embed="rId4">
            <a:alphaModFix/>
          </a:blip>
          <a:stretch>
            <a:fillRect/>
          </a:stretch>
        </p:blipFill>
        <p:spPr>
          <a:xfrm>
            <a:off x="5422600" y="4182075"/>
            <a:ext cx="2426700" cy="1820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17e6410a28_0_806"/>
          <p:cNvSpPr txBox="1"/>
          <p:nvPr>
            <p:ph type="title"/>
          </p:nvPr>
        </p:nvSpPr>
        <p:spPr>
          <a:xfrm>
            <a:off x="1619672" y="836712"/>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0070C0"/>
              </a:buClr>
              <a:buSzPct val="159116"/>
              <a:buFont typeface="Arial"/>
              <a:buNone/>
            </a:pPr>
            <a:r>
              <a:rPr lang="nl-BE" u="sng">
                <a:solidFill>
                  <a:srgbClr val="0070C0"/>
                </a:solidFill>
              </a:rPr>
              <a:t>Koelinstallaties</a:t>
            </a:r>
            <a:br>
              <a:rPr lang="nl-BE" u="sng">
                <a:solidFill>
                  <a:srgbClr val="0070C0"/>
                </a:solidFill>
              </a:rPr>
            </a:br>
            <a:br>
              <a:rPr lang="nl-BE" u="sng">
                <a:solidFill>
                  <a:srgbClr val="0070C0"/>
                </a:solidFill>
              </a:rPr>
            </a:br>
            <a:endParaRPr b="0" sz="2011">
              <a:solidFill>
                <a:srgbClr val="333333"/>
              </a:solidFill>
              <a:highlight>
                <a:srgbClr val="FFFFFF"/>
              </a:highlight>
            </a:endParaRPr>
          </a:p>
          <a:p>
            <a:pPr indent="0" lvl="0" marL="0" rtl="0" algn="ctr">
              <a:spcBef>
                <a:spcPts val="0"/>
              </a:spcBef>
              <a:spcAft>
                <a:spcPts val="0"/>
              </a:spcAft>
              <a:buClr>
                <a:srgbClr val="0070C0"/>
              </a:buClr>
              <a:buSzPct val="160000"/>
              <a:buFont typeface="Arial"/>
              <a:buNone/>
            </a:pPr>
            <a:r>
              <a:t/>
            </a:r>
            <a:endParaRPr b="0" sz="2000">
              <a:solidFill>
                <a:schemeClr val="dk1"/>
              </a:solidFill>
            </a:endParaRPr>
          </a:p>
        </p:txBody>
      </p:sp>
      <p:sp>
        <p:nvSpPr>
          <p:cNvPr id="381" name="Google Shape;381;g217e6410a28_0_806"/>
          <p:cNvSpPr txBox="1"/>
          <p:nvPr/>
        </p:nvSpPr>
        <p:spPr>
          <a:xfrm>
            <a:off x="703375" y="1817300"/>
            <a:ext cx="8192400" cy="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2011">
                <a:solidFill>
                  <a:srgbClr val="333333"/>
                </a:solidFill>
                <a:highlight>
                  <a:srgbClr val="FFFFFF"/>
                </a:highlight>
              </a:rPr>
              <a:t> </a:t>
            </a:r>
            <a:endParaRPr/>
          </a:p>
        </p:txBody>
      </p:sp>
      <p:pic>
        <p:nvPicPr>
          <p:cNvPr id="382" name="Google Shape;382;g217e6410a28_0_806"/>
          <p:cNvPicPr preferRelativeResize="0"/>
          <p:nvPr/>
        </p:nvPicPr>
        <p:blipFill>
          <a:blip r:embed="rId3">
            <a:alphaModFix/>
          </a:blip>
          <a:stretch>
            <a:fillRect/>
          </a:stretch>
        </p:blipFill>
        <p:spPr>
          <a:xfrm>
            <a:off x="762700" y="1817300"/>
            <a:ext cx="3757599" cy="2508124"/>
          </a:xfrm>
          <a:prstGeom prst="rect">
            <a:avLst/>
          </a:prstGeom>
          <a:noFill/>
          <a:ln>
            <a:noFill/>
          </a:ln>
        </p:spPr>
      </p:pic>
      <p:pic>
        <p:nvPicPr>
          <p:cNvPr id="383" name="Google Shape;383;g217e6410a28_0_806"/>
          <p:cNvPicPr preferRelativeResize="0"/>
          <p:nvPr/>
        </p:nvPicPr>
        <p:blipFill>
          <a:blip r:embed="rId4">
            <a:alphaModFix/>
          </a:blip>
          <a:stretch>
            <a:fillRect/>
          </a:stretch>
        </p:blipFill>
        <p:spPr>
          <a:xfrm>
            <a:off x="5055400" y="1760425"/>
            <a:ext cx="3343824" cy="2435425"/>
          </a:xfrm>
          <a:prstGeom prst="rect">
            <a:avLst/>
          </a:prstGeom>
          <a:noFill/>
          <a:ln>
            <a:noFill/>
          </a:ln>
        </p:spPr>
      </p:pic>
      <p:pic>
        <p:nvPicPr>
          <p:cNvPr id="384" name="Google Shape;384;g217e6410a28_0_806"/>
          <p:cNvPicPr preferRelativeResize="0"/>
          <p:nvPr/>
        </p:nvPicPr>
        <p:blipFill>
          <a:blip r:embed="rId5">
            <a:alphaModFix/>
          </a:blip>
          <a:stretch>
            <a:fillRect/>
          </a:stretch>
        </p:blipFill>
        <p:spPr>
          <a:xfrm>
            <a:off x="2676324" y="4368950"/>
            <a:ext cx="3143132" cy="23573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17e6410a28_0_853"/>
          <p:cNvSpPr txBox="1"/>
          <p:nvPr>
            <p:ph type="title"/>
          </p:nvPr>
        </p:nvSpPr>
        <p:spPr>
          <a:xfrm>
            <a:off x="1619672" y="836712"/>
            <a:ext cx="6951600" cy="580800"/>
          </a:xfrm>
          <a:prstGeom prst="rect">
            <a:avLst/>
          </a:prstGeom>
          <a:gradFill>
            <a:gsLst>
              <a:gs pos="0">
                <a:srgbClr val="92D050"/>
              </a:gs>
              <a:gs pos="23000">
                <a:srgbClr val="AEC5E1"/>
              </a:gs>
              <a:gs pos="60000">
                <a:srgbClr val="AEC5E1"/>
              </a:gs>
              <a:gs pos="100000">
                <a:srgbClr val="C8D8EB"/>
              </a:gs>
            </a:gsLst>
            <a:lin ang="5400012" scaled="0"/>
          </a:gradFill>
          <a:ln>
            <a:noFill/>
          </a:ln>
        </p:spPr>
        <p:txBody>
          <a:bodyPr anchorCtr="0" anchor="t" bIns="45700" lIns="0" spcFirstLastPara="1" rIns="91425" wrap="square" tIns="0">
            <a:normAutofit fontScale="90000"/>
          </a:bodyPr>
          <a:lstStyle/>
          <a:p>
            <a:pPr indent="0" lvl="0" marL="0" rtl="0" algn="ctr">
              <a:spcBef>
                <a:spcPts val="0"/>
              </a:spcBef>
              <a:spcAft>
                <a:spcPts val="0"/>
              </a:spcAft>
              <a:buClr>
                <a:srgbClr val="0070C0"/>
              </a:buClr>
              <a:buSzPct val="160000"/>
              <a:buFont typeface="Arial"/>
              <a:buNone/>
            </a:pPr>
            <a:r>
              <a:rPr lang="nl-BE" u="sng">
                <a:solidFill>
                  <a:srgbClr val="0070C0"/>
                </a:solidFill>
              </a:rPr>
              <a:t>Sanitaire verwarmingsinstallaties</a:t>
            </a:r>
            <a:br>
              <a:rPr lang="nl-BE"/>
            </a:br>
            <a:br>
              <a:rPr lang="nl-BE"/>
            </a:br>
            <a:endParaRPr b="0" sz="2000">
              <a:solidFill>
                <a:schemeClr val="dk1"/>
              </a:solidFill>
            </a:endParaRPr>
          </a:p>
        </p:txBody>
      </p:sp>
      <p:sp>
        <p:nvSpPr>
          <p:cNvPr id="390" name="Google Shape;390;g217e6410a28_0_853"/>
          <p:cNvSpPr txBox="1"/>
          <p:nvPr/>
        </p:nvSpPr>
        <p:spPr>
          <a:xfrm>
            <a:off x="1619672" y="1549500"/>
            <a:ext cx="6951600" cy="580800"/>
          </a:xfrm>
          <a:prstGeom prst="rect">
            <a:avLst/>
          </a:prstGeom>
          <a:gradFill>
            <a:gsLst>
              <a:gs pos="0">
                <a:srgbClr val="92D050"/>
              </a:gs>
              <a:gs pos="7000">
                <a:srgbClr val="92D050"/>
              </a:gs>
              <a:gs pos="37000">
                <a:srgbClr val="AEC5E1"/>
              </a:gs>
              <a:gs pos="72000">
                <a:srgbClr val="AEC5E1"/>
              </a:gs>
              <a:gs pos="100000">
                <a:srgbClr val="C8D8EB"/>
              </a:gs>
            </a:gsLst>
            <a:lin ang="5400012" scaled="0"/>
          </a:gradFill>
          <a:ln>
            <a:noFill/>
          </a:ln>
        </p:spPr>
        <p:txBody>
          <a:bodyPr anchorCtr="0" anchor="t" bIns="45700" lIns="0" spcFirstLastPara="1" rIns="91425" wrap="square" tIns="0">
            <a:normAutofit fontScale="25000" lnSpcReduction="20000"/>
          </a:bodyPr>
          <a:lstStyle/>
          <a:p>
            <a:pPr indent="0" lvl="0" marL="0" marR="0" rtl="0" algn="ctr">
              <a:spcBef>
                <a:spcPts val="0"/>
              </a:spcBef>
              <a:spcAft>
                <a:spcPts val="0"/>
              </a:spcAft>
              <a:buClr>
                <a:srgbClr val="0070C0"/>
              </a:buClr>
              <a:buSzPct val="100000"/>
              <a:buFont typeface="Arial"/>
              <a:buNone/>
            </a:pPr>
            <a:br>
              <a:rPr b="1" lang="nl-BE" sz="3200" u="sng">
                <a:solidFill>
                  <a:srgbClr val="0070C0"/>
                </a:solidFill>
                <a:latin typeface="Arial"/>
                <a:ea typeface="Arial"/>
                <a:cs typeface="Arial"/>
                <a:sym typeface="Arial"/>
              </a:rPr>
            </a:br>
            <a:r>
              <a:rPr b="1" lang="nl-BE" sz="11600" u="sng">
                <a:solidFill>
                  <a:srgbClr val="0070C0"/>
                </a:solidFill>
              </a:rPr>
              <a:t>Koelinstallaties</a:t>
            </a:r>
            <a:br>
              <a:rPr b="1" lang="nl-BE" sz="3200" u="sng">
                <a:solidFill>
                  <a:srgbClr val="0070C0"/>
                </a:solidFill>
                <a:latin typeface="Arial"/>
                <a:ea typeface="Arial"/>
                <a:cs typeface="Arial"/>
                <a:sym typeface="Arial"/>
              </a:rPr>
            </a:br>
            <a:endParaRPr b="0" sz="2000">
              <a:solidFill>
                <a:schemeClr val="dk1"/>
              </a:solidFill>
              <a:latin typeface="Arial"/>
              <a:ea typeface="Arial"/>
              <a:cs typeface="Arial"/>
              <a:sym typeface="Arial"/>
            </a:endParaRPr>
          </a:p>
        </p:txBody>
      </p:sp>
      <p:sp>
        <p:nvSpPr>
          <p:cNvPr id="391" name="Google Shape;391;g217e6410a28_0_853"/>
          <p:cNvSpPr txBox="1"/>
          <p:nvPr/>
        </p:nvSpPr>
        <p:spPr>
          <a:xfrm>
            <a:off x="1619676" y="2619450"/>
            <a:ext cx="6652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nl-BE" sz="1800" u="none" strike="noStrike">
                <a:solidFill>
                  <a:srgbClr val="000000"/>
                </a:solidFill>
                <a:latin typeface="Arial"/>
                <a:ea typeface="Arial"/>
                <a:cs typeface="Arial"/>
                <a:sym typeface="Arial"/>
              </a:rPr>
              <a:t>Meer informatie:</a:t>
            </a:r>
            <a:br>
              <a:rPr b="0" i="0" lang="nl-BE" sz="1800" u="none" strike="noStrike">
                <a:solidFill>
                  <a:srgbClr val="000000"/>
                </a:solidFill>
                <a:latin typeface="Arial"/>
                <a:ea typeface="Arial"/>
                <a:cs typeface="Arial"/>
                <a:sym typeface="Arial"/>
              </a:rPr>
            </a:br>
            <a:r>
              <a:rPr b="0" i="0" lang="nl-BE" sz="1800" u="none" strike="noStrike">
                <a:solidFill>
                  <a:srgbClr val="000000"/>
                </a:solidFill>
                <a:latin typeface="Arial"/>
                <a:ea typeface="Arial"/>
                <a:cs typeface="Arial"/>
                <a:sym typeface="Arial"/>
              </a:rPr>
              <a:t> </a:t>
            </a:r>
            <a:r>
              <a:rPr lang="nl-BE" sz="1800"/>
              <a:t>Theys K. 						 Frederickx H.</a:t>
            </a:r>
            <a:endParaRPr b="0" sz="1800">
              <a:solidFill>
                <a:schemeClr val="dk1"/>
              </a:solidFill>
              <a:latin typeface="Arial"/>
              <a:ea typeface="Arial"/>
              <a:cs typeface="Arial"/>
              <a:sym typeface="Arial"/>
            </a:endParaRPr>
          </a:p>
        </p:txBody>
      </p:sp>
      <p:pic>
        <p:nvPicPr>
          <p:cNvPr id="392" name="Google Shape;392;g217e6410a28_0_853"/>
          <p:cNvPicPr preferRelativeResize="0"/>
          <p:nvPr/>
        </p:nvPicPr>
        <p:blipFill>
          <a:blip r:embed="rId3">
            <a:alphaModFix/>
          </a:blip>
          <a:stretch>
            <a:fillRect/>
          </a:stretch>
        </p:blipFill>
        <p:spPr>
          <a:xfrm>
            <a:off x="1236925" y="3595888"/>
            <a:ext cx="2086025" cy="2060900"/>
          </a:xfrm>
          <a:prstGeom prst="rect">
            <a:avLst/>
          </a:prstGeom>
          <a:noFill/>
          <a:ln>
            <a:noFill/>
          </a:ln>
        </p:spPr>
      </p:pic>
      <p:pic>
        <p:nvPicPr>
          <p:cNvPr id="393" name="Google Shape;393;g217e6410a28_0_853"/>
          <p:cNvPicPr preferRelativeResize="0"/>
          <p:nvPr/>
        </p:nvPicPr>
        <p:blipFill rotWithShape="1">
          <a:blip r:embed="rId4">
            <a:alphaModFix/>
          </a:blip>
          <a:srcRect b="0" l="0" r="0" t="0"/>
          <a:stretch/>
        </p:blipFill>
        <p:spPr>
          <a:xfrm>
            <a:off x="5034380" y="3326400"/>
            <a:ext cx="1869795" cy="2330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3821b6dd0f_0_43"/>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a:bodyPr>
          <a:lstStyle/>
          <a:p>
            <a:pPr indent="0" lvl="0" marL="0" rtl="0" algn="ctr">
              <a:spcBef>
                <a:spcPts val="0"/>
              </a:spcBef>
              <a:spcAft>
                <a:spcPts val="0"/>
              </a:spcAft>
              <a:buClr>
                <a:srgbClr val="E4160A"/>
              </a:buClr>
              <a:buSzPts val="3200"/>
              <a:buFont typeface="Arial"/>
              <a:buNone/>
            </a:pPr>
            <a:r>
              <a:rPr lang="nl-BE"/>
              <a:t>Vragen?</a:t>
            </a:r>
            <a:endParaRPr/>
          </a:p>
        </p:txBody>
      </p:sp>
      <p:pic>
        <p:nvPicPr>
          <p:cNvPr descr="Afbeelding met tekening&#10;&#10;Automatisch gegenereerde beschrijving" id="399" name="Google Shape;399;g33821b6dd0f_0_43"/>
          <p:cNvPicPr preferRelativeResize="0"/>
          <p:nvPr/>
        </p:nvPicPr>
        <p:blipFill rotWithShape="1">
          <a:blip r:embed="rId3">
            <a:alphaModFix/>
          </a:blip>
          <a:srcRect b="0" l="0" r="0" t="0"/>
          <a:stretch/>
        </p:blipFill>
        <p:spPr>
          <a:xfrm>
            <a:off x="1529305" y="2470085"/>
            <a:ext cx="2316774" cy="2403676"/>
          </a:xfrm>
          <a:prstGeom prst="rect">
            <a:avLst/>
          </a:prstGeom>
          <a:noFill/>
          <a:ln>
            <a:noFill/>
          </a:ln>
        </p:spPr>
      </p:pic>
      <p:pic>
        <p:nvPicPr>
          <p:cNvPr id="400" name="Google Shape;400;g33821b6dd0f_0_43"/>
          <p:cNvPicPr preferRelativeResize="0"/>
          <p:nvPr/>
        </p:nvPicPr>
        <p:blipFill>
          <a:blip r:embed="rId4">
            <a:alphaModFix/>
          </a:blip>
          <a:stretch>
            <a:fillRect/>
          </a:stretch>
        </p:blipFill>
        <p:spPr>
          <a:xfrm>
            <a:off x="4326197" y="1741450"/>
            <a:ext cx="3688850" cy="3688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g217e6410a28_0_712"/>
          <p:cNvSpPr txBox="1"/>
          <p:nvPr>
            <p:ph type="ctrTitle"/>
          </p:nvPr>
        </p:nvSpPr>
        <p:spPr>
          <a:xfrm>
            <a:off x="480665" y="3734476"/>
            <a:ext cx="3225900" cy="7602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chemeClr val="lt1"/>
              </a:buClr>
              <a:buSzPct val="100000"/>
              <a:buFont typeface="Arial"/>
              <a:buNone/>
            </a:pPr>
            <a:r>
              <a:rPr lang="nl-BE"/>
              <a:t>Info</a:t>
            </a:r>
            <a:endParaRPr/>
          </a:p>
        </p:txBody>
      </p:sp>
      <p:sp>
        <p:nvSpPr>
          <p:cNvPr id="406" name="Google Shape;406;g217e6410a28_0_712"/>
          <p:cNvSpPr txBox="1"/>
          <p:nvPr>
            <p:ph idx="1" type="subTitle"/>
          </p:nvPr>
        </p:nvSpPr>
        <p:spPr>
          <a:xfrm>
            <a:off x="4874025" y="415550"/>
            <a:ext cx="3961500" cy="46455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0"/>
              </a:spcBef>
              <a:spcAft>
                <a:spcPts val="0"/>
              </a:spcAft>
              <a:buClr>
                <a:schemeClr val="lt1"/>
              </a:buClr>
              <a:buSzPts val="1800"/>
              <a:buFont typeface="Noto Sans Symbols"/>
              <a:buNone/>
            </a:pPr>
            <a:r>
              <a:t/>
            </a:r>
            <a:endParaRPr sz="400"/>
          </a:p>
          <a:p>
            <a:pPr indent="0" lvl="0" marL="0" rtl="0" algn="l">
              <a:lnSpc>
                <a:spcPct val="100000"/>
              </a:lnSpc>
              <a:spcBef>
                <a:spcPts val="360"/>
              </a:spcBef>
              <a:spcAft>
                <a:spcPts val="0"/>
              </a:spcAft>
              <a:buClr>
                <a:schemeClr val="lt1"/>
              </a:buClr>
              <a:buSzPts val="1800"/>
              <a:buFont typeface="Noto Sans Symbols"/>
              <a:buNone/>
            </a:pPr>
            <a:r>
              <a:rPr b="1" lang="nl-BE" sz="1900" u="sng"/>
              <a:t>Ondersteuningsteam</a:t>
            </a:r>
            <a:r>
              <a:rPr b="1" lang="nl-BE" sz="1900" u="sng"/>
              <a:t> duaal leren:</a:t>
            </a:r>
            <a:endParaRPr b="1" sz="1900" u="sng"/>
          </a:p>
          <a:p>
            <a:pPr indent="0" lvl="0" marL="0" rtl="0" algn="l">
              <a:lnSpc>
                <a:spcPct val="100000"/>
              </a:lnSpc>
              <a:spcBef>
                <a:spcPts val="360"/>
              </a:spcBef>
              <a:spcAft>
                <a:spcPts val="0"/>
              </a:spcAft>
              <a:buClr>
                <a:schemeClr val="lt1"/>
              </a:buClr>
              <a:buSzPts val="1800"/>
              <a:buFont typeface="Noto Sans Symbols"/>
              <a:buNone/>
            </a:pPr>
            <a:r>
              <a:t/>
            </a:r>
            <a:endParaRPr sz="1000"/>
          </a:p>
          <a:p>
            <a:pPr indent="0" lvl="0" marL="0" rtl="0" algn="l">
              <a:lnSpc>
                <a:spcPct val="100000"/>
              </a:lnSpc>
              <a:spcBef>
                <a:spcPts val="360"/>
              </a:spcBef>
              <a:spcAft>
                <a:spcPts val="0"/>
              </a:spcAft>
              <a:buClr>
                <a:schemeClr val="lt1"/>
              </a:buClr>
              <a:buSzPts val="1800"/>
              <a:buFont typeface="Noto Sans Symbols"/>
              <a:buNone/>
            </a:pPr>
            <a:r>
              <a:t/>
            </a:r>
            <a:endParaRPr sz="1000"/>
          </a:p>
          <a:p>
            <a:pPr indent="0" lvl="0" marL="0" rtl="0" algn="l">
              <a:lnSpc>
                <a:spcPct val="100000"/>
              </a:lnSpc>
              <a:spcBef>
                <a:spcPts val="360"/>
              </a:spcBef>
              <a:spcAft>
                <a:spcPts val="0"/>
              </a:spcAft>
              <a:buClr>
                <a:schemeClr val="lt1"/>
              </a:buClr>
              <a:buSzPts val="1800"/>
              <a:buFont typeface="Noto Sans Symbols"/>
              <a:buNone/>
            </a:pPr>
            <a:r>
              <a:rPr lang="nl-BE"/>
              <a:t>De Greef Liesbeth</a:t>
            </a:r>
            <a:br>
              <a:rPr lang="nl-BE"/>
            </a:br>
            <a:r>
              <a:rPr lang="nl-BE" u="sng">
                <a:solidFill>
                  <a:schemeClr val="hlink"/>
                </a:solidFill>
                <a:hlinkClick r:id="rId3"/>
              </a:rPr>
              <a:t>degreefl@dewijnpers.be</a:t>
            </a:r>
            <a:endParaRPr sz="900">
              <a:solidFill>
                <a:srgbClr val="262626"/>
              </a:solidFill>
              <a:highlight>
                <a:srgbClr val="FFFFFF"/>
              </a:highlight>
            </a:endParaRPr>
          </a:p>
          <a:p>
            <a:pPr indent="0" lvl="0" marL="0" rtl="0" algn="l">
              <a:lnSpc>
                <a:spcPct val="100000"/>
              </a:lnSpc>
              <a:spcBef>
                <a:spcPts val="360"/>
              </a:spcBef>
              <a:spcAft>
                <a:spcPts val="0"/>
              </a:spcAft>
              <a:buClr>
                <a:schemeClr val="lt1"/>
              </a:buClr>
              <a:buSzPts val="1800"/>
              <a:buFont typeface="Noto Sans Symbols"/>
              <a:buNone/>
            </a:pPr>
            <a:r>
              <a:rPr lang="nl-BE" sz="900">
                <a:solidFill>
                  <a:srgbClr val="262626"/>
                </a:solidFill>
                <a:highlight>
                  <a:srgbClr val="FFFFFF"/>
                </a:highlight>
              </a:rPr>
              <a:t>Leerlingbegeleidster van de leerlingen in duaal leren</a:t>
            </a:r>
            <a:endParaRPr sz="900">
              <a:solidFill>
                <a:srgbClr val="262626"/>
              </a:solidFill>
              <a:highlight>
                <a:srgbClr val="FFFFFF"/>
              </a:highlight>
            </a:endParaRPr>
          </a:p>
          <a:p>
            <a:pPr indent="0" lvl="0" marL="0" rtl="0" algn="l">
              <a:spcBef>
                <a:spcPts val="0"/>
              </a:spcBef>
              <a:spcAft>
                <a:spcPts val="0"/>
              </a:spcAft>
              <a:buClr>
                <a:schemeClr val="lt1"/>
              </a:buClr>
              <a:buSzPts val="1800"/>
              <a:buFont typeface="Noto Sans Symbols"/>
              <a:buNone/>
            </a:pPr>
            <a:r>
              <a:t/>
            </a:r>
            <a:endParaRPr sz="1000"/>
          </a:p>
          <a:p>
            <a:pPr indent="0" lvl="0" marL="0" rtl="0" algn="l">
              <a:spcBef>
                <a:spcPts val="360"/>
              </a:spcBef>
              <a:spcAft>
                <a:spcPts val="0"/>
              </a:spcAft>
              <a:buClr>
                <a:schemeClr val="lt1"/>
              </a:buClr>
              <a:buSzPts val="1800"/>
              <a:buFont typeface="Noto Sans Symbols"/>
              <a:buNone/>
            </a:pPr>
            <a:r>
              <a:rPr lang="nl-BE"/>
              <a:t>Sannen Niel</a:t>
            </a:r>
            <a:br>
              <a:rPr lang="nl-BE"/>
            </a:br>
            <a:r>
              <a:rPr lang="nl-BE" u="sng">
                <a:solidFill>
                  <a:schemeClr val="hlink"/>
                </a:solidFill>
                <a:hlinkClick r:id="rId4"/>
              </a:rPr>
              <a:t>sannenn@dewijnpers.be</a:t>
            </a:r>
            <a:r>
              <a:rPr lang="nl-BE"/>
              <a:t> </a:t>
            </a:r>
            <a:endParaRPr/>
          </a:p>
          <a:p>
            <a:pPr indent="0" lvl="0" marL="0" rtl="0" algn="l">
              <a:spcBef>
                <a:spcPts val="360"/>
              </a:spcBef>
              <a:spcAft>
                <a:spcPts val="0"/>
              </a:spcAft>
              <a:buClr>
                <a:schemeClr val="lt1"/>
              </a:buClr>
              <a:buSzPts val="1800"/>
              <a:buFont typeface="Noto Sans Symbols"/>
              <a:buNone/>
            </a:pPr>
            <a:r>
              <a:t/>
            </a:r>
            <a:endParaRPr sz="900">
              <a:solidFill>
                <a:srgbClr val="262626"/>
              </a:solidFill>
              <a:highlight>
                <a:srgbClr val="FFFFFF"/>
              </a:highlight>
            </a:endParaRPr>
          </a:p>
          <a:p>
            <a:pPr indent="0" lvl="0" marL="0" rtl="0" algn="l">
              <a:spcBef>
                <a:spcPts val="0"/>
              </a:spcBef>
              <a:spcAft>
                <a:spcPts val="0"/>
              </a:spcAft>
              <a:buClr>
                <a:schemeClr val="lt1"/>
              </a:buClr>
              <a:buSzPts val="1800"/>
              <a:buFont typeface="Noto Sans Symbols"/>
              <a:buNone/>
            </a:pPr>
            <a:r>
              <a:t/>
            </a:r>
            <a:endParaRPr sz="1000"/>
          </a:p>
          <a:p>
            <a:pPr indent="0" lvl="0" marL="0" rtl="0" algn="l">
              <a:spcBef>
                <a:spcPts val="360"/>
              </a:spcBef>
              <a:spcAft>
                <a:spcPts val="0"/>
              </a:spcAft>
              <a:buClr>
                <a:schemeClr val="lt1"/>
              </a:buClr>
              <a:buSzPts val="1800"/>
              <a:buFont typeface="Noto Sans Symbols"/>
              <a:buNone/>
            </a:pPr>
            <a:r>
              <a:t/>
            </a:r>
            <a:endParaRPr sz="900">
              <a:solidFill>
                <a:srgbClr val="262626"/>
              </a:solidFill>
              <a:highlight>
                <a:srgbClr val="FFFFFF"/>
              </a:highlight>
            </a:endParaRPr>
          </a:p>
        </p:txBody>
      </p:sp>
      <p:sp>
        <p:nvSpPr>
          <p:cNvPr id="407" name="Google Shape;407;g217e6410a28_0_712"/>
          <p:cNvSpPr txBox="1"/>
          <p:nvPr/>
        </p:nvSpPr>
        <p:spPr>
          <a:xfrm>
            <a:off x="531975" y="5132650"/>
            <a:ext cx="3174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BE" sz="1600" u="sng" cap="none" strike="noStrike">
                <a:solidFill>
                  <a:schemeClr val="hlink"/>
                </a:solidFill>
                <a:latin typeface="Arial"/>
                <a:ea typeface="Arial"/>
                <a:cs typeface="Arial"/>
                <a:sym typeface="Arial"/>
                <a:hlinkClick r:id="rId5"/>
              </a:rPr>
              <a:t>www.duaalleren.vlaanderen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2 dagen leren op school en 3 dagen leren op het bedrijf: win-win voor de leerling/arbeider en het bouwbedrijf! &#10;In samenwerking wordt je als jongere klaargestoomd om aan de slag te gaan in de bouw en kan je relatief zeker zijn dat je nadien een contract zal krijgen. Als bouwbedrijf kan je een jongere vormen en alvast laten kennis maken met de realiteit in de bouw in het algemeen en in jouw bouwbedrijf specifiek. #duaalleren #debouwkijktverder&#10;Meer info: https://www.debouwkijktverder.be/duaal-leren-in-de-bouw-met-je-hoofd-en-handen-aan-de-slag/" id="115" name="Google Shape;115;g3cb4eec0aa4_0_102" title="DUAAL LEREN: een ideale manier om te starten in de bouw!">
            <a:hlinkClick r:id="rId3"/>
          </p:cNvPr>
          <p:cNvPicPr preferRelativeResize="0"/>
          <p:nvPr/>
        </p:nvPicPr>
        <p:blipFill rotWithShape="1">
          <a:blip r:embed="rId4">
            <a:alphaModFix/>
          </a:blip>
          <a:srcRect b="0" l="0" r="0" t="0"/>
          <a:stretch/>
        </p:blipFill>
        <p:spPr>
          <a:xfrm>
            <a:off x="764849" y="217613"/>
            <a:ext cx="7778575" cy="58339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title"/>
          </p:nvPr>
        </p:nvSpPr>
        <p:spPr>
          <a:xfrm>
            <a:off x="1598975" y="836625"/>
            <a:ext cx="6951600" cy="756300"/>
          </a:xfrm>
          <a:prstGeom prst="rect">
            <a:avLst/>
          </a:prstGeom>
          <a:noFill/>
          <a:ln>
            <a:noFill/>
          </a:ln>
        </p:spPr>
        <p:txBody>
          <a:bodyPr anchorCtr="0" anchor="t" bIns="45700" lIns="0" spcFirstLastPara="1" rIns="91425" wrap="square" tIns="0">
            <a:normAutofit fontScale="90000"/>
          </a:bodyPr>
          <a:lstStyle/>
          <a:p>
            <a:pPr indent="0" lvl="0" marL="0" rtl="0" algn="l">
              <a:spcBef>
                <a:spcPts val="0"/>
              </a:spcBef>
              <a:spcAft>
                <a:spcPts val="0"/>
              </a:spcAft>
              <a:buClr>
                <a:srgbClr val="E4160A"/>
              </a:buClr>
              <a:buSzPct val="177777"/>
              <a:buFont typeface="Arial"/>
              <a:buNone/>
            </a:pPr>
            <a:r>
              <a:rPr lang="nl-BE" u="sng"/>
              <a:t>Waarom kiezen voor duaal leren.</a:t>
            </a:r>
            <a:br>
              <a:rPr lang="nl-BE" u="sng"/>
            </a:br>
            <a:br>
              <a:rPr lang="nl-BE"/>
            </a:br>
            <a:endParaRPr sz="1800"/>
          </a:p>
        </p:txBody>
      </p:sp>
      <p:sp>
        <p:nvSpPr>
          <p:cNvPr id="121" name="Google Shape;121;p4"/>
          <p:cNvSpPr txBox="1"/>
          <p:nvPr/>
        </p:nvSpPr>
        <p:spPr>
          <a:xfrm>
            <a:off x="1175375" y="1768775"/>
            <a:ext cx="74688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BE" sz="1800">
                <a:solidFill>
                  <a:schemeClr val="dk1"/>
                </a:solidFill>
              </a:rPr>
              <a:t>* Ontwikkelen van extra vaardigheden:</a:t>
            </a:r>
            <a:br>
              <a:rPr lang="nl-BE" sz="1800">
                <a:solidFill>
                  <a:schemeClr val="dk1"/>
                </a:solidFill>
              </a:rPr>
            </a:br>
            <a:r>
              <a:rPr lang="nl-BE" sz="1800">
                <a:solidFill>
                  <a:schemeClr val="dk1"/>
                </a:solidFill>
              </a:rPr>
              <a:t>	</a:t>
            </a:r>
            <a:r>
              <a:rPr lang="nl-BE" sz="1600">
                <a:solidFill>
                  <a:schemeClr val="dk1"/>
                </a:solidFill>
              </a:rPr>
              <a:t>- Gepast communiceren</a:t>
            </a:r>
            <a:br>
              <a:rPr lang="nl-BE" sz="1600">
                <a:solidFill>
                  <a:schemeClr val="dk1"/>
                </a:solidFill>
              </a:rPr>
            </a:br>
            <a:r>
              <a:rPr lang="nl-BE" sz="1600">
                <a:solidFill>
                  <a:schemeClr val="dk1"/>
                </a:solidFill>
              </a:rPr>
              <a:t>	- Feedback vragen</a:t>
            </a:r>
            <a:br>
              <a:rPr lang="nl-BE" sz="1600">
                <a:solidFill>
                  <a:schemeClr val="dk1"/>
                </a:solidFill>
              </a:rPr>
            </a:br>
            <a:r>
              <a:rPr lang="nl-BE" sz="1600">
                <a:solidFill>
                  <a:schemeClr val="dk1"/>
                </a:solidFill>
              </a:rPr>
              <a:t>	- Werken met deadlines</a:t>
            </a:r>
            <a:br>
              <a:rPr lang="nl-BE" sz="1600">
                <a:solidFill>
                  <a:schemeClr val="dk1"/>
                </a:solidFill>
              </a:rPr>
            </a:br>
            <a:r>
              <a:rPr lang="nl-BE" sz="1600">
                <a:solidFill>
                  <a:schemeClr val="dk1"/>
                </a:solidFill>
              </a:rPr>
              <a:t>	- ……</a:t>
            </a:r>
            <a:endParaRPr sz="1600">
              <a:solidFill>
                <a:schemeClr val="dk1"/>
              </a:solidFill>
            </a:endParaRPr>
          </a:p>
          <a:p>
            <a:pPr indent="0" lvl="0" marL="0" rtl="0" algn="l">
              <a:spcBef>
                <a:spcPts val="0"/>
              </a:spcBef>
              <a:spcAft>
                <a:spcPts val="0"/>
              </a:spcAft>
              <a:buNone/>
            </a:pPr>
            <a:br>
              <a:rPr lang="nl-BE" sz="1800">
                <a:solidFill>
                  <a:schemeClr val="dk1"/>
                </a:solidFill>
              </a:rPr>
            </a:br>
            <a:r>
              <a:rPr lang="nl-BE" sz="1800">
                <a:solidFill>
                  <a:schemeClr val="dk1"/>
                </a:solidFill>
              </a:rPr>
              <a:t>* Verwerven van werkervaring</a:t>
            </a:r>
            <a:endParaRPr sz="1800">
              <a:solidFill>
                <a:schemeClr val="dk1"/>
              </a:solidFill>
            </a:endParaRPr>
          </a:p>
          <a:p>
            <a:pPr indent="0" lvl="0" marL="0" rtl="0" algn="l">
              <a:spcBef>
                <a:spcPts val="0"/>
              </a:spcBef>
              <a:spcAft>
                <a:spcPts val="0"/>
              </a:spcAft>
              <a:buClr>
                <a:srgbClr val="E4160A"/>
              </a:buClr>
              <a:buSzPts val="3200"/>
              <a:buFont typeface="Arial"/>
              <a:buNone/>
            </a:pPr>
            <a:br>
              <a:rPr lang="nl-BE" sz="1800">
                <a:solidFill>
                  <a:schemeClr val="dk1"/>
                </a:solidFill>
              </a:rPr>
            </a:br>
            <a:r>
              <a:rPr lang="nl-BE" sz="1800">
                <a:solidFill>
                  <a:schemeClr val="dk1"/>
                </a:solidFill>
              </a:rPr>
              <a:t>* Na je studies vind je makkelijker een job door de extra praktijkervaring</a:t>
            </a:r>
            <a:endParaRPr sz="1800">
              <a:solidFill>
                <a:schemeClr val="dk1"/>
              </a:solidFill>
            </a:endParaRPr>
          </a:p>
        </p:txBody>
      </p:sp>
      <p:sp>
        <p:nvSpPr>
          <p:cNvPr id="122" name="Google Shape;122;p4"/>
          <p:cNvSpPr/>
          <p:nvPr/>
        </p:nvSpPr>
        <p:spPr>
          <a:xfrm rot="-412370">
            <a:off x="476290" y="5159124"/>
            <a:ext cx="8191425" cy="34601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Duaal leren = het beste van 2 werelden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3cb4eec0aa4_0_336"/>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l">
              <a:lnSpc>
                <a:spcPct val="100000"/>
              </a:lnSpc>
              <a:spcBef>
                <a:spcPts val="0"/>
              </a:spcBef>
              <a:spcAft>
                <a:spcPts val="0"/>
              </a:spcAft>
              <a:buClr>
                <a:srgbClr val="E4160A"/>
              </a:buClr>
              <a:buSzPct val="100000"/>
              <a:buFont typeface="Arial"/>
              <a:buNone/>
            </a:pPr>
            <a:r>
              <a:rPr lang="nl-BE"/>
              <a:t>Voorwaarden om te starten in duaal leren</a:t>
            </a:r>
            <a:br>
              <a:rPr lang="nl-BE"/>
            </a:br>
            <a:endParaRPr/>
          </a:p>
        </p:txBody>
      </p:sp>
      <p:sp>
        <p:nvSpPr>
          <p:cNvPr id="128" name="Google Shape;128;g3cb4eec0aa4_0_336"/>
          <p:cNvSpPr txBox="1"/>
          <p:nvPr/>
        </p:nvSpPr>
        <p:spPr>
          <a:xfrm>
            <a:off x="869950" y="1907825"/>
            <a:ext cx="7517700" cy="307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Leerling stelt zich kandidaat voor een duale opleiding via een brief op Google-forms. VOOR 15 maart 23.59u (Link </a:t>
            </a:r>
            <a:r>
              <a:rPr lang="nl-BE" sz="1800">
                <a:solidFill>
                  <a:schemeClr val="dk1"/>
                </a:solidFill>
              </a:rPr>
              <a:t>wordt verstuurd)</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Leerling vult een vragenlijst in.</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Advies van klassenraad i.v.m. arbeidsrijpheid en arbeidsbereidheid</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Intakegesprek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Eventuele snuffelstage op een mogelijke werkplek duaal</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Opstartgesprek op het bedrijf (mentor-trajectbegeleider-leerling)</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arenR"/>
            </a:pPr>
            <a:r>
              <a:rPr b="0" i="0" lang="nl-BE" sz="1800" u="none" cap="none" strike="noStrike">
                <a:solidFill>
                  <a:schemeClr val="dk1"/>
                </a:solidFill>
                <a:latin typeface="Arial"/>
                <a:ea typeface="Arial"/>
                <a:cs typeface="Arial"/>
                <a:sym typeface="Arial"/>
              </a:rPr>
              <a:t>Overeenkomst afsluiten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3cb4eec0aa4_0_194"/>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E4160A"/>
              </a:buClr>
              <a:buSzPct val="100000"/>
              <a:buFont typeface="Arial"/>
              <a:buNone/>
            </a:pPr>
            <a:r>
              <a:rPr lang="nl-BE"/>
              <a:t>Voorwaarden voor de leerling om te starten in duaal leren</a:t>
            </a:r>
            <a:br>
              <a:rPr lang="nl-BE"/>
            </a:br>
            <a:endParaRPr/>
          </a:p>
        </p:txBody>
      </p:sp>
      <p:sp>
        <p:nvSpPr>
          <p:cNvPr id="134" name="Google Shape;134;g3cb4eec0aa4_0_194"/>
          <p:cNvSpPr txBox="1"/>
          <p:nvPr/>
        </p:nvSpPr>
        <p:spPr>
          <a:xfrm>
            <a:off x="1174044" y="1907821"/>
            <a:ext cx="7213500" cy="606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nl-BE" sz="1800">
                <a:solidFill>
                  <a:schemeClr val="dk1"/>
                </a:solidFill>
              </a:rPr>
              <a:t>Arbeidsrijpheid en arbeidsbereidheid</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endParaRPr>
          </a:p>
          <a:p>
            <a:pPr indent="0" lvl="0" marL="0" rtl="0" algn="l">
              <a:spcBef>
                <a:spcPts val="0"/>
              </a:spcBef>
              <a:spcAft>
                <a:spcPts val="0"/>
              </a:spcAft>
              <a:buClr>
                <a:schemeClr val="dk1"/>
              </a:buClr>
              <a:buSzPts val="1800"/>
              <a:buFont typeface="Arial"/>
              <a:buNone/>
            </a:pPr>
            <a:r>
              <a:rPr lang="nl-BE" sz="1800" u="sng">
                <a:solidFill>
                  <a:schemeClr val="dk1"/>
                </a:solidFill>
              </a:rPr>
              <a:t>Arbeidsrijpheid:</a:t>
            </a:r>
            <a:r>
              <a:rPr lang="nl-BE" sz="1800">
                <a:solidFill>
                  <a:schemeClr val="dk1"/>
                </a:solidFill>
              </a:rPr>
              <a:t> 	</a:t>
            </a:r>
            <a:endParaRPr sz="1800">
              <a:solidFill>
                <a:schemeClr val="dk1"/>
              </a:solidFill>
            </a:endParaRPr>
          </a:p>
          <a:p>
            <a:pPr indent="0" lvl="0" marL="457200" rtl="0" algn="l">
              <a:spcBef>
                <a:spcPts val="0"/>
              </a:spcBef>
              <a:spcAft>
                <a:spcPts val="0"/>
              </a:spcAft>
              <a:buClr>
                <a:schemeClr val="dk1"/>
              </a:buClr>
              <a:buSzPts val="1800"/>
              <a:buFont typeface="Arial"/>
              <a:buNone/>
            </a:pPr>
            <a:r>
              <a:rPr lang="nl-BE" sz="1500">
                <a:solidFill>
                  <a:schemeClr val="dk1"/>
                </a:solidFill>
              </a:rPr>
              <a:t>- De mate waarin leerling klaar is om deel te nemen aan de arbeidsmarkt en succesvol te functioneren op een werkplek</a:t>
            </a:r>
            <a:br>
              <a:rPr lang="nl-BE" sz="1900">
                <a:solidFill>
                  <a:schemeClr val="dk1"/>
                </a:solidFill>
              </a:rPr>
            </a:br>
            <a:r>
              <a:rPr lang="nl-BE" sz="1900">
                <a:solidFill>
                  <a:schemeClr val="dk1"/>
                </a:solidFill>
              </a:rPr>
              <a:t> </a:t>
            </a:r>
            <a:r>
              <a:rPr lang="nl-BE">
                <a:solidFill>
                  <a:schemeClr val="dk1"/>
                </a:solidFill>
              </a:rPr>
              <a:t>-</a:t>
            </a:r>
            <a:r>
              <a:rPr lang="nl-BE" sz="1900">
                <a:solidFill>
                  <a:schemeClr val="dk1"/>
                </a:solidFill>
              </a:rPr>
              <a:t> </a:t>
            </a:r>
            <a:r>
              <a:rPr lang="nl-BE" sz="1500">
                <a:solidFill>
                  <a:schemeClr val="dk1"/>
                </a:solidFill>
              </a:rPr>
              <a:t>Vaardigheden, kennis en persoonlijke eigenschappen die  een persoon nodig heeft om te kunnen werken.</a:t>
            </a:r>
            <a:endParaRPr sz="1500">
              <a:solidFill>
                <a:schemeClr val="dk1"/>
              </a:solidFill>
            </a:endParaRPr>
          </a:p>
          <a:p>
            <a:pPr indent="0" lvl="0" marL="457200" rtl="0" algn="l">
              <a:spcBef>
                <a:spcPts val="0"/>
              </a:spcBef>
              <a:spcAft>
                <a:spcPts val="0"/>
              </a:spcAft>
              <a:buClr>
                <a:schemeClr val="dk1"/>
              </a:buClr>
              <a:buSzPts val="1800"/>
              <a:buFont typeface="Arial"/>
              <a:buNone/>
            </a:pPr>
            <a:r>
              <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900">
                <a:solidFill>
                  <a:schemeClr val="dk1"/>
                </a:solidFill>
              </a:rPr>
              <a:t>	</a:t>
            </a:r>
            <a:r>
              <a:rPr lang="nl-BE" sz="1600">
                <a:solidFill>
                  <a:schemeClr val="dk1"/>
                </a:solidFill>
              </a:rPr>
              <a:t>- leerling toont respect voor </a:t>
            </a:r>
            <a:r>
              <a:rPr lang="nl-BE" sz="1500">
                <a:solidFill>
                  <a:schemeClr val="dk1"/>
                </a:solidFill>
              </a:rPr>
              <a:t>materiaal</a:t>
            </a:r>
            <a:br>
              <a:rPr lang="nl-BE" sz="1500">
                <a:solidFill>
                  <a:schemeClr val="dk1"/>
                </a:solidFill>
              </a:rPr>
            </a:br>
            <a:r>
              <a:rPr lang="nl-BE" sz="1500">
                <a:solidFill>
                  <a:schemeClr val="dk1"/>
                </a:solidFill>
              </a:rPr>
              <a:t> 	- leerling leeft afspraken na</a:t>
            </a:r>
            <a:br>
              <a:rPr lang="nl-BE" sz="1500">
                <a:solidFill>
                  <a:schemeClr val="dk1"/>
                </a:solidFill>
              </a:rPr>
            </a:br>
            <a:r>
              <a:rPr lang="nl-BE" sz="1500">
                <a:solidFill>
                  <a:schemeClr val="dk1"/>
                </a:solidFill>
              </a:rPr>
              <a:t> 	- leerling toont respect voor anderen</a:t>
            </a:r>
            <a:br>
              <a:rPr lang="nl-BE" sz="1500">
                <a:solidFill>
                  <a:schemeClr val="dk1"/>
                </a:solidFill>
              </a:rPr>
            </a:br>
            <a:r>
              <a:rPr lang="nl-BE" sz="1500">
                <a:solidFill>
                  <a:schemeClr val="dk1"/>
                </a:solidFill>
              </a:rPr>
              <a:t> 	- leerling communiceert respectvol</a:t>
            </a:r>
            <a:br>
              <a:rPr lang="nl-BE" sz="1500">
                <a:solidFill>
                  <a:schemeClr val="dk1"/>
                </a:solidFill>
              </a:rPr>
            </a:br>
            <a:r>
              <a:rPr lang="nl-BE" sz="1500">
                <a:solidFill>
                  <a:schemeClr val="dk1"/>
                </a:solidFill>
              </a:rPr>
              <a:t> 	- leerling werkt samen met medeleerlingen, anderen, …</a:t>
            </a:r>
            <a:br>
              <a:rPr lang="nl-BE" sz="1500">
                <a:solidFill>
                  <a:schemeClr val="dk1"/>
                </a:solidFill>
              </a:rPr>
            </a:br>
            <a:r>
              <a:rPr lang="nl-BE" sz="1500">
                <a:solidFill>
                  <a:schemeClr val="dk1"/>
                </a:solidFill>
              </a:rPr>
              <a:t> 	- leerling bereidt zijn taken voor</a:t>
            </a:r>
            <a:br>
              <a:rPr lang="nl-BE" sz="1500">
                <a:solidFill>
                  <a:schemeClr val="dk1"/>
                </a:solidFill>
              </a:rPr>
            </a:br>
            <a:r>
              <a:rPr lang="nl-BE" sz="1500">
                <a:solidFill>
                  <a:schemeClr val="dk1"/>
                </a:solidFill>
              </a:rPr>
              <a:t>	- leerling organiseert zijn taken</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500">
                <a:solidFill>
                  <a:schemeClr val="dk1"/>
                </a:solidFill>
              </a:rPr>
              <a:t>	- leerling kijkt naar het resultaat van zijn werk</a:t>
            </a:r>
            <a:br>
              <a:rPr lang="nl-BE" sz="1500">
                <a:solidFill>
                  <a:schemeClr val="dk1"/>
                </a:solidFill>
              </a:rPr>
            </a:br>
            <a:r>
              <a:rPr lang="nl-BE" sz="1500">
                <a:solidFill>
                  <a:schemeClr val="dk1"/>
                </a:solidFill>
              </a:rPr>
              <a:t>	- leerling staat open voor feedback</a:t>
            </a:r>
            <a:br>
              <a:rPr lang="nl-BE" sz="1500">
                <a:solidFill>
                  <a:schemeClr val="dk1"/>
                </a:solidFill>
              </a:rPr>
            </a:br>
            <a:r>
              <a:rPr lang="nl-BE" sz="1500">
                <a:solidFill>
                  <a:schemeClr val="dk1"/>
                </a:solidFill>
              </a:rPr>
              <a:t> 	- leerling leert uit eigen fouten</a:t>
            </a:r>
            <a:endParaRPr sz="1500">
              <a:solidFill>
                <a:schemeClr val="dk1"/>
              </a:solidFill>
            </a:endParaRPr>
          </a:p>
          <a:p>
            <a:pPr indent="0" lvl="0" marL="0" rtl="0" algn="l">
              <a:spcBef>
                <a:spcPts val="0"/>
              </a:spcBef>
              <a:spcAft>
                <a:spcPts val="0"/>
              </a:spcAft>
              <a:buClr>
                <a:schemeClr val="dk1"/>
              </a:buClr>
              <a:buSzPts val="1800"/>
              <a:buFont typeface="Arial"/>
              <a:buNone/>
            </a:pPr>
            <a:r>
              <a:rPr lang="nl-BE" sz="1500">
                <a:solidFill>
                  <a:schemeClr val="dk1"/>
                </a:solidFill>
              </a:rPr>
              <a:t>	- leerling werkt kwaliteitsvol en werkt netjes af</a:t>
            </a:r>
            <a:endParaRPr sz="1500">
              <a:solidFill>
                <a:schemeClr val="dk1"/>
              </a:solidFill>
            </a:endParaRPr>
          </a:p>
          <a:p>
            <a:pPr indent="0" lvl="0" marL="0" marR="0" rtl="0" algn="l">
              <a:lnSpc>
                <a:spcPct val="100000"/>
              </a:lnSpc>
              <a:spcBef>
                <a:spcPts val="0"/>
              </a:spcBef>
              <a:spcAft>
                <a:spcPts val="0"/>
              </a:spcAft>
              <a:buClr>
                <a:srgbClr val="000000"/>
              </a:buClr>
              <a:buSzPts val="1800"/>
              <a:buFont typeface="Arial"/>
              <a:buNone/>
            </a:pP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nl-BE"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cb4eec0aa4_0_243"/>
          <p:cNvSpPr txBox="1"/>
          <p:nvPr>
            <p:ph type="title"/>
          </p:nvPr>
        </p:nvSpPr>
        <p:spPr>
          <a:xfrm>
            <a:off x="1619672" y="836712"/>
            <a:ext cx="6951600" cy="580800"/>
          </a:xfrm>
          <a:prstGeom prst="rect">
            <a:avLst/>
          </a:prstGeom>
          <a:noFill/>
          <a:ln>
            <a:noFill/>
          </a:ln>
        </p:spPr>
        <p:txBody>
          <a:bodyPr anchorCtr="0" anchor="t" bIns="45700" lIns="0" spcFirstLastPara="1" rIns="91425" wrap="square" tIns="0">
            <a:normAutofit fontScale="90000"/>
          </a:bodyPr>
          <a:lstStyle/>
          <a:p>
            <a:pPr indent="0" lvl="0" marL="0" rtl="0" algn="ctr">
              <a:lnSpc>
                <a:spcPct val="100000"/>
              </a:lnSpc>
              <a:spcBef>
                <a:spcPts val="0"/>
              </a:spcBef>
              <a:spcAft>
                <a:spcPts val="0"/>
              </a:spcAft>
              <a:buClr>
                <a:srgbClr val="E4160A"/>
              </a:buClr>
              <a:buSzPct val="100000"/>
              <a:buFont typeface="Arial"/>
              <a:buNone/>
            </a:pPr>
            <a:r>
              <a:rPr lang="nl-BE"/>
              <a:t>Voorwaarden voor de leerling om te starten in duaal leren</a:t>
            </a:r>
            <a:br>
              <a:rPr lang="nl-BE"/>
            </a:br>
            <a:endParaRPr/>
          </a:p>
        </p:txBody>
      </p:sp>
      <p:sp>
        <p:nvSpPr>
          <p:cNvPr id="140" name="Google Shape;140;g3cb4eec0aa4_0_243"/>
          <p:cNvSpPr txBox="1"/>
          <p:nvPr/>
        </p:nvSpPr>
        <p:spPr>
          <a:xfrm>
            <a:off x="1174050" y="1907825"/>
            <a:ext cx="7516200" cy="478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nl-BE" sz="1800" u="none" cap="none" strike="noStrike">
                <a:solidFill>
                  <a:schemeClr val="dk1"/>
                </a:solidFill>
                <a:latin typeface="Arial"/>
                <a:ea typeface="Arial"/>
                <a:cs typeface="Arial"/>
                <a:sym typeface="Arial"/>
              </a:rPr>
              <a:t>Arbeidsrijpheid en arbeidsbereidheid</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0" lvl="0" marL="0" rtl="0" algn="l">
              <a:spcBef>
                <a:spcPts val="0"/>
              </a:spcBef>
              <a:spcAft>
                <a:spcPts val="0"/>
              </a:spcAft>
              <a:buClr>
                <a:schemeClr val="dk1"/>
              </a:buClr>
              <a:buSzPts val="1100"/>
              <a:buFont typeface="Arial"/>
              <a:buNone/>
            </a:pPr>
            <a:r>
              <a:rPr lang="nl-BE" sz="1800" u="sng">
                <a:solidFill>
                  <a:schemeClr val="dk1"/>
                </a:solidFill>
              </a:rPr>
              <a:t>Arbeidsbereidheid:</a:t>
            </a:r>
            <a:r>
              <a:rPr lang="nl-BE" sz="1800">
                <a:solidFill>
                  <a:schemeClr val="dk1"/>
                </a:solidFill>
              </a:rPr>
              <a:t>	</a:t>
            </a:r>
            <a:endParaRPr sz="1800">
              <a:solidFill>
                <a:schemeClr val="dk1"/>
              </a:solidFill>
            </a:endParaRPr>
          </a:p>
          <a:p>
            <a:pPr indent="0" lvl="0" marL="914400" rtl="0" algn="l">
              <a:spcBef>
                <a:spcPts val="0"/>
              </a:spcBef>
              <a:spcAft>
                <a:spcPts val="0"/>
              </a:spcAft>
              <a:buClr>
                <a:schemeClr val="dk1"/>
              </a:buClr>
              <a:buSzPts val="1100"/>
              <a:buFont typeface="Arial"/>
              <a:buNone/>
            </a:pPr>
            <a:r>
              <a:rPr lang="nl-BE">
                <a:solidFill>
                  <a:schemeClr val="dk1"/>
                </a:solidFill>
              </a:rPr>
              <a:t>-</a:t>
            </a:r>
            <a:r>
              <a:rPr lang="nl-BE" sz="1800">
                <a:solidFill>
                  <a:schemeClr val="dk1"/>
                </a:solidFill>
              </a:rPr>
              <a:t> </a:t>
            </a:r>
            <a:r>
              <a:rPr lang="nl-BE" sz="1500">
                <a:solidFill>
                  <a:schemeClr val="dk1"/>
                </a:solidFill>
              </a:rPr>
              <a:t>Motivatie en wil van een persoon om actief deel te nemen aan de werkplek EN de taken die daarbij horen (verantwoordelijkheidsgevoel, bereidheid om te leren en zich aan te passen aan veranderende omstandigheden)</a:t>
            </a:r>
            <a:br>
              <a:rPr lang="nl-BE">
                <a:solidFill>
                  <a:schemeClr val="dk1"/>
                </a:solidFill>
              </a:rPr>
            </a:br>
            <a:r>
              <a:rPr lang="nl-BE">
                <a:solidFill>
                  <a:schemeClr val="dk1"/>
                </a:solidFill>
              </a:rPr>
              <a:t> </a:t>
            </a:r>
            <a:br>
              <a:rPr lang="nl-BE">
                <a:solidFill>
                  <a:schemeClr val="dk1"/>
                </a:solidFill>
              </a:rPr>
            </a:br>
            <a:r>
              <a:rPr lang="nl-BE">
                <a:solidFill>
                  <a:schemeClr val="dk1"/>
                </a:solidFill>
              </a:rPr>
              <a:t> </a:t>
            </a:r>
            <a:r>
              <a:rPr lang="nl-BE" sz="1500">
                <a:solidFill>
                  <a:schemeClr val="dk1"/>
                </a:solidFill>
              </a:rPr>
              <a:t>- leerling toont duidelijke interesse in duale traject</a:t>
            </a:r>
            <a:br>
              <a:rPr lang="nl-BE" sz="1500">
                <a:solidFill>
                  <a:schemeClr val="dk1"/>
                </a:solidFill>
              </a:rPr>
            </a:br>
            <a:r>
              <a:rPr lang="nl-BE" sz="1500">
                <a:solidFill>
                  <a:schemeClr val="dk1"/>
                </a:solidFill>
              </a:rPr>
              <a:t> - leerling kan voor- en nadelen van gekozen beroep uitleggen</a:t>
            </a:r>
            <a:br>
              <a:rPr lang="nl-BE" sz="1500">
                <a:solidFill>
                  <a:schemeClr val="dk1"/>
                </a:solidFill>
              </a:rPr>
            </a:br>
            <a:r>
              <a:rPr lang="nl-BE" sz="1500">
                <a:solidFill>
                  <a:schemeClr val="dk1"/>
                </a:solidFill>
              </a:rPr>
              <a:t> - leerling kan eigen sterktes en werkpunten in dit beroep zien en uitleggen</a:t>
            </a:r>
            <a:br>
              <a:rPr lang="nl-BE" sz="1500">
                <a:solidFill>
                  <a:schemeClr val="dk1"/>
                </a:solidFill>
              </a:rPr>
            </a:br>
            <a:r>
              <a:rPr lang="nl-BE" sz="1500">
                <a:solidFill>
                  <a:schemeClr val="dk1"/>
                </a:solidFill>
              </a:rPr>
              <a:t> - leerling is leergierig </a:t>
            </a:r>
            <a:br>
              <a:rPr lang="nl-BE" sz="1500">
                <a:solidFill>
                  <a:schemeClr val="dk1"/>
                </a:solidFill>
              </a:rPr>
            </a:br>
            <a:r>
              <a:rPr lang="nl-BE" sz="1500">
                <a:solidFill>
                  <a:schemeClr val="dk1"/>
                </a:solidFill>
              </a:rPr>
              <a:t> - leerling heeft gezonde dosis zelfvertrouwen</a:t>
            </a:r>
            <a:endParaRPr sz="1500">
              <a:solidFill>
                <a:schemeClr val="dk1"/>
              </a:solidFill>
            </a:endParaRPr>
          </a:p>
          <a:p>
            <a:pPr indent="0" lvl="0" marL="914400" rtl="0" algn="l">
              <a:spcBef>
                <a:spcPts val="0"/>
              </a:spcBef>
              <a:spcAft>
                <a:spcPts val="0"/>
              </a:spcAft>
              <a:buClr>
                <a:schemeClr val="dk1"/>
              </a:buClr>
              <a:buSzPts val="1100"/>
              <a:buFont typeface="Arial"/>
              <a:buNone/>
            </a:pPr>
            <a:r>
              <a:rPr lang="nl-BE" sz="1500">
                <a:solidFill>
                  <a:schemeClr val="dk1"/>
                </a:solidFill>
              </a:rPr>
              <a:t> - leerling schat eigen capaciteiten goed in</a:t>
            </a:r>
            <a:br>
              <a:rPr lang="nl-BE" sz="1500">
                <a:solidFill>
                  <a:schemeClr val="dk1"/>
                </a:solidFill>
              </a:rPr>
            </a:br>
            <a:r>
              <a:rPr lang="nl-BE" sz="1500">
                <a:solidFill>
                  <a:schemeClr val="dk1"/>
                </a:solidFill>
              </a:rPr>
              <a:t> - leerling is bereid zijn om extra inspanningen te leveren</a:t>
            </a:r>
            <a:br>
              <a:rPr lang="nl-BE" sz="1500">
                <a:solidFill>
                  <a:schemeClr val="dk1"/>
                </a:solidFill>
              </a:rPr>
            </a:br>
            <a:r>
              <a:rPr lang="nl-BE" sz="1500">
                <a:solidFill>
                  <a:schemeClr val="dk1"/>
                </a:solidFill>
              </a:rPr>
              <a:t> - leerling heeft inzicht in de werkomstandigheden</a:t>
            </a:r>
            <a:endParaRPr sz="11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br>
              <a:rPr b="0" i="0" lang="nl-BE" sz="1800" u="none" cap="none" strike="noStrike">
                <a:solidFill>
                  <a:schemeClr val="dk1"/>
                </a:solidFill>
                <a:latin typeface="Arial"/>
                <a:ea typeface="Arial"/>
                <a:cs typeface="Arial"/>
                <a:sym typeface="Arial"/>
              </a:rPr>
            </a:br>
            <a:r>
              <a:rPr b="0" i="0" lang="nl-BE" sz="1800" u="none" cap="none" strike="noStrike">
                <a:solidFill>
                  <a:schemeClr val="dk1"/>
                </a:solidFill>
                <a:latin typeface="Arial"/>
                <a:ea typeface="Arial"/>
                <a:cs typeface="Arial"/>
                <a:sym typeface="Arial"/>
              </a:rPr>
              <a:t>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sentatie">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tie">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2015-04-30T11:06:11Z</dcterms:created>
  <dc:creator>De Wijnpers</dc:creator>
</cp:coreProperties>
</file>