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12" r:id="rId2"/>
    <p:sldId id="416" r:id="rId3"/>
    <p:sldId id="417" r:id="rId4"/>
    <p:sldId id="425" r:id="rId5"/>
    <p:sldId id="379" r:id="rId6"/>
    <p:sldId id="275" r:id="rId7"/>
    <p:sldId id="276" r:id="rId8"/>
    <p:sldId id="749" r:id="rId9"/>
    <p:sldId id="737" r:id="rId10"/>
    <p:sldId id="739" r:id="rId11"/>
    <p:sldId id="740" r:id="rId12"/>
    <p:sldId id="750" r:id="rId13"/>
    <p:sldId id="756" r:id="rId14"/>
    <p:sldId id="769" r:id="rId15"/>
    <p:sldId id="680" r:id="rId16"/>
    <p:sldId id="788" r:id="rId17"/>
    <p:sldId id="759" r:id="rId18"/>
    <p:sldId id="760" r:id="rId19"/>
    <p:sldId id="761" r:id="rId20"/>
    <p:sldId id="762" r:id="rId21"/>
    <p:sldId id="763" r:id="rId22"/>
    <p:sldId id="764" r:id="rId23"/>
    <p:sldId id="765" r:id="rId24"/>
    <p:sldId id="766" r:id="rId25"/>
    <p:sldId id="767" r:id="rId26"/>
    <p:sldId id="772" r:id="rId27"/>
    <p:sldId id="773" r:id="rId28"/>
    <p:sldId id="771" r:id="rId29"/>
    <p:sldId id="758" r:id="rId30"/>
    <p:sldId id="768" r:id="rId31"/>
    <p:sldId id="775" r:id="rId32"/>
    <p:sldId id="776" r:id="rId33"/>
    <p:sldId id="777" r:id="rId34"/>
    <p:sldId id="778" r:id="rId35"/>
    <p:sldId id="779" r:id="rId36"/>
    <p:sldId id="774" r:id="rId37"/>
    <p:sldId id="780" r:id="rId38"/>
    <p:sldId id="781" r:id="rId39"/>
    <p:sldId id="782" r:id="rId40"/>
    <p:sldId id="787" r:id="rId41"/>
    <p:sldId id="420" r:id="rId42"/>
    <p:sldId id="421" r:id="rId43"/>
    <p:sldId id="784" r:id="rId44"/>
    <p:sldId id="786" r:id="rId45"/>
    <p:sldId id="294" r:id="rId46"/>
    <p:sldId id="424" r:id="rId47"/>
    <p:sldId id="292" r:id="rId48"/>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4">
          <p15:clr>
            <a:srgbClr val="A4A3A4"/>
          </p15:clr>
        </p15:guide>
        <p15:guide id="2" pos="54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94558" autoAdjust="0"/>
  </p:normalViewPr>
  <p:slideViewPr>
    <p:cSldViewPr snapToGrid="0" snapToObjects="1">
      <p:cViewPr>
        <p:scale>
          <a:sx n="125" d="100"/>
          <a:sy n="125" d="100"/>
        </p:scale>
        <p:origin x="5352" y="666"/>
      </p:cViewPr>
      <p:guideLst>
        <p:guide orient="horz" pos="4034"/>
        <p:guide pos="54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4" d="100"/>
          <a:sy n="64" d="100"/>
        </p:scale>
        <p:origin x="-281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FDD9CD-BCA6-41BB-A768-1054F3215EE0}" type="datetimeFigureOut">
              <a:rPr lang="nl-BE" smtClean="0"/>
              <a:t>3/03/2026</a:t>
            </a:fld>
            <a:endParaRPr lang="nl-BE"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F2CF00-7A71-49A5-BD94-0426D50CF079}" type="slidenum">
              <a:rPr lang="nl-BE" smtClean="0"/>
              <a:t>‹nr.›</a:t>
            </a:fld>
            <a:endParaRPr lang="nl-BE" dirty="0"/>
          </a:p>
        </p:txBody>
      </p:sp>
    </p:spTree>
    <p:extLst>
      <p:ext uri="{BB962C8B-B14F-4D97-AF65-F5344CB8AC3E}">
        <p14:creationId xmlns:p14="http://schemas.microsoft.com/office/powerpoint/2010/main" val="201136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94BB7-FF2E-4852-B080-778C41EC06D2}" type="datetimeFigureOut">
              <a:rPr lang="nl-BE" smtClean="0"/>
              <a:t>3/03/2026</a:t>
            </a:fld>
            <a:endParaRPr lang="nl-BE"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30B4AB-FB7E-4055-A8D0-E3AC58A60D26}" type="slidenum">
              <a:rPr lang="nl-BE" smtClean="0"/>
              <a:t>‹nr.›</a:t>
            </a:fld>
            <a:endParaRPr lang="nl-BE" dirty="0"/>
          </a:p>
        </p:txBody>
      </p:sp>
    </p:spTree>
    <p:extLst>
      <p:ext uri="{BB962C8B-B14F-4D97-AF65-F5344CB8AC3E}">
        <p14:creationId xmlns:p14="http://schemas.microsoft.com/office/powerpoint/2010/main" val="15300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obtv.be/nieuws/natuurpunt-plant-bedreigde-plantjes-op-wijngaardberg-zij-vormen-de-basis-voor-een-heel-ecosysteem-204452?fbclid=IwZXh0bgNhZW0CMTAAYnJpZBExMkwyeHZOOXBwREVuWjFqd3NydGMGYXBwX2lkEDIyMjAzOTE3ODgyMDA4OTIAAR7O-UwOti9upZuWNvBVeYQapK13dCfwMVDRc_4hmeH1ZO_GW0BldM5-rBsezQ_aem_w-LFtWiknIxBghfMZnVUvg" TargetMode="External"/><Relationship Id="rId7" Type="http://schemas.openxmlformats.org/officeDocument/2006/relationships/hyperlink" Target="https://www.facebook.com/hashtag/wingevallei?__eep__=6&amp;__cft__%5b0%5d=AZZ4jgYBVdEuf124s_IrlqNcWN3fzaGgBOnuGlRTYSbof9H49y_U9XQKUoYsGqfF5j6cx23uo8xCJP2cvRIo3kVDVchwr7sqtF2CocKy0bhQ45dVD5lxGFAB6Yo6dXjEj2xRZ_LD4OSfKyhzrkqhgFmSDyH6bKcMSmhu0IMtPTEurG5vvVXoUTpRR_jAlOqDBj4&amp;__tn__=*NK-R"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facebook.com/hashtag/europeesproject?__eep__=6&amp;__cft__%5b0%5d=AZZ4jgYBVdEuf124s_IrlqNcWN3fzaGgBOnuGlRTYSbof9H49y_U9XQKUoYsGqfF5j6cx23uo8xCJP2cvRIo3kVDVchwr7sqtF2CocKy0bhQ45dVD5lxGFAB6Yo6dXjEj2xRZ_LD4OSfKyhzrkqhgFmSDyH6bKcMSmhu0IMtPTEurG5vvVXoUTpRR_jAlOqDBj4&amp;__tn__=*NK-R" TargetMode="External"/><Relationship Id="rId5" Type="http://schemas.openxmlformats.org/officeDocument/2006/relationships/hyperlink" Target="https://www.facebook.com/hashtag/natuurherstel?__eep__=6&amp;__cft__%5b0%5d=AZZ4jgYBVdEuf124s_IrlqNcWN3fzaGgBOnuGlRTYSbof9H49y_U9XQKUoYsGqfF5j6cx23uo8xCJP2cvRIo3kVDVchwr7sqtF2CocKy0bhQ45dVD5lxGFAB6Yo6dXjEj2xRZ_LD4OSfKyhzrkqhgFmSDyH6bKcMSmhu0IMtPTEurG5vvVXoUTpRR_jAlOqDBj4&amp;__tn__=*NK-R" TargetMode="External"/><Relationship Id="rId4" Type="http://schemas.openxmlformats.org/officeDocument/2006/relationships/hyperlink" Target="https://www.facebook.com/hashtag/lifeharwin?__eep__=6&amp;__cft__%5b0%5d=AZZ4jgYBVdEuf124s_IrlqNcWN3fzaGgBOnuGlRTYSbof9H49y_U9XQKUoYsGqfF5j6cx23uo8xCJP2cvRIo3kVDVchwr7sqtF2CocKy0bhQ45dVD5lxGFAB6Yo6dXjEj2xRZ_LD4OSfKyhzrkqhgFmSDyH6bKcMSmhu0IMtPTEurG5vvVXoUTpRR_jAlOqDBj4&amp;__tn__=*NK-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63662524035&amp;__cft__%5b0%5d=AZYH_0WHv-R4nySUMDZSNQzJP-IuGNR-uPX_wG1Zb7TC_FJWuBA3MjMzbE-u7ciudzlnWiMqoXT0Z2533Rpr7cNsBf8TNm4fwB1F4Y0Dq_SqVGNc6Oej34L7T91VGR8USfshAQpfwzlOxkBnGdw64q97ZwsdgMkmhGUMkcFLpIawhNQG4GEJ_M0hwraAhiaVn5A&amp;__tn__=-%5dK-R"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facebook.com/InterregVLANED?__cft__%5b0%5d=AZYH_0WHv-R4nySUMDZSNQzJP-IuGNR-uPX_wG1Zb7TC_FJWuBA3MjMzbE-u7ciudzlnWiMqoXT0Z2533Rpr7cNsBf8TNm4fwB1F4Y0Dq_SqVGNc6Oej34L7T91VGR8USfshAQpfwzlOxkBnGdw64q97ZwsdgMkmhGUMkcFLpIawhNQG4GEJ_M0hwraAhiaVn5A&amp;__tn__=-%5dK-R" TargetMode="External"/><Relationship Id="rId4" Type="http://schemas.openxmlformats.org/officeDocument/2006/relationships/hyperlink" Target="https://www.facebook.com/VlaamsBrabant?__cft__%5b0%5d=AZYH_0WHv-R4nySUMDZSNQzJP-IuGNR-uPX_wG1Zb7TC_FJWuBA3MjMzbE-u7ciudzlnWiMqoXT0Z2533Rpr7cNsBf8TNm4fwB1F4Y0Dq_SqVGNc6Oej34L7T91VGR8USfshAQpfwzlOxkBnGdw64q97ZwsdgMkmhGUMkcFLpIawhNQG4GEJ_M0hwraAhiaVn5A&amp;__tn__=-%5dK-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nl-BE" altLang="nl-BE" sz="1200" b="0" i="0" u="none" strike="noStrike" cap="none" normalizeH="0" baseline="0" dirty="0">
                <a:ln>
                  <a:noFill/>
                </a:ln>
                <a:solidFill>
                  <a:srgbClr val="080809"/>
                </a:solidFill>
                <a:effectLst/>
                <a:latin typeface="inherit"/>
              </a:rPr>
              <a:t>Tijdens de projectweek op woensdag brachten de leerlingen van 5 Agrotechnieken Plant een bezoek aan de indrukwekkende bananencollectie van de KU Leuven. Ze kregen een rondleiding door het volledige proces van het bewaren van levend DNA-materiaal van bananen. Van de eerste opslag tot de verdeling naar andere landen.   </a:t>
            </a:r>
            <a:r>
              <a:rPr kumimoji="0" lang="nl-BE" altLang="nl-BE" sz="800" b="0" i="0" u="none" strike="noStrike" cap="none" normalizeH="0" baseline="0" dirty="0">
                <a:ln>
                  <a:noFill/>
                </a:ln>
                <a:solidFill>
                  <a:srgbClr val="080809"/>
                </a:solidFill>
                <a:effectLst/>
                <a:latin typeface="inherit"/>
              </a:rPr>
              <a:t> </a:t>
            </a:r>
            <a:endParaRPr kumimoji="0" lang="nl-BE" altLang="nl-BE" sz="1200" b="0" i="0" u="none" strike="noStrike" cap="none" normalizeH="0" baseline="0" dirty="0">
              <a:ln>
                <a:noFill/>
              </a:ln>
              <a:solidFill>
                <a:srgbClr val="080809"/>
              </a:solidFill>
              <a:effectLst/>
              <a:latin typeface="inheri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nl-BE" altLang="nl-BE" sz="1200" b="0" i="0" u="none" strike="noStrike" cap="none" normalizeH="0" baseline="0" dirty="0">
                <a:ln>
                  <a:noFill/>
                </a:ln>
                <a:solidFill>
                  <a:srgbClr val="080809"/>
                </a:solidFill>
                <a:effectLst/>
                <a:latin typeface="inherit"/>
              </a:rPr>
              <a:t>De collectie bewaart bananenrassen op verschillende manieren: in volle grond, in proefbuisjes, via lyofilisatie (het drogen van bladeren) en met </a:t>
            </a:r>
            <a:r>
              <a:rPr kumimoji="0" lang="nl-BE" altLang="nl-BE" sz="1200" b="0" i="0" u="none" strike="noStrike" cap="none" normalizeH="0" baseline="0" dirty="0" err="1">
                <a:ln>
                  <a:noFill/>
                </a:ln>
                <a:solidFill>
                  <a:srgbClr val="080809"/>
                </a:solidFill>
                <a:effectLst/>
                <a:latin typeface="inherit"/>
              </a:rPr>
              <a:t>cryobewaring</a:t>
            </a:r>
            <a:r>
              <a:rPr kumimoji="0" lang="nl-BE" altLang="nl-BE" sz="1200" b="0" i="0" u="none" strike="noStrike" cap="none" normalizeH="0" baseline="0" dirty="0">
                <a:ln>
                  <a:noFill/>
                </a:ln>
                <a:solidFill>
                  <a:srgbClr val="080809"/>
                </a:solidFill>
                <a:effectLst/>
                <a:latin typeface="inherit"/>
              </a:rPr>
              <a:t>, waarbij de samples razendsnel worden ingevroren tot -190 °C om het genetisch materiaal langdurig te bewaren.   </a:t>
            </a:r>
            <a:r>
              <a:rPr kumimoji="0" lang="nl-BE" altLang="nl-BE" sz="800" b="0" i="0" u="none" strike="noStrike" cap="none" normalizeH="0" baseline="0" dirty="0">
                <a:ln>
                  <a:noFill/>
                </a:ln>
                <a:solidFill>
                  <a:srgbClr val="080809"/>
                </a:solidFill>
                <a:effectLst/>
                <a:latin typeface="inherit"/>
              </a:rPr>
              <a:t> </a:t>
            </a:r>
            <a:endParaRPr kumimoji="0" lang="nl-BE" altLang="nl-BE" sz="1200" b="0" i="0" u="none" strike="noStrike" cap="none" normalizeH="0" baseline="0" dirty="0">
              <a:ln>
                <a:noFill/>
              </a:ln>
              <a:solidFill>
                <a:srgbClr val="080809"/>
              </a:solidFill>
              <a:effectLst/>
              <a:latin typeface="inheri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nl-BE" altLang="nl-BE" sz="1200" b="0" i="0" u="none" strike="noStrike" cap="none" normalizeH="0" baseline="0" dirty="0">
                <a:ln>
                  <a:noFill/>
                </a:ln>
                <a:solidFill>
                  <a:srgbClr val="080809"/>
                </a:solidFill>
                <a:effectLst/>
                <a:latin typeface="inherit"/>
              </a:rPr>
              <a:t>De belangrijkste doelstelling van deze bananencollectie is het beschermen van bananenrassen voor toekomstige generaties. Door deze genetische diversiteit te bewaren, kunnen in de toekomst ziektebestendige planten ontwikkeld worden en nieuwe variëteiten ontstaan die beter aangepast zijn aan veranderende omstandigheden.   </a:t>
            </a:r>
            <a:r>
              <a:rPr kumimoji="0" lang="nl-BE" altLang="nl-BE" sz="800" b="0" i="0" u="none" strike="noStrike" cap="none" normalizeH="0" baseline="0" dirty="0">
                <a:ln>
                  <a:noFill/>
                </a:ln>
                <a:solidFill>
                  <a:srgbClr val="080809"/>
                </a:solidFill>
                <a:effectLst/>
                <a:latin typeface="inherit"/>
              </a:rPr>
              <a:t> </a:t>
            </a:r>
            <a:endParaRPr kumimoji="0" lang="nl-BE" altLang="nl-BE" sz="1200" b="0" i="0" u="none" strike="noStrike" cap="none" normalizeH="0" baseline="0" dirty="0">
              <a:ln>
                <a:noFill/>
              </a:ln>
              <a:solidFill>
                <a:srgbClr val="080809"/>
              </a:solidFill>
              <a:effectLst/>
              <a:latin typeface="inheri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nl-BE" altLang="nl-BE" sz="1200" b="0" i="0" u="none" strike="noStrike" cap="none" normalizeH="0" baseline="0" dirty="0">
                <a:ln>
                  <a:noFill/>
                </a:ln>
                <a:solidFill>
                  <a:srgbClr val="080809"/>
                </a:solidFill>
                <a:effectLst/>
                <a:latin typeface="inherit"/>
              </a:rPr>
              <a:t>Tijdens het bezoek leerden de leerlingen ook waarom deze vorm van genetische bewaring zo belangrijk is. Veel commerciële bananenrassen, zoals de bekende </a:t>
            </a:r>
            <a:r>
              <a:rPr kumimoji="0" lang="nl-BE" altLang="nl-BE" sz="1200" b="0" i="0" u="none" strike="noStrike" cap="none" normalizeH="0" baseline="0" dirty="0" err="1">
                <a:ln>
                  <a:noFill/>
                </a:ln>
                <a:solidFill>
                  <a:srgbClr val="080809"/>
                </a:solidFill>
                <a:effectLst/>
                <a:latin typeface="inherit"/>
              </a:rPr>
              <a:t>Cavendish</a:t>
            </a:r>
            <a:r>
              <a:rPr kumimoji="0" lang="nl-BE" altLang="nl-BE" sz="1200" b="0" i="0" u="none" strike="noStrike" cap="none" normalizeH="0" baseline="0" dirty="0">
                <a:ln>
                  <a:noFill/>
                </a:ln>
                <a:solidFill>
                  <a:srgbClr val="080809"/>
                </a:solidFill>
                <a:effectLst/>
                <a:latin typeface="inherit"/>
              </a:rPr>
              <a:t>-banaan, zijn genetisch zeer gelijk en daardoor kwetsbaar voor ziekten en schimmels. Wanneer een ziekte toeslaat, kan een volledige teelt bedreigd worden omdat alle planten genetisch identiek zijn. Door een brede collectie aan wilde en oude bananenrassen te bewaren, beschikt de KU Leuven over een waardevolle bron van genetisch materiaal waarmee onderzoekers later nieuwe, weerbaardere rassen kunnen ontwikkelen.   </a:t>
            </a:r>
            <a:endParaRPr kumimoji="0" lang="nl-BE" altLang="nl-BE" sz="800" b="0" i="0" u="none" strike="noStrike" cap="none" normalizeH="0" baseline="0" dirty="0">
              <a:ln>
                <a:noFill/>
              </a:ln>
              <a:solidFill>
                <a:srgbClr val="080809"/>
              </a:solidFill>
              <a:effectLst/>
              <a:latin typeface="inheri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nl-BE" altLang="nl-BE" sz="800" b="0" i="0" u="none" strike="noStrike" cap="none" normalizeH="0" baseline="0" dirty="0">
                <a:ln>
                  <a:noFill/>
                </a:ln>
                <a:solidFill>
                  <a:srgbClr val="080809"/>
                </a:solidFill>
                <a:effectLst/>
                <a:latin typeface="inherit"/>
              </a:rPr>
              <a:t>Het bezoek toonde aan hoe wetenschap en biodiversiteitsbehoud samen zorgen voor een duurzamere wereld. Door collecties als deze te onderhouden, wordt niet enkel het verleden bewaard, maar ook de toekomst van onze landbouw en bananenteelt veiliggesteld.    </a:t>
            </a:r>
          </a:p>
          <a:p>
            <a:pPr marL="0" marR="0" lvl="0" indent="0" algn="l" defTabSz="914400" rtl="0" eaLnBrk="0" fontAlgn="base" latinLnBrk="0" hangingPunct="0">
              <a:lnSpc>
                <a:spcPct val="100000"/>
              </a:lnSpc>
              <a:spcBef>
                <a:spcPct val="0"/>
              </a:spcBef>
              <a:spcAft>
                <a:spcPct val="0"/>
              </a:spcAft>
              <a:buClrTx/>
              <a:buSzTx/>
              <a:buFontTx/>
              <a:buNone/>
              <a:tabLst/>
            </a:pPr>
            <a:br>
              <a:rPr kumimoji="0" lang="nl-BE" altLang="nl-BE" sz="900" b="0" i="0" u="none" strike="noStrike" cap="none" normalizeH="0" baseline="0" dirty="0">
                <a:ln>
                  <a:noFill/>
                </a:ln>
                <a:solidFill>
                  <a:srgbClr val="65686C"/>
                </a:solidFill>
                <a:effectLst/>
                <a:latin typeface="Segoe UI Historic" panose="020B0502040204020203" pitchFamily="34" charset="0"/>
                <a:cs typeface="Segoe UI Historic" panose="020B0502040204020203" pitchFamily="34" charset="0"/>
              </a:rPr>
            </a:br>
            <a:endParaRPr kumimoji="0" lang="nl-BE" altLang="nl-BE" sz="800" b="0" i="0" u="none" strike="noStrike" cap="none" normalizeH="0" baseline="0" dirty="0">
              <a:ln>
                <a:noFill/>
              </a:ln>
              <a:solidFill>
                <a:srgbClr val="080809"/>
              </a:solidFill>
              <a:effectLst/>
              <a:latin typeface="inherit"/>
            </a:endParaRPr>
          </a:p>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13</a:t>
            </a:fld>
            <a:endParaRPr lang="nl-BE" dirty="0"/>
          </a:p>
        </p:txBody>
      </p:sp>
    </p:spTree>
    <p:extLst>
      <p:ext uri="{BB962C8B-B14F-4D97-AF65-F5344CB8AC3E}">
        <p14:creationId xmlns:p14="http://schemas.microsoft.com/office/powerpoint/2010/main" val="152628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Innovatie als bakermat van onze opleidingen </a:t>
            </a:r>
          </a:p>
          <a:p>
            <a:r>
              <a:rPr lang="nl-NL" sz="1200" b="0" i="0" kern="1200" dirty="0">
                <a:solidFill>
                  <a:schemeClr val="tx1"/>
                </a:solidFill>
                <a:effectLst/>
                <a:latin typeface="+mn-lt"/>
                <a:ea typeface="+mn-ea"/>
                <a:cs typeface="+mn-cs"/>
              </a:rPr>
              <a:t>De leerlingen van 7 Duaal Plant, 7 Duaal Mecanicien tuin-, park- en bosmachines en 6 Agrotechnieken Plant namen op maandag 6 oktober, onder begeleiding van meneer Lemmens, deel aan de </a:t>
            </a:r>
            <a:r>
              <a:rPr lang="nl-NL" sz="1200" b="0" i="0" kern="1200" dirty="0" err="1">
                <a:solidFill>
                  <a:schemeClr val="tx1"/>
                </a:solidFill>
                <a:effectLst/>
                <a:latin typeface="+mn-lt"/>
                <a:ea typeface="+mn-ea"/>
                <a:cs typeface="+mn-cs"/>
              </a:rPr>
              <a:t>Scholendag</a:t>
            </a:r>
            <a:r>
              <a:rPr lang="nl-NL" sz="1200" b="0" i="0" kern="1200" dirty="0">
                <a:solidFill>
                  <a:schemeClr val="tx1"/>
                </a:solidFill>
                <a:effectLst/>
                <a:latin typeface="+mn-lt"/>
                <a:ea typeface="+mn-ea"/>
                <a:cs typeface="+mn-cs"/>
              </a:rPr>
              <a:t> van ILVO. </a:t>
            </a:r>
          </a:p>
          <a:p>
            <a:r>
              <a:rPr lang="nl-NL" sz="1200" b="0" i="0" kern="1200" dirty="0">
                <a:solidFill>
                  <a:schemeClr val="tx1"/>
                </a:solidFill>
                <a:effectLst/>
                <a:latin typeface="+mn-lt"/>
                <a:ea typeface="+mn-ea"/>
                <a:cs typeface="+mn-cs"/>
              </a:rPr>
              <a:t>Tijdens deze inspirerende dag stond innovatie in de landbouw centraal, een thema dat ook binnen onze opleidingen een belangrijke plaats inneemt. De leerlingen ontdekten nieuwe eetbare en niet-eetbare gewassen en zagen hoe drones de klassieke veredeling een handje helpen. </a:t>
            </a:r>
          </a:p>
          <a:p>
            <a:r>
              <a:rPr lang="nl-NL" sz="1200" b="0" i="0" kern="1200" dirty="0">
                <a:solidFill>
                  <a:schemeClr val="tx1"/>
                </a:solidFill>
                <a:effectLst/>
                <a:latin typeface="+mn-lt"/>
                <a:ea typeface="+mn-ea"/>
                <a:cs typeface="+mn-cs"/>
              </a:rPr>
              <a:t>Ze maakten kennis met HYDRAS, de enige installatie in Europa waar droogteresistentie bij planten zo uitgebreid kan worden bestudeerd. Daarnaast leerden ze over het belang van een gezonde bodem en de bijdrage die landbouwers (én burgers) hier zelf aan kunnen leveren. Ook werd getoond welke inspanningen worden geleverd om quarantaine-organismen, die onze teelten kunnen bedreigen, buiten onze grenzen te houden. </a:t>
            </a:r>
          </a:p>
          <a:p>
            <a:r>
              <a:rPr lang="nl-NL" sz="1200" b="0" i="0" kern="1200" dirty="0">
                <a:solidFill>
                  <a:schemeClr val="tx1"/>
                </a:solidFill>
                <a:effectLst/>
                <a:latin typeface="+mn-lt"/>
                <a:ea typeface="+mn-ea"/>
                <a:cs typeface="+mn-cs"/>
              </a:rPr>
              <a:t>Verder kwamen volgende innovatieve thema’s aan bod:</a:t>
            </a:r>
          </a:p>
          <a:p>
            <a:r>
              <a:rPr lang="nl-NL" sz="1200" b="0" i="0" kern="1200" dirty="0">
                <a:solidFill>
                  <a:schemeClr val="tx1"/>
                </a:solidFill>
                <a:effectLst/>
                <a:latin typeface="+mn-lt"/>
                <a:ea typeface="+mn-ea"/>
                <a:cs typeface="+mn-cs"/>
              </a:rPr>
              <a:t>- Remote </a:t>
            </a:r>
            <a:r>
              <a:rPr lang="nl-NL" sz="1200" b="0" i="0" kern="1200" dirty="0" err="1">
                <a:solidFill>
                  <a:schemeClr val="tx1"/>
                </a:solidFill>
                <a:effectLst/>
                <a:latin typeface="+mn-lt"/>
                <a:ea typeface="+mn-ea"/>
                <a:cs typeface="+mn-cs"/>
              </a:rPr>
              <a:t>sensing</a:t>
            </a:r>
            <a:r>
              <a:rPr lang="nl-NL" sz="1200" b="0" i="0" kern="1200" dirty="0">
                <a:solidFill>
                  <a:schemeClr val="tx1"/>
                </a:solidFill>
                <a:effectLst/>
                <a:latin typeface="+mn-lt"/>
                <a:ea typeface="+mn-ea"/>
                <a:cs typeface="+mn-cs"/>
              </a:rPr>
              <a:t>: detectie van onkruiden en plagen </a:t>
            </a:r>
          </a:p>
          <a:p>
            <a:r>
              <a:rPr lang="nl-NL" sz="1200" b="0" i="0" kern="1200" dirty="0">
                <a:solidFill>
                  <a:schemeClr val="tx1"/>
                </a:solidFill>
                <a:effectLst/>
                <a:latin typeface="+mn-lt"/>
                <a:ea typeface="+mn-ea"/>
                <a:cs typeface="+mn-cs"/>
              </a:rPr>
              <a:t>- Spectrometrie: voorspellen van bodemparameters </a:t>
            </a:r>
          </a:p>
          <a:p>
            <a:r>
              <a:rPr lang="nl-NL" sz="1200" b="0" i="0" kern="1200" dirty="0">
                <a:solidFill>
                  <a:schemeClr val="tx1"/>
                </a:solidFill>
                <a:effectLst/>
                <a:latin typeface="+mn-lt"/>
                <a:ea typeface="+mn-ea"/>
                <a:cs typeface="+mn-cs"/>
              </a:rPr>
              <a:t>- Robotica en alternatieve onkruidbestrijding </a:t>
            </a:r>
          </a:p>
          <a:p>
            <a:r>
              <a:rPr lang="nl-NL" sz="1200" b="0" i="0" kern="1200" dirty="0">
                <a:solidFill>
                  <a:schemeClr val="tx1"/>
                </a:solidFill>
                <a:effectLst/>
                <a:latin typeface="+mn-lt"/>
                <a:ea typeface="+mn-ea"/>
                <a:cs typeface="+mn-cs"/>
              </a:rPr>
              <a:t>Tot slot ontdekten de leerlingen op een interactieve manier de zeer diverse types landbouwers die de toekomst zal kennen. </a:t>
            </a:r>
          </a:p>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14</a:t>
            </a:fld>
            <a:endParaRPr lang="nl-BE" dirty="0"/>
          </a:p>
        </p:txBody>
      </p:sp>
    </p:spTree>
    <p:extLst>
      <p:ext uri="{BB962C8B-B14F-4D97-AF65-F5344CB8AC3E}">
        <p14:creationId xmlns:p14="http://schemas.microsoft.com/office/powerpoint/2010/main" val="161038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Op dinsdag 7 oktober namen de laatstejaars van de richting Natuur- en Groentechnieken van De Wijnpers deel aan een bijzondere uitplantactie op de Wijngaardberg in Rotselaar. Duizenden zorgvuldig opgekweekte planten, soorten die in Vlaanderen sterk bedreigd of bijna verdwenen zijn, werden opnieuw uitgeplant in het natuurgebied. </a:t>
            </a:r>
          </a:p>
          <a:p>
            <a:r>
              <a:rPr lang="nl-NL" sz="1200" b="0" i="0" kern="1200" dirty="0">
                <a:solidFill>
                  <a:schemeClr val="tx1"/>
                </a:solidFill>
                <a:effectLst/>
                <a:latin typeface="+mn-lt"/>
                <a:ea typeface="+mn-ea"/>
                <a:cs typeface="+mn-cs"/>
              </a:rPr>
              <a:t>De planten, waaronder typische soorten van de Wingevallei zoals </a:t>
            </a:r>
            <a:r>
              <a:rPr lang="nl-NL" sz="1200" b="0" i="0" kern="1200" dirty="0" err="1">
                <a:solidFill>
                  <a:schemeClr val="tx1"/>
                </a:solidFill>
                <a:effectLst/>
                <a:latin typeface="+mn-lt"/>
                <a:ea typeface="+mn-ea"/>
                <a:cs typeface="+mn-cs"/>
              </a:rPr>
              <a:t>betonie</a:t>
            </a:r>
            <a:r>
              <a:rPr lang="nl-NL" sz="1200" b="0" i="0" kern="1200" dirty="0">
                <a:solidFill>
                  <a:schemeClr val="tx1"/>
                </a:solidFill>
                <a:effectLst/>
                <a:latin typeface="+mn-lt"/>
                <a:ea typeface="+mn-ea"/>
                <a:cs typeface="+mn-cs"/>
              </a:rPr>
              <a:t>, zaagblad, blauwe knoop en kleine schorseneer, werden de voorbije maanden opgekweekt door vrijwilligers, Plantentuin Meise en de leerlingen van de eerste graad van De Wijnpers. De leerlingen kweekten 2.200 planten van de soort ruige leeuwentand (</a:t>
            </a:r>
            <a:r>
              <a:rPr lang="nl-NL" sz="1200" b="0" i="0" kern="1200" dirty="0" err="1">
                <a:solidFill>
                  <a:schemeClr val="tx1"/>
                </a:solidFill>
                <a:effectLst/>
                <a:latin typeface="+mn-lt"/>
                <a:ea typeface="+mn-ea"/>
                <a:cs typeface="+mn-cs"/>
              </a:rPr>
              <a:t>Leontodon</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hispidus</a:t>
            </a:r>
            <a:r>
              <a:rPr lang="nl-NL" sz="1200" b="0" i="0" kern="1200" dirty="0">
                <a:solidFill>
                  <a:schemeClr val="tx1"/>
                </a:solidFill>
                <a:effectLst/>
                <a:latin typeface="+mn-lt"/>
                <a:ea typeface="+mn-ea"/>
                <a:cs typeface="+mn-cs"/>
              </a:rPr>
              <a:t>), onder het toeziend oog van Vincent </a:t>
            </a:r>
            <a:r>
              <a:rPr lang="nl-NL" sz="1200" b="0" i="0" kern="1200" dirty="0" err="1">
                <a:solidFill>
                  <a:schemeClr val="tx1"/>
                </a:solidFill>
                <a:effectLst/>
                <a:latin typeface="+mn-lt"/>
                <a:ea typeface="+mn-ea"/>
                <a:cs typeface="+mn-cs"/>
              </a:rPr>
              <a:t>Verhaert</a:t>
            </a:r>
            <a:r>
              <a:rPr lang="nl-NL" sz="1200" b="0" i="0" kern="1200" dirty="0">
                <a:solidFill>
                  <a:schemeClr val="tx1"/>
                </a:solidFill>
                <a:effectLst/>
                <a:latin typeface="+mn-lt"/>
                <a:ea typeface="+mn-ea"/>
                <a:cs typeface="+mn-cs"/>
              </a:rPr>
              <a:t>, die het project namens de school inschreef en als contactpersoon fungeerde. </a:t>
            </a:r>
          </a:p>
          <a:p>
            <a:r>
              <a:rPr lang="nl-NL" sz="1200" b="0" i="0" kern="1200" dirty="0">
                <a:solidFill>
                  <a:schemeClr val="tx1"/>
                </a:solidFill>
                <a:effectLst/>
                <a:latin typeface="+mn-lt"/>
                <a:ea typeface="+mn-ea"/>
                <a:cs typeface="+mn-cs"/>
              </a:rPr>
              <a:t>Voor de leerlingen was dit een unieke kans om praktijkervaring op te doen en actief bij te dragen aan het behoud van de Vlaamse biodiversiteit. </a:t>
            </a:r>
          </a:p>
          <a:p>
            <a:r>
              <a:rPr lang="nl-NL" sz="1200" b="0" i="0" kern="1200" dirty="0">
                <a:solidFill>
                  <a:schemeClr val="tx1"/>
                </a:solidFill>
                <a:effectLst/>
                <a:latin typeface="+mn-lt"/>
                <a:ea typeface="+mn-ea"/>
                <a:cs typeface="+mn-cs"/>
              </a:rPr>
              <a:t>Deze dag illustreert perfect de kern van de richting Natuur- en Groentechnieken: leren door te doen, ecologisch bewustzijn ontwikkelen en een actieve rol spelen in natuurbehoud. </a:t>
            </a:r>
          </a:p>
          <a:p>
            <a:r>
              <a:rPr lang="nl-NL" sz="1200" b="0" i="0" kern="1200" dirty="0">
                <a:solidFill>
                  <a:schemeClr val="tx1"/>
                </a:solidFill>
                <a:effectLst/>
                <a:latin typeface="+mn-lt"/>
                <a:ea typeface="+mn-ea"/>
                <a:cs typeface="+mn-cs"/>
              </a:rPr>
              <a:t>De actie maakt deel uit van het Europese natuurherstelproject LIFE HARWIN (2023–2028). In dit project worden miljoenen zaden en duizenden planten ingebracht om de biodiversiteit in de Wingevallei nieuw leven in te blazen. </a:t>
            </a:r>
          </a:p>
          <a:p>
            <a:r>
              <a:rPr lang="nl-NL" sz="1200" b="0" i="0" kern="1200" dirty="0">
                <a:solidFill>
                  <a:schemeClr val="tx1"/>
                </a:solidFill>
                <a:effectLst/>
                <a:latin typeface="+mn-lt"/>
                <a:ea typeface="+mn-ea"/>
                <a:cs typeface="+mn-cs"/>
              </a:rPr>
              <a:t>Lees en bekijk meer via ROB-tv: </a:t>
            </a:r>
            <a:r>
              <a:rPr lang="nl-NL" sz="1200" b="1" i="0" u="none" strike="noStrike" kern="1200" dirty="0">
                <a:solidFill>
                  <a:schemeClr val="tx1"/>
                </a:solidFill>
                <a:effectLst/>
                <a:latin typeface="+mn-lt"/>
                <a:ea typeface="+mn-ea"/>
                <a:cs typeface="+mn-cs"/>
                <a:hlinkClick r:id="rId3"/>
              </a:rPr>
              <a:t>https://www.robtv.be/.../natuurpunt-plant-bedreigde...</a:t>
            </a:r>
            <a:endParaRPr lang="nl-NL" sz="1200" b="0" i="0"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hlinkClick r:id="rId4"/>
              </a:rPr>
              <a:t>#LIFEHARWIN</a:t>
            </a:r>
            <a:r>
              <a:rPr lang="nl-NL" sz="1200" b="0" i="0" kern="1200" dirty="0">
                <a:solidFill>
                  <a:schemeClr val="tx1"/>
                </a:solidFill>
                <a:effectLst/>
                <a:latin typeface="+mn-lt"/>
                <a:ea typeface="+mn-ea"/>
                <a:cs typeface="+mn-cs"/>
              </a:rPr>
              <a:t> </a:t>
            </a:r>
            <a:r>
              <a:rPr lang="nl-NL" sz="1200" b="1" i="0" u="none" strike="noStrike" kern="1200" dirty="0">
                <a:solidFill>
                  <a:schemeClr val="tx1"/>
                </a:solidFill>
                <a:effectLst/>
                <a:latin typeface="+mn-lt"/>
                <a:ea typeface="+mn-ea"/>
                <a:cs typeface="+mn-cs"/>
                <a:hlinkClick r:id="rId5"/>
              </a:rPr>
              <a:t>#Natuurherstel</a:t>
            </a:r>
            <a:r>
              <a:rPr lang="nl-NL" sz="1200" b="0" i="0" kern="1200" dirty="0">
                <a:solidFill>
                  <a:schemeClr val="tx1"/>
                </a:solidFill>
                <a:effectLst/>
                <a:latin typeface="+mn-lt"/>
                <a:ea typeface="+mn-ea"/>
                <a:cs typeface="+mn-cs"/>
              </a:rPr>
              <a:t> </a:t>
            </a:r>
            <a:r>
              <a:rPr lang="nl-NL" sz="1200" b="1" i="0" u="none" strike="noStrike" kern="1200" dirty="0">
                <a:solidFill>
                  <a:schemeClr val="tx1"/>
                </a:solidFill>
                <a:effectLst/>
                <a:latin typeface="+mn-lt"/>
                <a:ea typeface="+mn-ea"/>
                <a:cs typeface="+mn-cs"/>
                <a:hlinkClick r:id="rId6"/>
              </a:rPr>
              <a:t>#</a:t>
            </a:r>
            <a:r>
              <a:rPr lang="nl-NL" sz="1200" b="1" i="0" u="none" strike="noStrike" kern="1200" dirty="0" err="1">
                <a:solidFill>
                  <a:schemeClr val="tx1"/>
                </a:solidFill>
                <a:effectLst/>
                <a:latin typeface="+mn-lt"/>
                <a:ea typeface="+mn-ea"/>
                <a:cs typeface="+mn-cs"/>
                <a:hlinkClick r:id="rId6"/>
              </a:rPr>
              <a:t>EuropeesProject</a:t>
            </a:r>
            <a:r>
              <a:rPr lang="nl-NL" sz="1200" b="0" i="0" kern="1200" dirty="0">
                <a:solidFill>
                  <a:schemeClr val="tx1"/>
                </a:solidFill>
                <a:effectLst/>
                <a:latin typeface="+mn-lt"/>
                <a:ea typeface="+mn-ea"/>
                <a:cs typeface="+mn-cs"/>
              </a:rPr>
              <a:t> </a:t>
            </a:r>
            <a:r>
              <a:rPr lang="nl-NL" sz="1200" b="1" i="0" u="none" strike="noStrike" kern="1200" dirty="0">
                <a:solidFill>
                  <a:schemeClr val="tx1"/>
                </a:solidFill>
                <a:effectLst/>
                <a:latin typeface="+mn-lt"/>
                <a:ea typeface="+mn-ea"/>
                <a:cs typeface="+mn-cs"/>
                <a:hlinkClick r:id="rId7"/>
              </a:rPr>
              <a:t>#Wingevallei</a:t>
            </a:r>
            <a:endParaRPr lang="nl-NL" sz="1200" b="0" i="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22</a:t>
            </a:fld>
            <a:endParaRPr lang="nl-BE" dirty="0"/>
          </a:p>
        </p:txBody>
      </p:sp>
    </p:spTree>
    <p:extLst>
      <p:ext uri="{BB962C8B-B14F-4D97-AF65-F5344CB8AC3E}">
        <p14:creationId xmlns:p14="http://schemas.microsoft.com/office/powerpoint/2010/main" val="172891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kern="1200" dirty="0">
                <a:solidFill>
                  <a:schemeClr val="tx1"/>
                </a:solidFill>
                <a:effectLst/>
                <a:latin typeface="+mn-lt"/>
                <a:ea typeface="+mn-ea"/>
                <a:cs typeface="+mn-cs"/>
              </a:rPr>
              <a:t>Een plek waar mens, dier en plant zich thuis voelen. </a:t>
            </a:r>
          </a:p>
          <a:p>
            <a:r>
              <a:rPr lang="nl-NL" sz="1200" b="0" kern="1200" dirty="0">
                <a:solidFill>
                  <a:schemeClr val="tx1"/>
                </a:solidFill>
                <a:effectLst/>
                <a:latin typeface="+mn-lt"/>
                <a:ea typeface="+mn-ea"/>
                <a:cs typeface="+mn-cs"/>
              </a:rPr>
              <a:t>Geef jij ook vogels, vleermuizen en insecten een plek bij jou in de buurt? </a:t>
            </a:r>
          </a:p>
          <a:p>
            <a:r>
              <a:rPr lang="nl-NL" sz="1200" b="0" kern="1200" dirty="0">
                <a:solidFill>
                  <a:schemeClr val="tx1"/>
                </a:solidFill>
                <a:effectLst/>
                <a:latin typeface="+mn-lt"/>
                <a:ea typeface="+mn-ea"/>
                <a:cs typeface="+mn-cs"/>
              </a:rPr>
              <a:t>Leerlingen bouwen mee aan een </a:t>
            </a:r>
            <a:r>
              <a:rPr lang="nl-NL" sz="1200" b="0" kern="1200" dirty="0" err="1">
                <a:solidFill>
                  <a:schemeClr val="tx1"/>
                </a:solidFill>
                <a:effectLst/>
                <a:latin typeface="+mn-lt"/>
                <a:ea typeface="+mn-ea"/>
                <a:cs typeface="+mn-cs"/>
              </a:rPr>
              <a:t>biodivers</a:t>
            </a:r>
            <a:r>
              <a:rPr lang="nl-NL" sz="1200" b="0" kern="1200" dirty="0">
                <a:solidFill>
                  <a:schemeClr val="tx1"/>
                </a:solidFill>
                <a:effectLst/>
                <a:latin typeface="+mn-lt"/>
                <a:ea typeface="+mn-ea"/>
                <a:cs typeface="+mn-cs"/>
              </a:rPr>
              <a:t> schooldomein. </a:t>
            </a:r>
          </a:p>
          <a:p>
            <a:r>
              <a:rPr lang="nl-NL" sz="1200" b="0" kern="1200" dirty="0">
                <a:solidFill>
                  <a:schemeClr val="tx1"/>
                </a:solidFill>
                <a:effectLst/>
                <a:latin typeface="+mn-lt"/>
                <a:ea typeface="+mn-ea"/>
                <a:cs typeface="+mn-cs"/>
              </a:rPr>
              <a:t>In het kader van een samenwerkingsproject tussen De Wijnpers en de Provincie Vlaams-Brabant hebben zes leerlingen van de studierichting Natuur- en Groentechnieken, onder begeleiding van leerkrachten Matthias Riga en David Van </a:t>
            </a:r>
            <a:r>
              <a:rPr lang="nl-NL" sz="1200" b="0" kern="1200" dirty="0" err="1">
                <a:solidFill>
                  <a:schemeClr val="tx1"/>
                </a:solidFill>
                <a:effectLst/>
                <a:latin typeface="+mn-lt"/>
                <a:ea typeface="+mn-ea"/>
                <a:cs typeface="+mn-cs"/>
              </a:rPr>
              <a:t>Humbeeck</a:t>
            </a:r>
            <a:r>
              <a:rPr lang="nl-NL" sz="1200" b="0" kern="1200" dirty="0">
                <a:solidFill>
                  <a:schemeClr val="tx1"/>
                </a:solidFill>
                <a:effectLst/>
                <a:latin typeface="+mn-lt"/>
                <a:ea typeface="+mn-ea"/>
                <a:cs typeface="+mn-cs"/>
              </a:rPr>
              <a:t>, tijdens de praktijklessen een insectenwand geplaatst aan de omheining in de Wijnpersstraat. </a:t>
            </a:r>
          </a:p>
          <a:p>
            <a:r>
              <a:rPr lang="nl-NL" sz="1200" b="0" kern="1200" dirty="0">
                <a:solidFill>
                  <a:schemeClr val="tx1"/>
                </a:solidFill>
                <a:effectLst/>
                <a:latin typeface="+mn-lt"/>
                <a:ea typeface="+mn-ea"/>
                <a:cs typeface="+mn-cs"/>
              </a:rPr>
              <a:t>Deze insectenwand vervangt één vak in het bestaande hekwerk. Het is een educatief element dat niet alleen bijdraagt aan de biodiversiteit op onze campus, maar ook aan de bewustmaking rond </a:t>
            </a:r>
            <a:r>
              <a:rPr lang="nl-NL" sz="1200" b="0" kern="1200" dirty="0" err="1">
                <a:solidFill>
                  <a:schemeClr val="tx1"/>
                </a:solidFill>
                <a:effectLst/>
                <a:latin typeface="+mn-lt"/>
                <a:ea typeface="+mn-ea"/>
                <a:cs typeface="+mn-cs"/>
              </a:rPr>
              <a:t>natuurinbouw</a:t>
            </a:r>
            <a:r>
              <a:rPr lang="nl-NL" sz="1200" b="0" kern="1200" dirty="0">
                <a:solidFill>
                  <a:schemeClr val="tx1"/>
                </a:solidFill>
                <a:effectLst/>
                <a:latin typeface="+mn-lt"/>
                <a:ea typeface="+mn-ea"/>
                <a:cs typeface="+mn-cs"/>
              </a:rPr>
              <a:t>. </a:t>
            </a:r>
          </a:p>
          <a:p>
            <a:r>
              <a:rPr lang="nl-NL" sz="1200" b="0" kern="1200" dirty="0">
                <a:solidFill>
                  <a:schemeClr val="tx1"/>
                </a:solidFill>
                <a:effectLst/>
                <a:latin typeface="+mn-lt"/>
                <a:ea typeface="+mn-ea"/>
                <a:cs typeface="+mn-cs"/>
              </a:rPr>
              <a:t>Met dit project brengen onze leerlingen theorie in de praktijk en dragen ze bij aan een duurzame, educatieve en groene leeromgeving waar ook dieren en insecten zich thuis voelen. </a:t>
            </a:r>
          </a:p>
          <a:p>
            <a:r>
              <a:rPr lang="nl-NL" sz="1200" b="0" kern="1200" dirty="0">
                <a:solidFill>
                  <a:schemeClr val="tx1"/>
                </a:solidFill>
                <a:effectLst/>
                <a:latin typeface="+mn-lt"/>
                <a:ea typeface="+mn-ea"/>
                <a:cs typeface="+mn-cs"/>
              </a:rPr>
              <a:t>Dit project maakt deel uit van een ruimer engagement van De Wijnpers voor </a:t>
            </a:r>
            <a:r>
              <a:rPr lang="nl-NL" sz="1200" b="0" kern="1200" dirty="0" err="1">
                <a:solidFill>
                  <a:schemeClr val="tx1"/>
                </a:solidFill>
                <a:effectLst/>
                <a:latin typeface="+mn-lt"/>
                <a:ea typeface="+mn-ea"/>
                <a:cs typeface="+mn-cs"/>
              </a:rPr>
              <a:t>natuurinclusief</a:t>
            </a:r>
            <a:r>
              <a:rPr lang="nl-NL" sz="1200" b="0" kern="1200" dirty="0">
                <a:solidFill>
                  <a:schemeClr val="tx1"/>
                </a:solidFill>
                <a:effectLst/>
                <a:latin typeface="+mn-lt"/>
                <a:ea typeface="+mn-ea"/>
                <a:cs typeface="+mn-cs"/>
              </a:rPr>
              <a:t> bouwen. Met steun van </a:t>
            </a:r>
            <a:r>
              <a:rPr lang="nl-NL" sz="1200" b="0" kern="1200" dirty="0" err="1">
                <a:solidFill>
                  <a:schemeClr val="tx1"/>
                </a:solidFill>
                <a:effectLst/>
                <a:latin typeface="+mn-lt"/>
                <a:ea typeface="+mn-ea"/>
                <a:cs typeface="+mn-cs"/>
              </a:rPr>
              <a:t>Interreg</a:t>
            </a:r>
            <a:r>
              <a:rPr lang="nl-NL" sz="1200" b="0" kern="1200" dirty="0">
                <a:solidFill>
                  <a:schemeClr val="tx1"/>
                </a:solidFill>
                <a:effectLst/>
                <a:latin typeface="+mn-lt"/>
                <a:ea typeface="+mn-ea"/>
                <a:cs typeface="+mn-cs"/>
              </a:rPr>
              <a:t> Vlaanderen-Nederland (</a:t>
            </a:r>
            <a:r>
              <a:rPr lang="nl-NL" sz="1200" b="0" kern="1200" dirty="0" err="1">
                <a:solidFill>
                  <a:schemeClr val="tx1"/>
                </a:solidFill>
                <a:effectLst/>
                <a:latin typeface="+mn-lt"/>
                <a:ea typeface="+mn-ea"/>
                <a:cs typeface="+mn-cs"/>
              </a:rPr>
              <a:t>interregvlaned</a:t>
            </a:r>
            <a:r>
              <a:rPr lang="nl-NL" sz="1200" b="0" kern="1200" dirty="0">
                <a:solidFill>
                  <a:schemeClr val="tx1"/>
                </a:solidFill>
                <a:effectLst/>
                <a:latin typeface="+mn-lt"/>
                <a:ea typeface="+mn-ea"/>
                <a:cs typeface="+mn-cs"/>
              </a:rPr>
              <a:t>) zetten we in op groener bouwen en leren, met structurele aandacht voor mens en natuur. </a:t>
            </a:r>
          </a:p>
          <a:p>
            <a:r>
              <a:rPr lang="nl-NL" sz="1200" b="1" u="none" strike="noStrike" kern="1200" dirty="0">
                <a:solidFill>
                  <a:schemeClr val="tx1"/>
                </a:solidFill>
                <a:effectLst/>
                <a:latin typeface="+mn-lt"/>
                <a:ea typeface="+mn-ea"/>
                <a:cs typeface="+mn-cs"/>
                <a:hlinkClick r:id="rId3"/>
              </a:rPr>
              <a:t>Provinciaal Onderwijs Vlaanderen</a:t>
            </a:r>
            <a:r>
              <a:rPr lang="nl-NL" sz="1200" b="0" kern="1200" dirty="0">
                <a:solidFill>
                  <a:schemeClr val="tx1"/>
                </a:solidFill>
                <a:effectLst/>
                <a:latin typeface="+mn-lt"/>
                <a:ea typeface="+mn-ea"/>
                <a:cs typeface="+mn-cs"/>
              </a:rPr>
              <a:t> </a:t>
            </a:r>
          </a:p>
          <a:p>
            <a:r>
              <a:rPr lang="nl-NL" sz="1200" b="1" u="none" strike="noStrike" kern="1200" dirty="0">
                <a:solidFill>
                  <a:schemeClr val="tx1"/>
                </a:solidFill>
                <a:effectLst/>
                <a:latin typeface="+mn-lt"/>
                <a:ea typeface="+mn-ea"/>
                <a:cs typeface="+mn-cs"/>
                <a:hlinkClick r:id="rId4"/>
              </a:rPr>
              <a:t>Vlaams-Brabant</a:t>
            </a:r>
            <a:r>
              <a:rPr lang="nl-NL" sz="1200" b="0" kern="1200" dirty="0">
                <a:solidFill>
                  <a:schemeClr val="tx1"/>
                </a:solidFill>
                <a:effectLst/>
                <a:latin typeface="+mn-lt"/>
                <a:ea typeface="+mn-ea"/>
                <a:cs typeface="+mn-cs"/>
              </a:rPr>
              <a:t> </a:t>
            </a:r>
          </a:p>
          <a:p>
            <a:r>
              <a:rPr lang="nl-NL" sz="1200" b="1" u="none" strike="noStrike" kern="1200" dirty="0" err="1">
                <a:solidFill>
                  <a:schemeClr val="tx1"/>
                </a:solidFill>
                <a:effectLst/>
                <a:latin typeface="+mn-lt"/>
                <a:ea typeface="+mn-ea"/>
                <a:cs typeface="+mn-cs"/>
                <a:hlinkClick r:id="rId5"/>
              </a:rPr>
              <a:t>Interreg</a:t>
            </a:r>
            <a:r>
              <a:rPr lang="nl-NL" sz="1200" b="1" u="none" strike="noStrike" kern="1200" dirty="0">
                <a:solidFill>
                  <a:schemeClr val="tx1"/>
                </a:solidFill>
                <a:effectLst/>
                <a:latin typeface="+mn-lt"/>
                <a:ea typeface="+mn-ea"/>
                <a:cs typeface="+mn-cs"/>
                <a:hlinkClick r:id="rId5"/>
              </a:rPr>
              <a:t> Vlaanderen-Nederland</a:t>
            </a:r>
            <a:endParaRPr lang="nl-NL" sz="1200" b="0" kern="1200" dirty="0">
              <a:solidFill>
                <a:schemeClr val="tx1"/>
              </a:solidFill>
              <a:effectLst/>
              <a:latin typeface="+mn-lt"/>
              <a:ea typeface="+mn-ea"/>
              <a:cs typeface="+mn-cs"/>
            </a:endParaRPr>
          </a:p>
          <a:p>
            <a:br>
              <a:rPr lang="nl-NL" sz="1200" b="0" i="0" kern="1200" dirty="0">
                <a:solidFill>
                  <a:schemeClr val="tx1"/>
                </a:solidFill>
                <a:effectLst/>
                <a:latin typeface="+mn-lt"/>
                <a:ea typeface="+mn-ea"/>
                <a:cs typeface="+mn-cs"/>
              </a:rPr>
            </a:br>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24</a:t>
            </a:fld>
            <a:endParaRPr lang="nl-BE" dirty="0"/>
          </a:p>
        </p:txBody>
      </p:sp>
    </p:spTree>
    <p:extLst>
      <p:ext uri="{BB962C8B-B14F-4D97-AF65-F5344CB8AC3E}">
        <p14:creationId xmlns:p14="http://schemas.microsoft.com/office/powerpoint/2010/main" val="418144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Vachtverzorging, training en laserbehandeling bij Xena, </a:t>
            </a:r>
            <a:r>
              <a:rPr lang="nl-NL" sz="1200" b="0" i="0" kern="1200" dirty="0" err="1">
                <a:solidFill>
                  <a:schemeClr val="tx1"/>
                </a:solidFill>
                <a:effectLst/>
                <a:latin typeface="+mn-lt"/>
                <a:ea typeface="+mn-ea"/>
                <a:cs typeface="+mn-cs"/>
              </a:rPr>
              <a:t>Tanny</a:t>
            </a:r>
            <a:r>
              <a:rPr lang="nl-NL" sz="1200" b="0" i="0" kern="1200" dirty="0">
                <a:solidFill>
                  <a:schemeClr val="tx1"/>
                </a:solidFill>
                <a:effectLst/>
                <a:latin typeface="+mn-lt"/>
                <a:ea typeface="+mn-ea"/>
                <a:cs typeface="+mn-cs"/>
              </a:rPr>
              <a:t>, Yara en de schoolhond </a:t>
            </a:r>
            <a:r>
              <a:rPr lang="nl-NL" sz="1200" b="0" i="0" kern="1200" dirty="0" err="1">
                <a:solidFill>
                  <a:schemeClr val="tx1"/>
                </a:solidFill>
                <a:effectLst/>
                <a:latin typeface="+mn-lt"/>
                <a:ea typeface="+mn-ea"/>
                <a:cs typeface="+mn-cs"/>
              </a:rPr>
              <a:t>Arcos</a:t>
            </a:r>
            <a:r>
              <a:rPr lang="nl-NL" sz="1200" b="0" i="0" kern="1200" dirty="0">
                <a:solidFill>
                  <a:schemeClr val="tx1"/>
                </a:solidFill>
                <a:effectLst/>
                <a:latin typeface="+mn-lt"/>
                <a:ea typeface="+mn-ea"/>
                <a:cs typeface="+mn-cs"/>
              </a:rPr>
              <a:t>. Samen met meneer Boonen gingen de leerlingen van 5 en 6 Dierenverzorgingstechnieken met veel zorg en enthousiasme aan de slag. </a:t>
            </a:r>
          </a:p>
          <a:p>
            <a:r>
              <a:rPr lang="nl-NL" sz="1200" b="0" i="0" kern="1200" dirty="0">
                <a:solidFill>
                  <a:schemeClr val="tx1"/>
                </a:solidFill>
                <a:effectLst/>
                <a:latin typeface="+mn-lt"/>
                <a:ea typeface="+mn-ea"/>
                <a:cs typeface="+mn-cs"/>
              </a:rPr>
              <a:t>De honden kregen een grondige vachtverzorging, de nagels werden netjes getrimd en enkele kleine pijntjes werden professioneel behandeld met lasertherapie. Zo leerden de leerlingen niet alleen technieken, maar ook verantwoord omgaan met dierenwelzijn. </a:t>
            </a:r>
          </a:p>
          <a:p>
            <a:r>
              <a:rPr lang="nl-NL" sz="1200" b="0" i="0" kern="1200" dirty="0">
                <a:solidFill>
                  <a:schemeClr val="tx1"/>
                </a:solidFill>
                <a:effectLst/>
                <a:latin typeface="+mn-lt"/>
                <a:ea typeface="+mn-ea"/>
                <a:cs typeface="+mn-cs"/>
              </a:rPr>
              <a:t>De trainingssessie werd afgesloten met een mooi resultaat: een nieuw aangeleerd commando, “high five”. Trots op het teamwork van zowel de leerlingen als de viervoeter</a:t>
            </a:r>
          </a:p>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30</a:t>
            </a:fld>
            <a:endParaRPr lang="nl-BE" dirty="0"/>
          </a:p>
        </p:txBody>
      </p:sp>
    </p:spTree>
    <p:extLst>
      <p:ext uri="{BB962C8B-B14F-4D97-AF65-F5344CB8AC3E}">
        <p14:creationId xmlns:p14="http://schemas.microsoft.com/office/powerpoint/2010/main" val="311937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61E0-9220-64BB-CEC9-BE18D61F08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ECF16C-257A-7288-E61D-BC7C6409250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6A72402-A45E-B144-B83E-760AB7A1DFB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90446F2-EFA1-877A-A1D9-FC52BF8D0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0B4AB-FB7E-4055-A8D0-E3AC58A60D2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03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61E0-9220-64BB-CEC9-BE18D61F08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ECF16C-257A-7288-E61D-BC7C6409250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6A72402-A45E-B144-B83E-760AB7A1DFB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90446F2-EFA1-877A-A1D9-FC52BF8D0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0B4AB-FB7E-4055-A8D0-E3AC58A60D2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96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61E0-9220-64BB-CEC9-BE18D61F08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ECF16C-257A-7288-E61D-BC7C6409250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6A72402-A45E-B144-B83E-760AB7A1DFB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90446F2-EFA1-877A-A1D9-FC52BF8D0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0B4AB-FB7E-4055-A8D0-E3AC58A60D2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4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158750" indent="0">
              <a:buNone/>
            </a:pPr>
            <a:r>
              <a:rPr lang="nl-BE"/>
              <a:t>Wim</a:t>
            </a:r>
          </a:p>
        </p:txBody>
      </p:sp>
    </p:spTree>
    <p:extLst>
      <p:ext uri="{BB962C8B-B14F-4D97-AF65-F5344CB8AC3E}">
        <p14:creationId xmlns:p14="http://schemas.microsoft.com/office/powerpoint/2010/main" val="4020777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Titel</a:t>
            </a:r>
            <a:endParaRPr lang="nl-BE" dirty="0"/>
          </a:p>
        </p:txBody>
      </p:sp>
      <p:sp>
        <p:nvSpPr>
          <p:cNvPr id="3" name="Ondertitel 2"/>
          <p:cNvSpPr>
            <a:spLocks noGrp="1"/>
          </p:cNvSpPr>
          <p:nvPr>
            <p:ph type="subTitle" idx="1"/>
          </p:nvPr>
        </p:nvSpPr>
        <p:spPr>
          <a:xfrm>
            <a:off x="4924540" y="2826405"/>
            <a:ext cx="3226038" cy="1752600"/>
          </a:xfrm>
        </p:spPr>
        <p:txBody>
          <a:bodyPr>
            <a:noAutofit/>
          </a:bodyPr>
          <a:lstStyle>
            <a:lvl1pPr marL="0" indent="0" algn="l" defTabSz="914400" rtl="0" eaLnBrk="1" latinLnBrk="0" hangingPunct="1">
              <a:spcBef>
                <a:spcPct val="20000"/>
              </a:spcBef>
              <a:buFont typeface="Wingdings" panose="05000000000000000000" pitchFamily="2" charset="2"/>
              <a:buNone/>
              <a:defRPr lang="nl-BE" sz="1800" b="0" kern="100" baseline="0" dirty="0">
                <a:solidFill>
                  <a:schemeClr val="bg1"/>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BE" dirty="0"/>
          </a:p>
        </p:txBody>
      </p:sp>
    </p:spTree>
    <p:extLst>
      <p:ext uri="{BB962C8B-B14F-4D97-AF65-F5344CB8AC3E}">
        <p14:creationId xmlns:p14="http://schemas.microsoft.com/office/powerpoint/2010/main" val="15390051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pic>
        <p:nvPicPr>
          <p:cNvPr id="1026" name="Picture 2" descr="C:\Users\ITBOYS-H114bis\Dropbox\Kickenm\Briefhoofd nieuw logo\PPT\dia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60" y="0"/>
            <a:ext cx="9175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1140954" y="3393348"/>
            <a:ext cx="7772400" cy="638825"/>
          </a:xfrm>
        </p:spPr>
        <p:txBody>
          <a:bodyPr wrap="square" anchor="t">
            <a:normAutofit/>
          </a:bodyPr>
          <a:lstStyle>
            <a:lvl1pPr algn="l">
              <a:lnSpc>
                <a:spcPts val="3400"/>
              </a:lnSpc>
              <a:defRPr sz="4000" b="1" kern="1200" cap="none" baseline="0"/>
            </a:lvl1pPr>
          </a:lstStyle>
          <a:p>
            <a:r>
              <a:rPr lang="nl-NL" dirty="0"/>
              <a:t>Hier komt de titel van de </a:t>
            </a:r>
            <a:r>
              <a:rPr lang="nl-NL" dirty="0" err="1"/>
              <a:t>ppt</a:t>
            </a:r>
            <a:r>
              <a:rPr lang="nl-NL" dirty="0"/>
              <a:t>.</a:t>
            </a:r>
            <a:endParaRPr lang="nl-BE" dirty="0"/>
          </a:p>
        </p:txBody>
      </p:sp>
      <p:sp>
        <p:nvSpPr>
          <p:cNvPr id="3" name="Tijdelijke aanduiding voor tekst 2"/>
          <p:cNvSpPr>
            <a:spLocks noGrp="1"/>
          </p:cNvSpPr>
          <p:nvPr>
            <p:ph type="body" idx="1" hasCustomPrompt="1"/>
          </p:nvPr>
        </p:nvSpPr>
        <p:spPr>
          <a:xfrm>
            <a:off x="1140954" y="4425771"/>
            <a:ext cx="7772400" cy="595955"/>
          </a:xfrm>
        </p:spPr>
        <p:txBody>
          <a:bodyPr tIns="0" anchor="t" anchorCtr="0">
            <a:normAutofit/>
          </a:bodyPr>
          <a:lstStyle>
            <a:lvl1pPr marL="0" indent="0">
              <a:buNone/>
              <a:defRPr sz="32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Hier komt de ondertitel.</a:t>
            </a:r>
          </a:p>
        </p:txBody>
      </p:sp>
    </p:spTree>
    <p:extLst>
      <p:ext uri="{BB962C8B-B14F-4D97-AF65-F5344CB8AC3E}">
        <p14:creationId xmlns:p14="http://schemas.microsoft.com/office/powerpoint/2010/main" val="18918045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2051" name="Picture 3" descr="C:\Users\ITBOYS-H114bis\Dropbox\Kickenm\Briefhoofd nieuw logo\PPT\dia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2418911" y="3316231"/>
            <a:ext cx="6047756" cy="627808"/>
          </a:xfrm>
        </p:spPr>
        <p:txBody>
          <a:bodyPr anchor="t"/>
          <a:lstStyle>
            <a:lvl1pPr algn="l">
              <a:defRPr sz="4000" b="1" cap="none">
                <a:solidFill>
                  <a:schemeClr val="bg1"/>
                </a:solidFill>
              </a:defRPr>
            </a:lvl1pPr>
          </a:lstStyle>
          <a:p>
            <a:r>
              <a:rPr lang="nl-NL" dirty="0"/>
              <a:t>Hoofdstuk 1</a:t>
            </a:r>
            <a:endParaRPr lang="nl-BE" dirty="0"/>
          </a:p>
        </p:txBody>
      </p:sp>
      <p:sp>
        <p:nvSpPr>
          <p:cNvPr id="3" name="Tijdelijke aanduiding voor tekst 2"/>
          <p:cNvSpPr>
            <a:spLocks noGrp="1"/>
          </p:cNvSpPr>
          <p:nvPr>
            <p:ph type="body" idx="1" hasCustomPrompt="1"/>
          </p:nvPr>
        </p:nvSpPr>
        <p:spPr>
          <a:xfrm>
            <a:off x="2418911" y="3960115"/>
            <a:ext cx="6047756" cy="1191153"/>
          </a:xfrm>
        </p:spPr>
        <p:txBody>
          <a:bodyPr tIns="0" anchor="t" anchorCtr="0"/>
          <a:lstStyle>
            <a:lvl1pPr marL="0" indent="0">
              <a:buNone/>
              <a:defRPr sz="4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4123975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p:txBody>
      </p:sp>
      <p:sp>
        <p:nvSpPr>
          <p:cNvPr id="4" name="Tijdelijke aanduiding voor datum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nl-BE" dirty="0"/>
              <a:t>Titel van de Powerpoint</a:t>
            </a:r>
          </a:p>
        </p:txBody>
      </p:sp>
    </p:spTree>
    <p:extLst>
      <p:ext uri="{BB962C8B-B14F-4D97-AF65-F5344CB8AC3E}">
        <p14:creationId xmlns:p14="http://schemas.microsoft.com/office/powerpoint/2010/main" val="18054153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31559319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dirty="0"/>
          </a:p>
        </p:txBody>
      </p:sp>
      <p:sp>
        <p:nvSpPr>
          <p:cNvPr id="3" name="Tijdelijke aanduiding voor inhoud 2"/>
          <p:cNvSpPr>
            <a:spLocks noGrp="1"/>
          </p:cNvSpPr>
          <p:nvPr>
            <p:ph sz="half" idx="1"/>
          </p:nvPr>
        </p:nvSpPr>
        <p:spPr>
          <a:xfrm>
            <a:off x="1619670" y="2027104"/>
            <a:ext cx="3420000" cy="383386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5321147" y="2027104"/>
            <a:ext cx="3238959" cy="383386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p:txBody>
      </p:sp>
      <p:sp>
        <p:nvSpPr>
          <p:cNvPr id="5" name="Tijdelijke aanduiding voor datum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nl-BE" dirty="0"/>
              <a:t>Titel van de Powerpoint</a:t>
            </a:r>
          </a:p>
        </p:txBody>
      </p:sp>
    </p:spTree>
    <p:extLst>
      <p:ext uri="{BB962C8B-B14F-4D97-AF65-F5344CB8AC3E}">
        <p14:creationId xmlns:p14="http://schemas.microsoft.com/office/powerpoint/2010/main" val="48059625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Rechthoek 3"/>
          <p:cNvSpPr/>
          <p:nvPr userDrawn="1"/>
        </p:nvSpPr>
        <p:spPr>
          <a:xfrm>
            <a:off x="476250" y="571500"/>
            <a:ext cx="16192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p:cNvSpPr/>
          <p:nvPr userDrawn="1"/>
        </p:nvSpPr>
        <p:spPr>
          <a:xfrm>
            <a:off x="7067550" y="5638800"/>
            <a:ext cx="16192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6344357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Eind">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Afsluiting</a:t>
            </a:r>
            <a:endParaRPr lang="nl-BE" dirty="0"/>
          </a:p>
        </p:txBody>
      </p:sp>
      <p:sp>
        <p:nvSpPr>
          <p:cNvPr id="3" name="Ondertitel 2"/>
          <p:cNvSpPr>
            <a:spLocks noGrp="1"/>
          </p:cNvSpPr>
          <p:nvPr>
            <p:ph type="subTitle" idx="1" hasCustomPrompt="1"/>
          </p:nvPr>
        </p:nvSpPr>
        <p:spPr>
          <a:xfrm>
            <a:off x="4924540" y="2826405"/>
            <a:ext cx="3226038" cy="1752600"/>
          </a:xfrm>
        </p:spPr>
        <p:txBody>
          <a:bodyPr>
            <a:noAutofit/>
          </a:bodyPr>
          <a:lstStyle>
            <a:lvl1pPr marL="0" indent="0" algn="l" defTabSz="914400" rtl="0" eaLnBrk="1" latinLnBrk="0" hangingPunct="1">
              <a:spcBef>
                <a:spcPct val="20000"/>
              </a:spcBef>
              <a:buFont typeface="Wingdings" panose="05000000000000000000" pitchFamily="2" charset="2"/>
              <a:buNone/>
              <a:defRPr lang="nl-BE" sz="1800" b="0" kern="100" baseline="0" dirty="0">
                <a:solidFill>
                  <a:schemeClr val="bg1"/>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De Wijnpers</a:t>
            </a:r>
          </a:p>
          <a:p>
            <a:r>
              <a:rPr lang="nl-NL" dirty="0" err="1"/>
              <a:t>Mechelsevest</a:t>
            </a:r>
            <a:r>
              <a:rPr lang="nl-NL" dirty="0"/>
              <a:t> 72</a:t>
            </a:r>
          </a:p>
          <a:p>
            <a:r>
              <a:rPr lang="nl-NL" dirty="0"/>
              <a:t>3000 Leuven</a:t>
            </a:r>
          </a:p>
          <a:p>
            <a:r>
              <a:rPr lang="nl-NL" dirty="0"/>
              <a:t>016-23 69 51</a:t>
            </a:r>
          </a:p>
          <a:p>
            <a:r>
              <a:rPr lang="nl-NL" dirty="0"/>
              <a:t>www.dewijnpers.be</a:t>
            </a:r>
            <a:endParaRPr lang="nl-BE" dirty="0"/>
          </a:p>
        </p:txBody>
      </p:sp>
    </p:spTree>
    <p:extLst>
      <p:ext uri="{BB962C8B-B14F-4D97-AF65-F5344CB8AC3E}">
        <p14:creationId xmlns:p14="http://schemas.microsoft.com/office/powerpoint/2010/main" val="26152075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met gegevens">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Afsluiting</a:t>
            </a:r>
            <a:endParaRPr lang="nl-BE" dirty="0"/>
          </a:p>
        </p:txBody>
      </p:sp>
      <p:sp>
        <p:nvSpPr>
          <p:cNvPr id="5" name="Tekstvak 4"/>
          <p:cNvSpPr txBox="1"/>
          <p:nvPr userDrawn="1"/>
        </p:nvSpPr>
        <p:spPr>
          <a:xfrm>
            <a:off x="4924540" y="2826405"/>
            <a:ext cx="3226038" cy="1631216"/>
          </a:xfrm>
          <a:prstGeom prst="rect">
            <a:avLst/>
          </a:prstGeom>
          <a:noFill/>
        </p:spPr>
        <p:txBody>
          <a:bodyPr wrap="square" rtlCol="0">
            <a:spAutoFit/>
          </a:bodyPr>
          <a:lstStyle/>
          <a:p>
            <a:r>
              <a:rPr lang="nl-NL" sz="2000" b="1" dirty="0">
                <a:solidFill>
                  <a:schemeClr val="bg1"/>
                </a:solidFill>
                <a:latin typeface="Arial" panose="020B0604020202020204" pitchFamily="34" charset="0"/>
                <a:cs typeface="Arial" panose="020B0604020202020204" pitchFamily="34" charset="0"/>
              </a:rPr>
              <a:t>De Wijnpers</a:t>
            </a:r>
          </a:p>
          <a:p>
            <a:r>
              <a:rPr lang="nl-NL" sz="2000" dirty="0">
                <a:solidFill>
                  <a:schemeClr val="bg1"/>
                </a:solidFill>
                <a:latin typeface="Arial" panose="020B0604020202020204" pitchFamily="34" charset="0"/>
                <a:cs typeface="Arial" panose="020B0604020202020204" pitchFamily="34" charset="0"/>
              </a:rPr>
              <a:t>Mechelsevest 72</a:t>
            </a:r>
          </a:p>
          <a:p>
            <a:r>
              <a:rPr lang="nl-NL" sz="2000" dirty="0">
                <a:solidFill>
                  <a:schemeClr val="bg1"/>
                </a:solidFill>
                <a:latin typeface="Arial" panose="020B0604020202020204" pitchFamily="34" charset="0"/>
                <a:cs typeface="Arial" panose="020B0604020202020204" pitchFamily="34" charset="0"/>
              </a:rPr>
              <a:t>3000 Leuven</a:t>
            </a:r>
          </a:p>
          <a:p>
            <a:r>
              <a:rPr lang="nl-NL" sz="2000" dirty="0">
                <a:solidFill>
                  <a:schemeClr val="bg1"/>
                </a:solidFill>
                <a:latin typeface="Arial" panose="020B0604020202020204" pitchFamily="34" charset="0"/>
                <a:cs typeface="Arial" panose="020B0604020202020204" pitchFamily="34" charset="0"/>
              </a:rPr>
              <a:t>016-23 69 51</a:t>
            </a:r>
          </a:p>
          <a:p>
            <a:r>
              <a:rPr lang="nl-NL" sz="2000" dirty="0">
                <a:solidFill>
                  <a:schemeClr val="bg1"/>
                </a:solidFill>
                <a:latin typeface="Arial" panose="020B0604020202020204" pitchFamily="34" charset="0"/>
                <a:cs typeface="Arial" panose="020B0604020202020204" pitchFamily="34" charset="0"/>
              </a:rPr>
              <a:t>www.dewijnpers.be</a:t>
            </a:r>
            <a:endParaRPr lang="nl-BE"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417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ITBOYS-H114bis\Dropbox\Kickenm\Briefhoofd nieuw logo\PPT\dia1.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462" y="0"/>
            <a:ext cx="91265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itel 1"/>
          <p:cNvSpPr>
            <a:spLocks noGrp="1"/>
          </p:cNvSpPr>
          <p:nvPr>
            <p:ph type="title"/>
          </p:nvPr>
        </p:nvSpPr>
        <p:spPr>
          <a:xfrm>
            <a:off x="1619672" y="836712"/>
            <a:ext cx="6951451" cy="580926"/>
          </a:xfrm>
          <a:prstGeom prst="rect">
            <a:avLst/>
          </a:prstGeom>
        </p:spPr>
        <p:txBody>
          <a:bodyPr vert="horz" wrap="square" lIns="0" tIns="0" rIns="91440" bIns="45720" rtlCol="0" anchor="t" anchorCtr="0">
            <a:normAutofit/>
          </a:bodyPr>
          <a:lstStyle/>
          <a:p>
            <a:r>
              <a:rPr lang="nl-NL" dirty="0"/>
              <a:t>Hoofdtitel</a:t>
            </a:r>
            <a:endParaRPr lang="nl-BE" dirty="0"/>
          </a:p>
        </p:txBody>
      </p:sp>
      <p:sp>
        <p:nvSpPr>
          <p:cNvPr id="3" name="Tijdelijke aanduiding voor tekst 2"/>
          <p:cNvSpPr>
            <a:spLocks noGrp="1"/>
          </p:cNvSpPr>
          <p:nvPr>
            <p:ph type="body" idx="1"/>
          </p:nvPr>
        </p:nvSpPr>
        <p:spPr>
          <a:xfrm>
            <a:off x="1619672" y="2038119"/>
            <a:ext cx="6951451" cy="3767145"/>
          </a:xfrm>
          <a:prstGeom prst="rect">
            <a:avLst/>
          </a:prstGeom>
        </p:spPr>
        <p:txBody>
          <a:bodyPr vert="horz" lIns="0" tIns="45720" rIns="91440" bIns="45720" rtlCol="0">
            <a:normAutofit/>
          </a:body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2"/>
          </p:nvPr>
        </p:nvSpPr>
        <p:spPr>
          <a:xfrm>
            <a:off x="865164" y="6071262"/>
            <a:ext cx="5733939" cy="365125"/>
          </a:xfrm>
          <a:prstGeom prst="rect">
            <a:avLst/>
          </a:prstGeom>
        </p:spPr>
        <p:txBody>
          <a:bodyPr vert="horz" lIns="0" tIns="0" rIns="0" bIns="0" rtlCol="0" anchor="b" anchorCtr="0"/>
          <a:lstStyle>
            <a:lvl1pPr algn="l">
              <a:defRPr sz="1200">
                <a:solidFill>
                  <a:srgbClr val="E4160A"/>
                </a:solidFill>
                <a:latin typeface="Arial" panose="020B0604020202020204" pitchFamily="34" charset="0"/>
                <a:cs typeface="Arial" panose="020B0604020202020204" pitchFamily="34" charset="0"/>
              </a:defRPr>
            </a:lvl1pPr>
          </a:lstStyle>
          <a:p>
            <a:r>
              <a:rPr lang="nl-BE" dirty="0"/>
              <a:t>Titel van de Powerpoint </a:t>
            </a:r>
          </a:p>
        </p:txBody>
      </p:sp>
    </p:spTree>
    <p:extLst>
      <p:ext uri="{BB962C8B-B14F-4D97-AF65-F5344CB8AC3E}">
        <p14:creationId xmlns:p14="http://schemas.microsoft.com/office/powerpoint/2010/main" val="2241163862"/>
      </p:ext>
    </p:extLst>
  </p:cSld>
  <p:clrMap bg1="lt1" tx1="dk1" bg2="lt2" tx2="dk2" accent1="accent1" accent2="accent2" accent3="accent3" accent4="accent4" accent5="accent5" accent6="accent6" hlink="hlink" folHlink="folHlink"/>
  <p:sldLayoutIdLst>
    <p:sldLayoutId id="2147483660" r:id="rId1"/>
    <p:sldLayoutId id="2147483658" r:id="rId2"/>
    <p:sldLayoutId id="2147483651" r:id="rId3"/>
    <p:sldLayoutId id="2147483650" r:id="rId4"/>
    <p:sldLayoutId id="2147483662" r:id="rId5"/>
    <p:sldLayoutId id="2147483652" r:id="rId6"/>
    <p:sldLayoutId id="2147483661" r:id="rId7"/>
    <p:sldLayoutId id="2147483649" r:id="rId8"/>
    <p:sldLayoutId id="2147483659" r:id="rId9"/>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spcBef>
          <a:spcPct val="0"/>
        </a:spcBef>
        <a:buNone/>
        <a:defRPr sz="3200" b="1" kern="1200">
          <a:solidFill>
            <a:srgbClr val="E4160A"/>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b="1" kern="100" baseline="0">
          <a:solidFill>
            <a:srgbClr val="E4160A"/>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0" kern="1200">
          <a:solidFill>
            <a:srgbClr val="E4160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E4160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kwalificatiesencurriculum.be/natuur-en-groentechnieken-3de-graad-so"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dewijnpers.be/studieaanbod.php?pakket=86" TargetMode="External"/><Relationship Id="rId7" Type="http://schemas.openxmlformats.org/officeDocument/2006/relationships/hyperlink" Target="https://dewijnpers.be/studieaanbod.php?pakket=146"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dewijnpers.be/studieaanbod.php?pakket=92" TargetMode="External"/><Relationship Id="rId5" Type="http://schemas.openxmlformats.org/officeDocument/2006/relationships/hyperlink" Target="https://dewijnpers.be/studieaanbod.php?pakket=89" TargetMode="External"/><Relationship Id="rId4" Type="http://schemas.openxmlformats.org/officeDocument/2006/relationships/hyperlink" Target="https://dewijnpers.be/studieaanbod.php?pakket=9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DA0B9-1BFD-15FB-981E-7DCFC9F9B1FF}"/>
              </a:ext>
            </a:extLst>
          </p:cNvPr>
          <p:cNvSpPr>
            <a:spLocks noGrp="1"/>
          </p:cNvSpPr>
          <p:nvPr>
            <p:ph type="title"/>
          </p:nvPr>
        </p:nvSpPr>
        <p:spPr/>
        <p:txBody>
          <a:bodyPr>
            <a:normAutofit/>
          </a:bodyPr>
          <a:lstStyle/>
          <a:p>
            <a:r>
              <a:rPr lang="nl-BE" dirty="0"/>
              <a:t>Infosessie: 3</a:t>
            </a:r>
            <a:r>
              <a:rPr lang="nl-BE" baseline="30000" dirty="0"/>
              <a:t>e</a:t>
            </a:r>
            <a:r>
              <a:rPr lang="nl-BE" dirty="0"/>
              <a:t> graad</a:t>
            </a:r>
          </a:p>
        </p:txBody>
      </p:sp>
      <p:sp>
        <p:nvSpPr>
          <p:cNvPr id="11" name="Tekstvak 10">
            <a:extLst>
              <a:ext uri="{FF2B5EF4-FFF2-40B4-BE49-F238E27FC236}">
                <a16:creationId xmlns:a16="http://schemas.microsoft.com/office/drawing/2014/main" id="{B2E84FD9-E7C6-6F0F-23A5-FD3FC656A3FF}"/>
              </a:ext>
            </a:extLst>
          </p:cNvPr>
          <p:cNvSpPr txBox="1"/>
          <p:nvPr/>
        </p:nvSpPr>
        <p:spPr>
          <a:xfrm>
            <a:off x="1140954" y="3981677"/>
            <a:ext cx="7599923" cy="138499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nl-BE" sz="3600" b="1" i="0" u="none" strike="noStrike" kern="100" cap="none" spc="0" normalizeH="0" baseline="0" noProof="0" dirty="0">
                <a:ln>
                  <a:noFill/>
                </a:ln>
                <a:solidFill>
                  <a:srgbClr val="E4160A"/>
                </a:solidFill>
                <a:effectLst/>
                <a:uLnTx/>
                <a:uFillTx/>
                <a:latin typeface="Arial" panose="020B0604020202020204" pitchFamily="34" charset="0"/>
                <a:ea typeface="+mn-ea"/>
                <a:cs typeface="Arial" panose="020B0604020202020204" pitchFamily="34" charset="0"/>
              </a:rPr>
              <a:t>DOMEIN: LAND- EN TUINBOUW</a:t>
            </a:r>
          </a:p>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nl-BE" sz="4000" b="1" kern="100" dirty="0">
                <a:solidFill>
                  <a:srgbClr val="E4160A"/>
                </a:solidFill>
                <a:latin typeface="Arial" panose="020B0604020202020204" pitchFamily="34" charset="0"/>
                <a:cs typeface="Arial" panose="020B0604020202020204" pitchFamily="34" charset="0"/>
              </a:rPr>
              <a:t>DUBBELE FINALITEIT </a:t>
            </a:r>
            <a:endParaRPr kumimoji="0" lang="nl-BE" sz="3600" b="1" i="0" u="none" strike="noStrike" kern="100" cap="none" spc="0" normalizeH="0" baseline="0" noProof="0" dirty="0">
              <a:ln>
                <a:noFill/>
              </a:ln>
              <a:solidFill>
                <a:srgbClr val="E4160A"/>
              </a:solidFill>
              <a:effectLst/>
              <a:uLnTx/>
              <a:uFillTx/>
              <a:latin typeface="Arial" panose="020B0604020202020204" pitchFamily="34"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id="{BCFE8168-5CD9-8C4D-7F6F-F8B09093A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99" y="214977"/>
            <a:ext cx="3574941" cy="266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333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B9CA4-C07F-7640-2227-3F066F72F1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65DECE-B10B-780D-6EDF-7D9FA2A597DA}"/>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8599C576-0C82-DBEB-A06B-9DCB04A586BA}"/>
              </a:ext>
            </a:extLst>
          </p:cNvPr>
          <p:cNvGraphicFramePr>
            <a:graphicFrameLocks noGrp="1"/>
          </p:cNvGraphicFramePr>
          <p:nvPr>
            <p:extLst>
              <p:ext uri="{D42A27DB-BD31-4B8C-83A1-F6EECF244321}">
                <p14:modId xmlns:p14="http://schemas.microsoft.com/office/powerpoint/2010/main" val="695793515"/>
              </p:ext>
            </p:extLst>
          </p:nvPr>
        </p:nvGraphicFramePr>
        <p:xfrm>
          <a:off x="996950" y="1625600"/>
          <a:ext cx="7518400" cy="16078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BE" dirty="0"/>
                        <a:t>Toegepaste</a:t>
                      </a:r>
                      <a:r>
                        <a:rPr lang="nl-BE" baseline="0" dirty="0"/>
                        <a:t> </a:t>
                      </a:r>
                      <a:r>
                        <a:rPr lang="nl-BE" dirty="0"/>
                        <a:t>Chemie </a:t>
                      </a:r>
                    </a:p>
                  </a:txBody>
                  <a:tcPr/>
                </a:tc>
                <a:tc>
                  <a:txBody>
                    <a:bodyPr/>
                    <a:lstStyle/>
                    <a:p>
                      <a:r>
                        <a:rPr lang="nl-BE" dirty="0"/>
                        <a:t>Biologie Plantkunde </a:t>
                      </a:r>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t>Meststoffen &amp; gewasbeschermingsmiddelen</a:t>
                      </a:r>
                    </a:p>
                    <a:p>
                      <a:pPr marL="285750" indent="-285750">
                        <a:buFont typeface="Wingdings" panose="05000000000000000000" pitchFamily="2" charset="2"/>
                        <a:buChar char="§"/>
                      </a:pPr>
                      <a:r>
                        <a:rPr lang="nl-NL" dirty="0"/>
                        <a:t>Chemische processen in bodem en plant</a:t>
                      </a:r>
                    </a:p>
                  </a:txBody>
                  <a:tcPr/>
                </a:tc>
                <a:tc>
                  <a:txBody>
                    <a:bodyPr/>
                    <a:lstStyle/>
                    <a:p>
                      <a:pPr marL="285750" indent="-285750">
                        <a:buFont typeface="Wingdings" panose="05000000000000000000" pitchFamily="2" charset="2"/>
                        <a:buChar char="§"/>
                      </a:pPr>
                      <a:r>
                        <a:rPr lang="nl-NL" dirty="0"/>
                        <a:t>Plantkunde &amp; bodemkunde</a:t>
                      </a:r>
                    </a:p>
                    <a:p>
                      <a:pPr marL="285750" indent="-285750">
                        <a:buFont typeface="Wingdings" panose="05000000000000000000" pitchFamily="2" charset="2"/>
                        <a:buChar char="§"/>
                      </a:pPr>
                      <a:r>
                        <a:rPr lang="nl-NL" dirty="0"/>
                        <a:t>Fysiologische processen</a:t>
                      </a:r>
                    </a:p>
                    <a:p>
                      <a:pPr marL="285750" indent="-285750">
                        <a:buFont typeface="Wingdings" panose="05000000000000000000" pitchFamily="2" charset="2"/>
                        <a:buChar char="§"/>
                      </a:pPr>
                      <a:r>
                        <a:rPr lang="nl-NL" dirty="0"/>
                        <a:t>Wetenschappelijke onderbouwing</a:t>
                      </a:r>
                    </a:p>
                  </a:txBody>
                  <a:tcPr/>
                </a:tc>
                <a:extLst>
                  <a:ext uri="{0D108BD9-81ED-4DB2-BD59-A6C34878D82A}">
                    <a16:rowId xmlns:a16="http://schemas.microsoft.com/office/drawing/2014/main" val="1470597989"/>
                  </a:ext>
                </a:extLst>
              </a:tr>
            </a:tbl>
          </a:graphicData>
        </a:graphic>
      </p:graphicFrame>
      <p:pic>
        <p:nvPicPr>
          <p:cNvPr id="3074" name="Afbeelding 6" descr="Afbeelding met voertuig, buitenshuis, Auto-onderdeel, Landvoertuig&#10;&#10;Door AI gegenereerde inhoud is mogelijk onjuist.">
            <a:extLst>
              <a:ext uri="{FF2B5EF4-FFF2-40B4-BE49-F238E27FC236}">
                <a16:creationId xmlns:a16="http://schemas.microsoft.com/office/drawing/2014/main" id="{38C82372-63AC-749F-927E-BB2CA9396B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8394" y="5287117"/>
            <a:ext cx="1974205" cy="1316137"/>
          </a:xfrm>
          <a:prstGeom prst="rect">
            <a:avLst/>
          </a:prstGeom>
          <a:noFill/>
          <a:extLst>
            <a:ext uri="{909E8E84-426E-40DD-AFC4-6F175D3DCCD1}">
              <a14:hiddenFill xmlns:a14="http://schemas.microsoft.com/office/drawing/2010/main">
                <a:solidFill>
                  <a:srgbClr val="FFFFFF"/>
                </a:solidFill>
              </a14:hiddenFill>
            </a:ext>
          </a:extLst>
        </p:spPr>
      </p:pic>
      <p:pic>
        <p:nvPicPr>
          <p:cNvPr id="3073" name="Afbeelding 5" descr="Afbeelding met buitenshuis, gras, plant, wolk&#10;&#10;Door AI gegenereerde inhoud is mogelijk onjuist.">
            <a:extLst>
              <a:ext uri="{FF2B5EF4-FFF2-40B4-BE49-F238E27FC236}">
                <a16:creationId xmlns:a16="http://schemas.microsoft.com/office/drawing/2014/main" id="{0FD068E9-3789-4386-99C2-2FA4BC14FD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916" y="4289194"/>
            <a:ext cx="2240434" cy="14908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EEBD0329-1D70-7A2B-0630-6DE29A4964DD}"/>
              </a:ext>
            </a:extLst>
          </p:cNvPr>
          <p:cNvSpPr>
            <a:spLocks noChangeArrowheads="1"/>
          </p:cNvSpPr>
          <p:nvPr/>
        </p:nvSpPr>
        <p:spPr bwMode="auto">
          <a:xfrm>
            <a:off x="940660" y="3513229"/>
            <a:ext cx="7630463" cy="18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nl-BE" altLang="nl-BE" sz="1300" b="1" i="0" u="none" strike="noStrike" cap="none" normalizeH="0" baseline="0" dirty="0">
                <a:ln>
                  <a:noFill/>
                </a:ln>
                <a:solidFill>
                  <a:schemeClr val="tx1"/>
                </a:solidFill>
                <a:effectLst/>
                <a:latin typeface="Verdana" panose="020B0604030504040204" pitchFamily="34" charset="0"/>
                <a:ea typeface="Aptos" panose="020B0004020202020204" pitchFamily="34" charset="0"/>
                <a:cs typeface="Times New Roman" panose="02020603050405020304" pitchFamily="18" charset="0"/>
              </a:rPr>
              <a:t>Bijv. Redoxreacties in de landbouw : Roestvorming bij machines</a:t>
            </a:r>
            <a:br>
              <a:rPr kumimoji="0" lang="nl-BE" altLang="nl-BE" sz="1300" b="1" i="0" u="none" strike="noStrike" cap="none" normalizeH="0" baseline="0" dirty="0">
                <a:ln>
                  <a:noFill/>
                </a:ln>
                <a:solidFill>
                  <a:schemeClr val="tx1"/>
                </a:solidFill>
                <a:effectLst/>
                <a:latin typeface="Verdana" panose="020B0604030504040204" pitchFamily="34" charset="0"/>
                <a:ea typeface="Aptos" panose="020B0004020202020204" pitchFamily="34" charset="0"/>
                <a:cs typeface="Times New Roman" panose="02020603050405020304" pitchFamily="18" charset="0"/>
              </a:rPr>
            </a:br>
            <a:r>
              <a:rPr lang="nl-NL" sz="1100" dirty="0"/>
              <a:t>Landbouwmachines staan vaak buiten, komen in contact met vochtige grond, mest en zuurstof. Veel metalen onderdelen roesten.</a:t>
            </a:r>
            <a:br>
              <a:rPr lang="nl-NL" sz="1100" dirty="0"/>
            </a:br>
            <a:br>
              <a:rPr lang="nl-NL" sz="500" dirty="0"/>
            </a:br>
            <a:r>
              <a:rPr lang="nl-BE" sz="1050" dirty="0"/>
              <a:t>Waarom worden machines geverfd of verzinkt? </a:t>
            </a:r>
          </a:p>
          <a:p>
            <a:pPr lvl="0"/>
            <a:r>
              <a:rPr lang="nl-BE" sz="1050" dirty="0"/>
              <a:t>Waarom roest een machine sneller na contact met mest?</a:t>
            </a:r>
          </a:p>
          <a:p>
            <a:pPr lvl="0"/>
            <a:r>
              <a:rPr lang="nl-BE" sz="1050" dirty="0"/>
              <a:t>Waarom is ventilatie in serres belangrijk?</a:t>
            </a:r>
          </a:p>
          <a:p>
            <a:pPr lvl="0"/>
            <a:r>
              <a:rPr lang="nl-BE" sz="1050" dirty="0"/>
              <a:t>Wat zou er gebeuren in zout water?</a:t>
            </a:r>
          </a:p>
          <a:p>
            <a:pPr lvl="0"/>
            <a:r>
              <a:rPr lang="nl-BE" sz="1050" dirty="0"/>
              <a:t>Waarom roest aluminium minder snel dan ijzer?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561236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2285258985"/>
              </p:ext>
            </p:extLst>
          </p:nvPr>
        </p:nvGraphicFramePr>
        <p:xfrm>
          <a:off x="996950" y="1625600"/>
          <a:ext cx="7518400" cy="43510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pPr marL="0" indent="0">
                        <a:buFont typeface="Arial" panose="020B0604020202020204" pitchFamily="34" charset="0"/>
                        <a:buNone/>
                      </a:pPr>
                      <a:r>
                        <a:rPr lang="nl-NL" dirty="0" err="1"/>
                        <a:t>Onderzoekslabo</a:t>
                      </a:r>
                      <a:r>
                        <a:rPr lang="nl-NL" baseline="0" dirty="0"/>
                        <a:t> </a:t>
                      </a:r>
                      <a:endParaRPr lang="nl-BE" dirty="0"/>
                    </a:p>
                  </a:txBody>
                  <a:tcPr/>
                </a:tc>
                <a:tc>
                  <a:txBody>
                    <a:bodyPr/>
                    <a:lstStyle/>
                    <a:p>
                      <a:r>
                        <a:rPr lang="nl-NL" dirty="0"/>
                        <a:t>Ecologie </a:t>
                      </a:r>
                      <a:endParaRPr lang="nl-BE" dirty="0"/>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BE" dirty="0"/>
                        <a:t>Plantenoptimalisatie: betere groei, opbrengst en kwaliteit.</a:t>
                      </a:r>
                    </a:p>
                    <a:p>
                      <a:pPr marL="285750" indent="-285750">
                        <a:buFont typeface="Wingdings" panose="05000000000000000000" pitchFamily="2" charset="2"/>
                        <a:buChar char="§"/>
                      </a:pPr>
                      <a:r>
                        <a:rPr lang="nl-BE" dirty="0"/>
                        <a:t>Duurzame teeltsystemen: waterbesparing, energie-efficiëntie, biologische teelt.</a:t>
                      </a:r>
                    </a:p>
                    <a:p>
                      <a:pPr marL="285750" indent="-285750">
                        <a:buFont typeface="Wingdings" panose="05000000000000000000" pitchFamily="2" charset="2"/>
                        <a:buChar char="§"/>
                      </a:pPr>
                      <a:r>
                        <a:rPr lang="nl-BE" dirty="0"/>
                        <a:t>Innovatieve bestrijdingsstrategieën zonder chemie.</a:t>
                      </a:r>
                    </a:p>
                    <a:p>
                      <a:pPr marL="285750" indent="-285750">
                        <a:buFont typeface="Wingdings" panose="05000000000000000000" pitchFamily="2" charset="2"/>
                        <a:buChar char="§"/>
                      </a:pPr>
                      <a:r>
                        <a:rPr lang="nl-BE" dirty="0"/>
                        <a:t>Klimaat en microklimaat in kas en openluchtteelt.</a:t>
                      </a:r>
                    </a:p>
                    <a:p>
                      <a:pPr marL="285750" indent="-285750">
                        <a:buFont typeface="Wingdings" panose="05000000000000000000" pitchFamily="2" charset="2"/>
                        <a:buChar char="§"/>
                      </a:pPr>
                      <a:r>
                        <a:rPr lang="nl-BE" dirty="0"/>
                        <a:t>Data-analyse en precisielandbouw: sensoren en plantmonitoring.</a:t>
                      </a:r>
                    </a:p>
                    <a:p>
                      <a:pPr marL="285750" indent="-285750">
                        <a:buFont typeface="Wingdings" panose="05000000000000000000" pitchFamily="2" charset="2"/>
                        <a:buChar char="§"/>
                      </a:pPr>
                      <a:r>
                        <a:rPr lang="nl-NL" dirty="0"/>
                        <a:t>….</a:t>
                      </a:r>
                      <a:endParaRPr lang="nl-BE" dirty="0"/>
                    </a:p>
                  </a:txBody>
                  <a:tcPr/>
                </a:tc>
                <a:tc>
                  <a:txBody>
                    <a:bodyPr/>
                    <a:lstStyle/>
                    <a:p>
                      <a:pPr marL="285750" indent="-285750">
                        <a:buFont typeface="Wingdings" panose="05000000000000000000" pitchFamily="2" charset="2"/>
                        <a:buChar char="§"/>
                      </a:pPr>
                      <a:r>
                        <a:rPr lang="nl-NL" dirty="0"/>
                        <a:t>Invloed van teeltpraktijken op bodem, water en ecosystemen</a:t>
                      </a:r>
                    </a:p>
                    <a:p>
                      <a:pPr marL="285750" indent="-285750">
                        <a:buFont typeface="Wingdings" panose="05000000000000000000" pitchFamily="2" charset="2"/>
                        <a:buChar char="§"/>
                      </a:pPr>
                      <a:r>
                        <a:rPr lang="nl-NL" dirty="0"/>
                        <a:t>Belang van nuttige organismen en effecten van monoculturen.</a:t>
                      </a:r>
                    </a:p>
                    <a:p>
                      <a:pPr marL="285750" indent="-285750">
                        <a:buFont typeface="Wingdings" panose="05000000000000000000" pitchFamily="2" charset="2"/>
                        <a:buChar char="§"/>
                      </a:pPr>
                      <a:r>
                        <a:rPr lang="nl-NL" dirty="0"/>
                        <a:t>Gezonde bodemstructuur, nutriëntenkringlopen en waterhuishouding.</a:t>
                      </a:r>
                    </a:p>
                    <a:p>
                      <a:pPr marL="285750" indent="-285750">
                        <a:buFont typeface="Wingdings" panose="05000000000000000000" pitchFamily="2" charset="2"/>
                        <a:buChar char="§"/>
                      </a:pPr>
                      <a:r>
                        <a:rPr lang="nl-NL" dirty="0"/>
                        <a:t>Precisielandbouw, biologische meststoffen en milieuvriendelijke technieken.</a:t>
                      </a:r>
                    </a:p>
                    <a:p>
                      <a:pPr marL="285750" indent="-285750">
                        <a:buFont typeface="Wingdings" panose="05000000000000000000" pitchFamily="2" charset="2"/>
                        <a:buChar char="§"/>
                      </a:pPr>
                      <a:r>
                        <a:rPr lang="nl-NL" b="0" dirty="0"/>
                        <a:t>Verantwoorde keuzes:</a:t>
                      </a:r>
                      <a:r>
                        <a:rPr lang="nl-NL" b="0" baseline="0" dirty="0"/>
                        <a:t> </a:t>
                      </a:r>
                      <a:r>
                        <a:rPr lang="nl-NL" dirty="0"/>
                        <a:t>Balans tussen opbrengst en ecologische impact van teelten.</a:t>
                      </a:r>
                    </a:p>
                    <a:p>
                      <a:pPr marL="285750" indent="-285750">
                        <a:buFont typeface="Wingdings" panose="05000000000000000000" pitchFamily="2" charset="2"/>
                        <a:buChar char="§"/>
                      </a:pPr>
                      <a:r>
                        <a:rPr lang="nl-NL" dirty="0"/>
                        <a:t>….</a:t>
                      </a:r>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328800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Kan een afbeelding zijn van studeren en de tekst 'We have invested in the Primary Sector and ndtheRuralF.conomy the Rural Economy! MNFKEIAPERDtpRE! Modern Moderncheese cheese making factory Hydroponic crops N No No Smoking 义 NAROPEYETAI TO ΤΟΚΑЛΝΙΣMA 9/2/2025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 y="1902675"/>
            <a:ext cx="5606332" cy="4204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Kan een afbeelding zijn van een of meer mensen en tek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152351"/>
            <a:ext cx="4940865" cy="3705649"/>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p:txBody>
          <a:bodyPr/>
          <a:lstStyle/>
          <a:p>
            <a:r>
              <a:rPr lang="nl-NL" dirty="0"/>
              <a:t>Erasmus: </a:t>
            </a:r>
            <a:r>
              <a:rPr lang="nl-NL" dirty="0" err="1"/>
              <a:t>Biological</a:t>
            </a:r>
            <a:r>
              <a:rPr lang="nl-NL" dirty="0"/>
              <a:t> Control</a:t>
            </a:r>
            <a:endParaRPr lang="nl-BE" dirty="0"/>
          </a:p>
        </p:txBody>
      </p:sp>
    </p:spTree>
    <p:extLst>
      <p:ext uri="{BB962C8B-B14F-4D97-AF65-F5344CB8AC3E}">
        <p14:creationId xmlns:p14="http://schemas.microsoft.com/office/powerpoint/2010/main" val="23975617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Bedrijfsbezoek: ILVO </a:t>
            </a:r>
            <a:endParaRPr lang="nl-BE" dirty="0"/>
          </a:p>
        </p:txBody>
      </p:sp>
      <p:pic>
        <p:nvPicPr>
          <p:cNvPr id="4" name="Picture 4" descr="Geen fotobeschrijving beschikb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39" y="1840199"/>
            <a:ext cx="3367697" cy="4490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een fotobeschrijving beschikba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133" y="1840199"/>
            <a:ext cx="3367697" cy="4490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een fotobeschrijving beschikba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5410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BEZOEK: ILVO INNOVATIE  </a:t>
            </a:r>
            <a:endParaRPr lang="nl-BE" dirty="0"/>
          </a:p>
        </p:txBody>
      </p:sp>
      <p:pic>
        <p:nvPicPr>
          <p:cNvPr id="21506" name="Picture 2" descr="Geen fotobeschrijving beschikb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34" y="1875692"/>
            <a:ext cx="3341078" cy="445477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Geen fotobeschrijving beschikba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241" y="1875693"/>
            <a:ext cx="3341078" cy="445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893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28091-44E4-4F89-A529-4AC26A3366D7}"/>
              </a:ext>
            </a:extLst>
          </p:cNvPr>
          <p:cNvSpPr>
            <a:spLocks noGrp="1"/>
          </p:cNvSpPr>
          <p:nvPr>
            <p:ph type="title"/>
          </p:nvPr>
        </p:nvSpPr>
        <p:spPr/>
        <p:txBody>
          <a:bodyPr>
            <a:normAutofit/>
          </a:bodyPr>
          <a:lstStyle/>
          <a:p>
            <a:r>
              <a:rPr lang="nl-BE" dirty="0"/>
              <a:t> TEELTEN &amp; MECHANISATIE  </a:t>
            </a:r>
          </a:p>
        </p:txBody>
      </p:sp>
      <p:pic>
        <p:nvPicPr>
          <p:cNvPr id="11" name="Afbeelding 10" descr="Afbeelding met buiten, gras, veld, machine&#10;&#10;Automatisch gegenereerde beschrijving">
            <a:extLst>
              <a:ext uri="{FF2B5EF4-FFF2-40B4-BE49-F238E27FC236}">
                <a16:creationId xmlns:a16="http://schemas.microsoft.com/office/drawing/2014/main" id="{1E4A0FCA-F5D9-4AA5-B4E0-0D22010AC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9" y="1632168"/>
            <a:ext cx="5149136" cy="3861852"/>
          </a:xfrm>
          <a:prstGeom prst="rect">
            <a:avLst/>
          </a:prstGeom>
        </p:spPr>
      </p:pic>
      <p:pic>
        <p:nvPicPr>
          <p:cNvPr id="5" name="Afbeelding 4" descr="Afbeelding met broeikas, gebouw, groen, zitten&#10;&#10;Automatisch gegenereerde beschrijving">
            <a:extLst>
              <a:ext uri="{FF2B5EF4-FFF2-40B4-BE49-F238E27FC236}">
                <a16:creationId xmlns:a16="http://schemas.microsoft.com/office/drawing/2014/main" id="{D43B3E1C-9887-271A-922F-DF9EAA000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62"/>
          <a:stretch/>
        </p:blipFill>
        <p:spPr>
          <a:xfrm>
            <a:off x="5548124" y="1632168"/>
            <a:ext cx="3038044" cy="3861852"/>
          </a:xfrm>
          <a:prstGeom prst="rect">
            <a:avLst/>
          </a:prstGeom>
        </p:spPr>
      </p:pic>
      <p:pic>
        <p:nvPicPr>
          <p:cNvPr id="12" name="Afbeelding 11" descr="Afbeelding met gras, buiten, persoon, man&#10;&#10;Automatisch gegenereerde beschrijving">
            <a:extLst>
              <a:ext uri="{FF2B5EF4-FFF2-40B4-BE49-F238E27FC236}">
                <a16:creationId xmlns:a16="http://schemas.microsoft.com/office/drawing/2014/main" id="{F1568FB8-7ED7-0073-50E0-C5DCFE8F9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28" y="1421873"/>
            <a:ext cx="8486131" cy="4773449"/>
          </a:xfrm>
          <a:prstGeom prst="rect">
            <a:avLst/>
          </a:prstGeom>
        </p:spPr>
      </p:pic>
      <p:pic>
        <p:nvPicPr>
          <p:cNvPr id="14" name="Afbeelding 13" descr="Afbeelding met buitenshuis, hemel, plant, gebouw&#10;&#10;Door AI gegenereerde inhoud is mogelijk onjuist.">
            <a:extLst>
              <a:ext uri="{FF2B5EF4-FFF2-40B4-BE49-F238E27FC236}">
                <a16:creationId xmlns:a16="http://schemas.microsoft.com/office/drawing/2014/main" id="{3EBD7E3B-4371-A7F6-2906-07C3904A676D}"/>
              </a:ext>
            </a:extLst>
          </p:cNvPr>
          <p:cNvPicPr>
            <a:picLocks noChangeAspect="1"/>
          </p:cNvPicPr>
          <p:nvPr/>
        </p:nvPicPr>
        <p:blipFill>
          <a:blip r:embed="rId5" cstate="print">
            <a:extLst>
              <a:ext uri="{28A0092B-C50C-407E-A947-70E740481C1C}">
                <a14:useLocalDpi xmlns:a14="http://schemas.microsoft.com/office/drawing/2010/main" val="0"/>
              </a:ext>
            </a:extLst>
          </a:blip>
          <a:srcRect b="30323"/>
          <a:stretch>
            <a:fillRect/>
          </a:stretch>
        </p:blipFill>
        <p:spPr>
          <a:xfrm>
            <a:off x="174231" y="1540990"/>
            <a:ext cx="8906561" cy="4654332"/>
          </a:xfrm>
          <a:prstGeom prst="rect">
            <a:avLst/>
          </a:prstGeom>
        </p:spPr>
      </p:pic>
    </p:spTree>
    <p:extLst>
      <p:ext uri="{BB962C8B-B14F-4D97-AF65-F5344CB8AC3E}">
        <p14:creationId xmlns:p14="http://schemas.microsoft.com/office/powerpoint/2010/main" val="1378808862"/>
      </p:ext>
    </p:extLst>
  </p:cSld>
  <p:clrMapOvr>
    <a:masterClrMapping/>
  </p:clrMapOvr>
  <p:transition spd="slow" advClick="0"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CB8A1-CC7C-7469-5960-574BE72212C0}"/>
              </a:ext>
            </a:extLst>
          </p:cNvPr>
          <p:cNvSpPr>
            <a:spLocks noGrp="1"/>
          </p:cNvSpPr>
          <p:nvPr>
            <p:ph type="title"/>
          </p:nvPr>
        </p:nvSpPr>
        <p:spPr/>
        <p:txBody>
          <a:bodyPr/>
          <a:lstStyle/>
          <a:p>
            <a:r>
              <a:rPr lang="nl-BE" dirty="0"/>
              <a:t>URBAN – FARMING </a:t>
            </a:r>
          </a:p>
        </p:txBody>
      </p:sp>
      <p:pic>
        <p:nvPicPr>
          <p:cNvPr id="4" name="Afbeelding 3">
            <a:extLst>
              <a:ext uri="{FF2B5EF4-FFF2-40B4-BE49-F238E27FC236}">
                <a16:creationId xmlns:a16="http://schemas.microsoft.com/office/drawing/2014/main" id="{EFBF56A3-F5B2-2897-E33B-6D9C3924ACAA}"/>
              </a:ext>
            </a:extLst>
          </p:cNvPr>
          <p:cNvPicPr>
            <a:picLocks noChangeAspect="1"/>
          </p:cNvPicPr>
          <p:nvPr/>
        </p:nvPicPr>
        <p:blipFill>
          <a:blip r:embed="rId2"/>
          <a:stretch>
            <a:fillRect/>
          </a:stretch>
        </p:blipFill>
        <p:spPr>
          <a:xfrm>
            <a:off x="591820" y="1584960"/>
            <a:ext cx="6268720" cy="4701540"/>
          </a:xfrm>
          <a:prstGeom prst="rect">
            <a:avLst/>
          </a:prstGeom>
        </p:spPr>
      </p:pic>
    </p:spTree>
    <p:extLst>
      <p:ext uri="{BB962C8B-B14F-4D97-AF65-F5344CB8AC3E}">
        <p14:creationId xmlns:p14="http://schemas.microsoft.com/office/powerpoint/2010/main" val="13475897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Workshop PXL: Drone – Toepassingen: </a:t>
            </a:r>
            <a:r>
              <a:rPr lang="nl-NL" dirty="0" err="1"/>
              <a:t>precisiewijnpbouw</a:t>
            </a:r>
            <a:r>
              <a:rPr lang="nl-NL" dirty="0"/>
              <a:t> </a:t>
            </a:r>
            <a:endParaRPr lang="nl-BE" dirty="0"/>
          </a:p>
        </p:txBody>
      </p:sp>
      <p:sp>
        <p:nvSpPr>
          <p:cNvPr id="4" name="Tijdelijke aanduiding voor inhoud 3"/>
          <p:cNvSpPr>
            <a:spLocks noGrp="1"/>
          </p:cNvSpPr>
          <p:nvPr>
            <p:ph idx="1"/>
          </p:nvPr>
        </p:nvSpPr>
        <p:spPr>
          <a:xfrm>
            <a:off x="485353" y="1899223"/>
            <a:ext cx="6951451" cy="3767145"/>
          </a:xfrm>
        </p:spPr>
        <p:txBody>
          <a:bodyPr>
            <a:normAutofit/>
          </a:bodyPr>
          <a:lstStyle/>
          <a:p>
            <a:pPr marL="0" indent="0">
              <a:buNone/>
            </a:pPr>
            <a:r>
              <a:rPr lang="nl-NL" dirty="0"/>
              <a:t>Bijvoorbeeld: Dronebeelden geven wijnbouwers nieuwe, gedetailleerde informatie over wijngaarden. Hierdoor kunnen ze gerichte beheersmaatregelen nemen, stress bij de planten vroeg opsporen en sneller en efficiënter ingrijpen, in plaats van uniforme acties uit te voeren.</a:t>
            </a:r>
            <a:br>
              <a:rPr lang="nl-NL" dirty="0"/>
            </a:br>
            <a:endParaRPr lang="nl-BE" dirty="0"/>
          </a:p>
        </p:txBody>
      </p:sp>
      <p:pic>
        <p:nvPicPr>
          <p:cNvPr id="14338" name="Picture 2" descr="Vlucht voo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397" y="4409103"/>
            <a:ext cx="3560462" cy="222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7844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57165" cy="629018"/>
          </a:xfrm>
          <a:prstGeom prst="rect">
            <a:avLst/>
          </a:prstGeom>
        </p:spPr>
        <p:txBody>
          <a:bodyPr vert="horz" wrap="square" lIns="0" tIns="13335" rIns="0" bIns="0" rtlCol="0">
            <a:spAutoFit/>
          </a:bodyPr>
          <a:lstStyle/>
          <a:p>
            <a:pPr marL="12700">
              <a:lnSpc>
                <a:spcPct val="100000"/>
              </a:lnSpc>
              <a:spcBef>
                <a:spcPts val="105"/>
              </a:spcBef>
            </a:pPr>
            <a:r>
              <a:rPr lang="nl-BE" sz="2000" dirty="0"/>
              <a:t>Lessentabel: SPECIFIEKE VORMING</a:t>
            </a:r>
            <a:br>
              <a:rPr lang="nl-BE" sz="2000" dirty="0"/>
            </a:br>
            <a:r>
              <a:rPr lang="nl-BE" sz="2000" dirty="0"/>
              <a:t>NATUUR- EN GROENTECHNIEKEN </a:t>
            </a:r>
            <a:endParaRPr sz="2000" dirty="0"/>
          </a:p>
        </p:txBody>
      </p:sp>
      <p:sp>
        <p:nvSpPr>
          <p:cNvPr id="5" name="object 3"/>
          <p:cNvSpPr txBox="1"/>
          <p:nvPr/>
        </p:nvSpPr>
        <p:spPr>
          <a:xfrm>
            <a:off x="5460238" y="1608200"/>
            <a:ext cx="3334385" cy="3838575"/>
          </a:xfrm>
          <a:prstGeom prst="rect">
            <a:avLst/>
          </a:prstGeom>
        </p:spPr>
        <p:txBody>
          <a:bodyPr vert="horz" wrap="square" lIns="0" tIns="12065" rIns="0" bIns="0" rtlCol="0">
            <a:spAutoFit/>
          </a:bodyPr>
          <a:lstStyle/>
          <a:p>
            <a:pPr marL="325120" indent="-312420">
              <a:lnSpc>
                <a:spcPct val="100000"/>
              </a:lnSpc>
              <a:spcBef>
                <a:spcPts val="95"/>
              </a:spcBef>
              <a:buFont typeface="Calibri"/>
              <a:buChar char="-"/>
              <a:tabLst>
                <a:tab pos="324485" algn="l"/>
                <a:tab pos="325120" algn="l"/>
              </a:tabLst>
            </a:pPr>
            <a:r>
              <a:rPr sz="1300" b="1" spc="-10" dirty="0">
                <a:solidFill>
                  <a:srgbClr val="E31609"/>
                </a:solidFill>
                <a:latin typeface="Arial"/>
                <a:cs typeface="Arial"/>
              </a:rPr>
              <a:t>Interesse</a:t>
            </a:r>
            <a:r>
              <a:rPr sz="1300" b="1" spc="20" dirty="0">
                <a:solidFill>
                  <a:srgbClr val="E31609"/>
                </a:solidFill>
                <a:latin typeface="Arial"/>
                <a:cs typeface="Arial"/>
              </a:rPr>
              <a:t> </a:t>
            </a:r>
            <a:r>
              <a:rPr sz="1300" b="1" spc="-5" dirty="0">
                <a:solidFill>
                  <a:srgbClr val="E31609"/>
                </a:solidFill>
                <a:latin typeface="Arial"/>
                <a:cs typeface="Arial"/>
              </a:rPr>
              <a:t>in</a:t>
            </a:r>
            <a:r>
              <a:rPr sz="1300" b="1" spc="5" dirty="0">
                <a:solidFill>
                  <a:srgbClr val="E31609"/>
                </a:solidFill>
                <a:latin typeface="Arial"/>
                <a:cs typeface="Arial"/>
              </a:rPr>
              <a:t> </a:t>
            </a:r>
            <a:r>
              <a:rPr sz="1300" b="1" spc="-10" dirty="0">
                <a:solidFill>
                  <a:srgbClr val="E31609"/>
                </a:solidFill>
                <a:latin typeface="Arial"/>
                <a:cs typeface="Arial"/>
              </a:rPr>
              <a:t>fauna</a:t>
            </a:r>
            <a:r>
              <a:rPr sz="1300" b="1" spc="25" dirty="0">
                <a:solidFill>
                  <a:srgbClr val="E31609"/>
                </a:solidFill>
                <a:latin typeface="Arial"/>
                <a:cs typeface="Arial"/>
              </a:rPr>
              <a:t> </a:t>
            </a:r>
            <a:r>
              <a:rPr sz="1300" b="1" spc="-5" dirty="0">
                <a:solidFill>
                  <a:srgbClr val="E31609"/>
                </a:solidFill>
                <a:latin typeface="Arial"/>
                <a:cs typeface="Arial"/>
              </a:rPr>
              <a:t>en</a:t>
            </a:r>
            <a:r>
              <a:rPr sz="1300" b="1" spc="15" dirty="0">
                <a:solidFill>
                  <a:srgbClr val="E31609"/>
                </a:solidFill>
                <a:latin typeface="Arial"/>
                <a:cs typeface="Arial"/>
              </a:rPr>
              <a:t> </a:t>
            </a:r>
            <a:r>
              <a:rPr sz="1300" b="1" spc="-10" dirty="0">
                <a:solidFill>
                  <a:srgbClr val="E31609"/>
                </a:solidFill>
                <a:latin typeface="Arial"/>
                <a:cs typeface="Arial"/>
              </a:rPr>
              <a:t>flora</a:t>
            </a:r>
            <a:endParaRPr sz="1300" dirty="0">
              <a:latin typeface="Arial"/>
              <a:cs typeface="Arial"/>
            </a:endParaRPr>
          </a:p>
          <a:p>
            <a:pPr>
              <a:lnSpc>
                <a:spcPct val="100000"/>
              </a:lnSpc>
              <a:buClr>
                <a:srgbClr val="E31609"/>
              </a:buClr>
              <a:buFont typeface="Calibri"/>
              <a:buChar char="-"/>
            </a:pPr>
            <a:endParaRPr sz="1950" dirty="0">
              <a:latin typeface="Arial"/>
              <a:cs typeface="Arial"/>
            </a:endParaRPr>
          </a:p>
          <a:p>
            <a:pPr marL="325120" marR="276860" indent="-312420">
              <a:lnSpc>
                <a:spcPct val="80000"/>
              </a:lnSpc>
              <a:buFont typeface="Calibri"/>
              <a:buChar char="-"/>
              <a:tabLst>
                <a:tab pos="324485" algn="l"/>
                <a:tab pos="325120" algn="l"/>
              </a:tabLst>
            </a:pPr>
            <a:r>
              <a:rPr sz="1300" b="1" spc="-5" dirty="0">
                <a:solidFill>
                  <a:srgbClr val="E31609"/>
                </a:solidFill>
                <a:latin typeface="Arial"/>
                <a:cs typeface="Arial"/>
              </a:rPr>
              <a:t>Biodiversiteit,</a:t>
            </a:r>
            <a:r>
              <a:rPr sz="1300" b="1" spc="50" dirty="0">
                <a:solidFill>
                  <a:srgbClr val="E31609"/>
                </a:solidFill>
                <a:latin typeface="Arial"/>
                <a:cs typeface="Arial"/>
              </a:rPr>
              <a:t> </a:t>
            </a:r>
            <a:r>
              <a:rPr sz="1300" b="1" spc="-5" dirty="0">
                <a:solidFill>
                  <a:srgbClr val="E31609"/>
                </a:solidFill>
                <a:latin typeface="Arial"/>
                <a:cs typeface="Arial"/>
              </a:rPr>
              <a:t>ecologische </a:t>
            </a:r>
            <a:r>
              <a:rPr sz="1300" b="1" dirty="0">
                <a:solidFill>
                  <a:srgbClr val="E31609"/>
                </a:solidFill>
                <a:latin typeface="Arial"/>
                <a:cs typeface="Arial"/>
              </a:rPr>
              <a:t> </a:t>
            </a:r>
            <a:r>
              <a:rPr sz="1300" b="1" spc="-5" dirty="0">
                <a:solidFill>
                  <a:srgbClr val="E31609"/>
                </a:solidFill>
                <a:latin typeface="Arial"/>
                <a:cs typeface="Arial"/>
              </a:rPr>
              <a:t>sleutelrollen</a:t>
            </a:r>
            <a:r>
              <a:rPr sz="1300" b="1" spc="45" dirty="0">
                <a:solidFill>
                  <a:srgbClr val="E31609"/>
                </a:solidFill>
                <a:latin typeface="Arial"/>
                <a:cs typeface="Arial"/>
              </a:rPr>
              <a:t> </a:t>
            </a:r>
            <a:r>
              <a:rPr sz="1300" b="1" spc="-15" dirty="0">
                <a:solidFill>
                  <a:srgbClr val="E31609"/>
                </a:solidFill>
                <a:latin typeface="Arial"/>
                <a:cs typeface="Arial"/>
              </a:rPr>
              <a:t>van</a:t>
            </a:r>
            <a:r>
              <a:rPr sz="1300" b="1" spc="40" dirty="0">
                <a:solidFill>
                  <a:srgbClr val="E31609"/>
                </a:solidFill>
                <a:latin typeface="Arial"/>
                <a:cs typeface="Arial"/>
              </a:rPr>
              <a:t> </a:t>
            </a:r>
            <a:r>
              <a:rPr sz="1300" b="1" spc="-5" dirty="0">
                <a:solidFill>
                  <a:srgbClr val="E31609"/>
                </a:solidFill>
                <a:latin typeface="Arial"/>
                <a:cs typeface="Arial"/>
              </a:rPr>
              <a:t>planten</a:t>
            </a:r>
            <a:r>
              <a:rPr sz="1300" b="1" spc="30" dirty="0">
                <a:solidFill>
                  <a:srgbClr val="E31609"/>
                </a:solidFill>
                <a:latin typeface="Arial"/>
                <a:cs typeface="Arial"/>
              </a:rPr>
              <a:t> </a:t>
            </a:r>
            <a:r>
              <a:rPr sz="1300" b="1" spc="-5" dirty="0">
                <a:solidFill>
                  <a:srgbClr val="E31609"/>
                </a:solidFill>
                <a:latin typeface="Arial"/>
                <a:cs typeface="Arial"/>
              </a:rPr>
              <a:t>en</a:t>
            </a:r>
            <a:r>
              <a:rPr sz="1300" b="1" spc="20" dirty="0">
                <a:solidFill>
                  <a:srgbClr val="E31609"/>
                </a:solidFill>
                <a:latin typeface="Arial"/>
                <a:cs typeface="Arial"/>
              </a:rPr>
              <a:t> </a:t>
            </a:r>
            <a:r>
              <a:rPr sz="1300" b="1" spc="-5" dirty="0">
                <a:solidFill>
                  <a:srgbClr val="E31609"/>
                </a:solidFill>
                <a:latin typeface="Arial"/>
                <a:cs typeface="Arial"/>
              </a:rPr>
              <a:t>dieren</a:t>
            </a:r>
            <a:endParaRPr sz="1300" dirty="0">
              <a:latin typeface="Arial"/>
              <a:cs typeface="Arial"/>
            </a:endParaRPr>
          </a:p>
          <a:p>
            <a:pPr>
              <a:lnSpc>
                <a:spcPct val="100000"/>
              </a:lnSpc>
              <a:spcBef>
                <a:spcPts val="45"/>
              </a:spcBef>
              <a:buClr>
                <a:srgbClr val="E31609"/>
              </a:buClr>
              <a:buFont typeface="Calibri"/>
              <a:buChar char="-"/>
            </a:pPr>
            <a:endParaRPr sz="1650" dirty="0">
              <a:latin typeface="Arial"/>
              <a:cs typeface="Arial"/>
            </a:endParaRPr>
          </a:p>
          <a:p>
            <a:pPr marL="325120" indent="-312420">
              <a:lnSpc>
                <a:spcPts val="1405"/>
              </a:lnSpc>
              <a:spcBef>
                <a:spcPts val="5"/>
              </a:spcBef>
              <a:buFont typeface="Calibri"/>
              <a:buChar char="-"/>
              <a:tabLst>
                <a:tab pos="324485" algn="l"/>
                <a:tab pos="325120" algn="l"/>
              </a:tabLst>
            </a:pPr>
            <a:r>
              <a:rPr sz="1300" b="1" spc="-10" dirty="0">
                <a:solidFill>
                  <a:srgbClr val="E31609"/>
                </a:solidFill>
                <a:latin typeface="Arial"/>
                <a:cs typeface="Arial"/>
              </a:rPr>
              <a:t>Diepgaande</a:t>
            </a:r>
            <a:r>
              <a:rPr sz="1300" b="1" spc="55" dirty="0">
                <a:solidFill>
                  <a:srgbClr val="E31609"/>
                </a:solidFill>
                <a:latin typeface="Arial"/>
                <a:cs typeface="Arial"/>
              </a:rPr>
              <a:t> </a:t>
            </a:r>
            <a:r>
              <a:rPr sz="1300" b="1" spc="-10" dirty="0">
                <a:solidFill>
                  <a:srgbClr val="E31609"/>
                </a:solidFill>
                <a:latin typeface="Arial"/>
                <a:cs typeface="Arial"/>
              </a:rPr>
              <a:t>theoretische</a:t>
            </a:r>
            <a:r>
              <a:rPr sz="1300" b="1" spc="60" dirty="0">
                <a:solidFill>
                  <a:srgbClr val="E31609"/>
                </a:solidFill>
                <a:latin typeface="Arial"/>
                <a:cs typeface="Arial"/>
              </a:rPr>
              <a:t> </a:t>
            </a:r>
            <a:r>
              <a:rPr sz="1300" b="1" spc="-5" dirty="0">
                <a:solidFill>
                  <a:srgbClr val="E31609"/>
                </a:solidFill>
                <a:latin typeface="Arial"/>
                <a:cs typeface="Arial"/>
              </a:rPr>
              <a:t>kennis</a:t>
            </a:r>
            <a:r>
              <a:rPr sz="1300" b="1" spc="35" dirty="0">
                <a:solidFill>
                  <a:srgbClr val="E31609"/>
                </a:solidFill>
                <a:latin typeface="Arial"/>
                <a:cs typeface="Arial"/>
              </a:rPr>
              <a:t> </a:t>
            </a:r>
            <a:r>
              <a:rPr sz="1300" b="1" spc="-10" dirty="0">
                <a:solidFill>
                  <a:srgbClr val="E31609"/>
                </a:solidFill>
                <a:latin typeface="Arial"/>
                <a:cs typeface="Arial"/>
              </a:rPr>
              <a:t>rond</a:t>
            </a:r>
            <a:endParaRPr sz="1300" dirty="0">
              <a:latin typeface="Arial"/>
              <a:cs typeface="Arial"/>
            </a:endParaRPr>
          </a:p>
          <a:p>
            <a:pPr marL="325120">
              <a:lnSpc>
                <a:spcPts val="1405"/>
              </a:lnSpc>
            </a:pPr>
            <a:r>
              <a:rPr sz="1300" b="1" spc="-5" dirty="0">
                <a:solidFill>
                  <a:srgbClr val="E31609"/>
                </a:solidFill>
                <a:latin typeface="Arial"/>
                <a:cs typeface="Arial"/>
              </a:rPr>
              <a:t>soorten,</a:t>
            </a:r>
            <a:r>
              <a:rPr sz="1300" b="1" spc="20" dirty="0">
                <a:solidFill>
                  <a:srgbClr val="E31609"/>
                </a:solidFill>
                <a:latin typeface="Arial"/>
                <a:cs typeface="Arial"/>
              </a:rPr>
              <a:t> </a:t>
            </a:r>
            <a:r>
              <a:rPr sz="1300" b="1" spc="-5" dirty="0">
                <a:solidFill>
                  <a:srgbClr val="E31609"/>
                </a:solidFill>
                <a:latin typeface="Arial"/>
                <a:cs typeface="Arial"/>
              </a:rPr>
              <a:t>inheemse</a:t>
            </a:r>
            <a:r>
              <a:rPr sz="1300" b="1" spc="35" dirty="0">
                <a:solidFill>
                  <a:srgbClr val="E31609"/>
                </a:solidFill>
                <a:latin typeface="Arial"/>
                <a:cs typeface="Arial"/>
              </a:rPr>
              <a:t> </a:t>
            </a:r>
            <a:r>
              <a:rPr sz="1300" b="1" spc="-5" dirty="0">
                <a:solidFill>
                  <a:srgbClr val="E31609"/>
                </a:solidFill>
                <a:latin typeface="Arial"/>
                <a:cs typeface="Arial"/>
              </a:rPr>
              <a:t>biotopen,..</a:t>
            </a:r>
            <a:endParaRPr sz="1300" dirty="0">
              <a:latin typeface="Arial"/>
              <a:cs typeface="Arial"/>
            </a:endParaRPr>
          </a:p>
          <a:p>
            <a:pPr>
              <a:lnSpc>
                <a:spcPct val="100000"/>
              </a:lnSpc>
              <a:spcBef>
                <a:spcPts val="45"/>
              </a:spcBef>
            </a:pPr>
            <a:endParaRPr sz="1900" dirty="0">
              <a:latin typeface="Arial"/>
              <a:cs typeface="Arial"/>
            </a:endParaRPr>
          </a:p>
          <a:p>
            <a:pPr marL="325120" marR="14604" indent="-312420">
              <a:lnSpc>
                <a:spcPts val="1250"/>
              </a:lnSpc>
              <a:buFont typeface="Calibri"/>
              <a:buChar char="-"/>
              <a:tabLst>
                <a:tab pos="324485" algn="l"/>
                <a:tab pos="325120" algn="l"/>
              </a:tabLst>
            </a:pPr>
            <a:r>
              <a:rPr sz="1300" b="1" spc="-10" dirty="0">
                <a:solidFill>
                  <a:srgbClr val="E31609"/>
                </a:solidFill>
                <a:latin typeface="Arial"/>
                <a:cs typeface="Arial"/>
              </a:rPr>
              <a:t>Praktische</a:t>
            </a:r>
            <a:r>
              <a:rPr sz="1300" b="1" spc="20" dirty="0">
                <a:solidFill>
                  <a:srgbClr val="E31609"/>
                </a:solidFill>
                <a:latin typeface="Arial"/>
                <a:cs typeface="Arial"/>
              </a:rPr>
              <a:t> </a:t>
            </a:r>
            <a:r>
              <a:rPr sz="1300" b="1" spc="-10" dirty="0">
                <a:solidFill>
                  <a:srgbClr val="E31609"/>
                </a:solidFill>
                <a:latin typeface="Arial"/>
                <a:cs typeface="Arial"/>
              </a:rPr>
              <a:t>kennis</a:t>
            </a:r>
            <a:r>
              <a:rPr sz="1300" b="1" spc="25" dirty="0">
                <a:solidFill>
                  <a:srgbClr val="E31609"/>
                </a:solidFill>
                <a:latin typeface="Arial"/>
                <a:cs typeface="Arial"/>
              </a:rPr>
              <a:t> </a:t>
            </a:r>
            <a:r>
              <a:rPr sz="1300" b="1" spc="-10" dirty="0">
                <a:solidFill>
                  <a:srgbClr val="E31609"/>
                </a:solidFill>
                <a:latin typeface="Arial"/>
                <a:cs typeface="Arial"/>
              </a:rPr>
              <a:t>rond</a:t>
            </a:r>
            <a:r>
              <a:rPr sz="1300" b="1" spc="15" dirty="0">
                <a:solidFill>
                  <a:srgbClr val="E31609"/>
                </a:solidFill>
                <a:latin typeface="Arial"/>
                <a:cs typeface="Arial"/>
              </a:rPr>
              <a:t> </a:t>
            </a:r>
            <a:r>
              <a:rPr sz="1300" b="1" spc="-5" dirty="0">
                <a:solidFill>
                  <a:srgbClr val="E31609"/>
                </a:solidFill>
                <a:latin typeface="Arial"/>
                <a:cs typeface="Arial"/>
              </a:rPr>
              <a:t>uiteenlopende </a:t>
            </a:r>
            <a:r>
              <a:rPr sz="1300" b="1" spc="-345" dirty="0">
                <a:solidFill>
                  <a:srgbClr val="E31609"/>
                </a:solidFill>
                <a:latin typeface="Arial"/>
                <a:cs typeface="Arial"/>
              </a:rPr>
              <a:t> </a:t>
            </a:r>
            <a:r>
              <a:rPr sz="1300" b="1" spc="-5" dirty="0">
                <a:solidFill>
                  <a:srgbClr val="E31609"/>
                </a:solidFill>
                <a:latin typeface="Arial"/>
                <a:cs typeface="Arial"/>
              </a:rPr>
              <a:t>beheersmaatregelen</a:t>
            </a:r>
            <a:endParaRPr sz="1300" dirty="0">
              <a:latin typeface="Arial"/>
              <a:cs typeface="Arial"/>
            </a:endParaRPr>
          </a:p>
          <a:p>
            <a:pPr>
              <a:lnSpc>
                <a:spcPct val="100000"/>
              </a:lnSpc>
              <a:spcBef>
                <a:spcPts val="40"/>
              </a:spcBef>
              <a:buClr>
                <a:srgbClr val="E31609"/>
              </a:buClr>
              <a:buFont typeface="Calibri"/>
              <a:buChar char="-"/>
            </a:pPr>
            <a:endParaRPr sz="1650" dirty="0">
              <a:latin typeface="Arial"/>
              <a:cs typeface="Arial"/>
            </a:endParaRPr>
          </a:p>
          <a:p>
            <a:pPr marL="325120" indent="-312420">
              <a:lnSpc>
                <a:spcPts val="1405"/>
              </a:lnSpc>
              <a:spcBef>
                <a:spcPts val="5"/>
              </a:spcBef>
              <a:buFont typeface="Calibri"/>
              <a:buChar char="-"/>
              <a:tabLst>
                <a:tab pos="324485" algn="l"/>
                <a:tab pos="325120" algn="l"/>
              </a:tabLst>
            </a:pPr>
            <a:r>
              <a:rPr sz="1300" b="1" spc="-5" dirty="0">
                <a:solidFill>
                  <a:srgbClr val="E31609"/>
                </a:solidFill>
                <a:latin typeface="Arial"/>
                <a:cs typeface="Arial"/>
              </a:rPr>
              <a:t>Determinatie</a:t>
            </a:r>
            <a:r>
              <a:rPr sz="1300" b="1" spc="20" dirty="0">
                <a:solidFill>
                  <a:srgbClr val="E31609"/>
                </a:solidFill>
                <a:latin typeface="Arial"/>
                <a:cs typeface="Arial"/>
              </a:rPr>
              <a:t> </a:t>
            </a:r>
            <a:r>
              <a:rPr sz="1300" b="1" spc="-15" dirty="0">
                <a:solidFill>
                  <a:srgbClr val="E31609"/>
                </a:solidFill>
                <a:latin typeface="Arial"/>
                <a:cs typeface="Arial"/>
              </a:rPr>
              <a:t>van</a:t>
            </a:r>
            <a:r>
              <a:rPr sz="1300" b="1" spc="30" dirty="0">
                <a:solidFill>
                  <a:srgbClr val="E31609"/>
                </a:solidFill>
                <a:latin typeface="Arial"/>
                <a:cs typeface="Arial"/>
              </a:rPr>
              <a:t> </a:t>
            </a:r>
            <a:r>
              <a:rPr sz="1300" b="1" spc="-5" dirty="0">
                <a:solidFill>
                  <a:srgbClr val="E31609"/>
                </a:solidFill>
                <a:latin typeface="Arial"/>
                <a:cs typeface="Arial"/>
              </a:rPr>
              <a:t>planten,</a:t>
            </a:r>
            <a:r>
              <a:rPr sz="1300" b="1" spc="30" dirty="0">
                <a:solidFill>
                  <a:srgbClr val="E31609"/>
                </a:solidFill>
                <a:latin typeface="Arial"/>
                <a:cs typeface="Arial"/>
              </a:rPr>
              <a:t> </a:t>
            </a:r>
            <a:r>
              <a:rPr sz="1300" b="1" spc="-5" dirty="0">
                <a:solidFill>
                  <a:srgbClr val="E31609"/>
                </a:solidFill>
                <a:latin typeface="Arial"/>
                <a:cs typeface="Arial"/>
              </a:rPr>
              <a:t>dagvlinder</a:t>
            </a:r>
            <a:endParaRPr sz="1300" dirty="0">
              <a:latin typeface="Arial"/>
              <a:cs typeface="Arial"/>
            </a:endParaRPr>
          </a:p>
          <a:p>
            <a:pPr marL="325120">
              <a:lnSpc>
                <a:spcPts val="1405"/>
              </a:lnSpc>
            </a:pPr>
            <a:r>
              <a:rPr sz="1300" b="1" spc="-5" dirty="0">
                <a:solidFill>
                  <a:srgbClr val="E31609"/>
                </a:solidFill>
                <a:latin typeface="Arial"/>
                <a:cs typeface="Arial"/>
              </a:rPr>
              <a:t>en</a:t>
            </a:r>
            <a:r>
              <a:rPr sz="1300" b="1" spc="-30" dirty="0">
                <a:solidFill>
                  <a:srgbClr val="E31609"/>
                </a:solidFill>
                <a:latin typeface="Arial"/>
                <a:cs typeface="Arial"/>
              </a:rPr>
              <a:t> </a:t>
            </a:r>
            <a:r>
              <a:rPr sz="1300" b="1" spc="-10" dirty="0">
                <a:solidFill>
                  <a:srgbClr val="E31609"/>
                </a:solidFill>
                <a:latin typeface="Arial"/>
                <a:cs typeface="Arial"/>
              </a:rPr>
              <a:t>vogels</a:t>
            </a:r>
            <a:endParaRPr sz="1300" dirty="0">
              <a:latin typeface="Arial"/>
              <a:cs typeface="Arial"/>
            </a:endParaRPr>
          </a:p>
          <a:p>
            <a:pPr>
              <a:lnSpc>
                <a:spcPct val="100000"/>
              </a:lnSpc>
              <a:spcBef>
                <a:spcPts val="45"/>
              </a:spcBef>
            </a:pPr>
            <a:endParaRPr sz="1650" dirty="0">
              <a:latin typeface="Arial"/>
              <a:cs typeface="Arial"/>
            </a:endParaRPr>
          </a:p>
          <a:p>
            <a:pPr marL="325120" indent="-312420">
              <a:lnSpc>
                <a:spcPct val="100000"/>
              </a:lnSpc>
              <a:buFont typeface="Calibri"/>
              <a:buChar char="-"/>
              <a:tabLst>
                <a:tab pos="324485" algn="l"/>
                <a:tab pos="325120" algn="l"/>
              </a:tabLst>
            </a:pPr>
            <a:r>
              <a:rPr sz="1300" b="1" spc="-5" dirty="0">
                <a:solidFill>
                  <a:srgbClr val="E31609"/>
                </a:solidFill>
                <a:latin typeface="Arial"/>
                <a:cs typeface="Arial"/>
              </a:rPr>
              <a:t>Duurzaamheid</a:t>
            </a:r>
            <a:r>
              <a:rPr sz="1300" b="1" spc="30" dirty="0">
                <a:solidFill>
                  <a:srgbClr val="E31609"/>
                </a:solidFill>
                <a:latin typeface="Arial"/>
                <a:cs typeface="Arial"/>
              </a:rPr>
              <a:t> </a:t>
            </a:r>
            <a:r>
              <a:rPr sz="1300" b="1" spc="-5" dirty="0">
                <a:solidFill>
                  <a:srgbClr val="E31609"/>
                </a:solidFill>
                <a:latin typeface="Arial"/>
                <a:cs typeface="Arial"/>
              </a:rPr>
              <a:t>staat</a:t>
            </a:r>
            <a:r>
              <a:rPr sz="1300" b="1" spc="20" dirty="0">
                <a:solidFill>
                  <a:srgbClr val="E31609"/>
                </a:solidFill>
                <a:latin typeface="Arial"/>
                <a:cs typeface="Arial"/>
              </a:rPr>
              <a:t> </a:t>
            </a:r>
            <a:r>
              <a:rPr sz="1300" b="1" spc="-5" dirty="0">
                <a:solidFill>
                  <a:srgbClr val="E31609"/>
                </a:solidFill>
                <a:latin typeface="Arial"/>
                <a:cs typeface="Arial"/>
              </a:rPr>
              <a:t>centraal</a:t>
            </a:r>
            <a:endParaRPr sz="1300" dirty="0">
              <a:latin typeface="Arial"/>
              <a:cs typeface="Arial"/>
            </a:endParaRPr>
          </a:p>
          <a:p>
            <a:pPr>
              <a:lnSpc>
                <a:spcPct val="100000"/>
              </a:lnSpc>
              <a:buClr>
                <a:srgbClr val="E31609"/>
              </a:buClr>
              <a:buFont typeface="Calibri"/>
              <a:buChar char="-"/>
            </a:pPr>
            <a:endParaRPr sz="1950" dirty="0">
              <a:latin typeface="Arial"/>
              <a:cs typeface="Arial"/>
            </a:endParaRPr>
          </a:p>
          <a:p>
            <a:pPr marL="325120" marR="5080" indent="-312420">
              <a:lnSpc>
                <a:spcPct val="80000"/>
              </a:lnSpc>
              <a:buClr>
                <a:srgbClr val="E31609"/>
              </a:buClr>
              <a:buFont typeface="Calibri"/>
              <a:buChar char="-"/>
              <a:tabLst>
                <a:tab pos="324485" algn="l"/>
                <a:tab pos="325120" algn="l"/>
              </a:tabLst>
            </a:pPr>
            <a:r>
              <a:rPr sz="1300" u="sng" spc="-5" dirty="0">
                <a:solidFill>
                  <a:srgbClr val="0000FF"/>
                </a:solidFill>
                <a:uFill>
                  <a:solidFill>
                    <a:srgbClr val="0000FF"/>
                  </a:solidFill>
                </a:uFill>
                <a:latin typeface="Arial MT"/>
                <a:cs typeface="Arial MT"/>
                <a:hlinkClick r:id="rId2"/>
              </a:rPr>
              <a:t>https://www.kwalificatiesencurriculum.be/ </a:t>
            </a:r>
            <a:r>
              <a:rPr sz="1300" spc="-350" dirty="0">
                <a:solidFill>
                  <a:srgbClr val="0000FF"/>
                </a:solidFill>
                <a:latin typeface="Arial MT"/>
                <a:cs typeface="Arial MT"/>
                <a:hlinkClick r:id="rId2"/>
              </a:rPr>
              <a:t> </a:t>
            </a:r>
            <a:r>
              <a:rPr sz="1300" u="sng" spc="-5" dirty="0">
                <a:solidFill>
                  <a:srgbClr val="0000FF"/>
                </a:solidFill>
                <a:uFill>
                  <a:solidFill>
                    <a:srgbClr val="0000FF"/>
                  </a:solidFill>
                </a:uFill>
                <a:latin typeface="Arial MT"/>
                <a:cs typeface="Arial MT"/>
                <a:hlinkClick r:id="rId2"/>
              </a:rPr>
              <a:t>natuur-en-groentechnieken-3de-graad- </a:t>
            </a:r>
            <a:r>
              <a:rPr sz="1300" dirty="0">
                <a:solidFill>
                  <a:srgbClr val="0000FF"/>
                </a:solidFill>
                <a:latin typeface="Arial MT"/>
                <a:cs typeface="Arial MT"/>
                <a:hlinkClick r:id="rId2"/>
              </a:rPr>
              <a:t> </a:t>
            </a:r>
            <a:r>
              <a:rPr sz="1300" u="sng" spc="-10" dirty="0">
                <a:solidFill>
                  <a:srgbClr val="0000FF"/>
                </a:solidFill>
                <a:uFill>
                  <a:solidFill>
                    <a:srgbClr val="0000FF"/>
                  </a:solidFill>
                </a:uFill>
                <a:latin typeface="Arial MT"/>
                <a:cs typeface="Arial MT"/>
                <a:hlinkClick r:id="rId2"/>
              </a:rPr>
              <a:t>so</a:t>
            </a:r>
            <a:endParaRPr sz="1300" dirty="0">
              <a:latin typeface="Arial MT"/>
              <a:cs typeface="Arial MT"/>
            </a:endParaRPr>
          </a:p>
        </p:txBody>
      </p:sp>
      <p:pic>
        <p:nvPicPr>
          <p:cNvPr id="4" name="Afbeelding 3"/>
          <p:cNvPicPr>
            <a:picLocks noChangeAspect="1"/>
          </p:cNvPicPr>
          <p:nvPr/>
        </p:nvPicPr>
        <p:blipFill>
          <a:blip r:embed="rId3"/>
          <a:stretch>
            <a:fillRect/>
          </a:stretch>
        </p:blipFill>
        <p:spPr>
          <a:xfrm>
            <a:off x="238957" y="1973066"/>
            <a:ext cx="5339014" cy="3473709"/>
          </a:xfrm>
          <a:prstGeom prst="rect">
            <a:avLst/>
          </a:prstGeom>
        </p:spPr>
      </p:pic>
    </p:spTree>
    <p:extLst>
      <p:ext uri="{BB962C8B-B14F-4D97-AF65-F5344CB8AC3E}">
        <p14:creationId xmlns:p14="http://schemas.microsoft.com/office/powerpoint/2010/main" val="28298211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38181453"/>
              </p:ext>
            </p:extLst>
          </p:nvPr>
        </p:nvGraphicFramePr>
        <p:xfrm>
          <a:off x="996950" y="1625600"/>
          <a:ext cx="7518400" cy="43510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NL" dirty="0"/>
                        <a:t>Duurzame technieken</a:t>
                      </a:r>
                      <a:endParaRPr lang="nl-BE" dirty="0"/>
                    </a:p>
                  </a:txBody>
                  <a:tcPr/>
                </a:tc>
                <a:tc>
                  <a:txBody>
                    <a:bodyPr/>
                    <a:lstStyle/>
                    <a:p>
                      <a:r>
                        <a:rPr lang="nl-NL" dirty="0"/>
                        <a:t>Biotoopstudie </a:t>
                      </a:r>
                      <a:endParaRPr lang="nl-BE" dirty="0"/>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latin typeface="Arial" panose="020B0604020202020204" pitchFamily="34" charset="0"/>
                          <a:cs typeface="Arial" panose="020B0604020202020204" pitchFamily="34" charset="0"/>
                        </a:rPr>
                        <a:t>Bestrijding en beheer van invasieve exoten</a:t>
                      </a:r>
                    </a:p>
                    <a:p>
                      <a:pPr marL="285750" indent="-285750">
                        <a:buFont typeface="Wingdings" panose="05000000000000000000" pitchFamily="2" charset="2"/>
                        <a:buChar char="§"/>
                      </a:pPr>
                      <a:r>
                        <a:rPr lang="nl-NL" dirty="0">
                          <a:latin typeface="Arial" panose="020B0604020202020204" pitchFamily="34" charset="0"/>
                          <a:cs typeface="Arial" panose="020B0604020202020204" pitchFamily="34" charset="0"/>
                        </a:rPr>
                        <a:t>Duurzame gewasbescherming (Behalen fytolicentie P2)</a:t>
                      </a:r>
                    </a:p>
                    <a:p>
                      <a:pPr marL="285750" indent="-285750">
                        <a:buFont typeface="Wingdings" panose="05000000000000000000" pitchFamily="2" charset="2"/>
                        <a:buChar char="§"/>
                      </a:pPr>
                      <a:r>
                        <a:rPr lang="nl-NL" dirty="0">
                          <a:latin typeface="Arial" panose="020B0604020202020204" pitchFamily="34" charset="0"/>
                          <a:cs typeface="Arial" panose="020B0604020202020204" pitchFamily="34" charset="0"/>
                        </a:rPr>
                        <a:t>Milieuvriendelijke technieken in groen- en natuurbeheer</a:t>
                      </a:r>
                    </a:p>
                    <a:p>
                      <a:pPr marL="285750" indent="-285750">
                        <a:buFont typeface="Wingdings" panose="05000000000000000000" pitchFamily="2" charset="2"/>
                        <a:buChar char="§"/>
                      </a:pPr>
                      <a:r>
                        <a:rPr lang="nl-NL" dirty="0">
                          <a:latin typeface="Arial" panose="020B0604020202020204" pitchFamily="34" charset="0"/>
                          <a:cs typeface="Arial" panose="020B0604020202020204" pitchFamily="34" charset="0"/>
                        </a:rPr>
                        <a:t>Wetgeving rond natuur, pesticiden en open ruimte</a:t>
                      </a:r>
                    </a:p>
                    <a:p>
                      <a:pPr marL="285750" indent="-285750">
                        <a:buFont typeface="Wingdings" panose="05000000000000000000" pitchFamily="2" charset="2"/>
                        <a:buChar char="§"/>
                      </a:pPr>
                      <a:r>
                        <a:rPr lang="nl-NL" dirty="0">
                          <a:latin typeface="Arial" panose="020B0604020202020204" pitchFamily="34" charset="0"/>
                          <a:cs typeface="Arial" panose="020B0604020202020204" pitchFamily="34" charset="0"/>
                        </a:rPr>
                        <a:t>Praktische toepassingen van ecologisch verantwoord werken.</a:t>
                      </a:r>
                    </a:p>
                    <a:p>
                      <a:endParaRPr lang="nl-BE" dirty="0"/>
                    </a:p>
                  </a:txBody>
                  <a:tcPr/>
                </a:tc>
                <a:tc>
                  <a:txBody>
                    <a:bodyPr/>
                    <a:lstStyle/>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Analyse van bossen, graslanden, vijvers, bermen, heide, …</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Herkennen en determineren van planten, vogels, insecten, paddenstoelen</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Inzicht in inheemse ecosystemen en hun natuurwaarden</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Veldwerk, waarnemingen en rapportering</a:t>
                      </a:r>
                    </a:p>
                    <a:p>
                      <a:pPr marL="285750" indent="-285750">
                        <a:buFont typeface="Arial" panose="020B0604020202020204" pitchFamily="34" charset="0"/>
                        <a:buChar char="•"/>
                      </a:pPr>
                      <a:r>
                        <a:rPr lang="nl-NL" dirty="0">
                          <a:latin typeface="Arial" panose="020B0604020202020204" pitchFamily="34" charset="0"/>
                          <a:cs typeface="Arial" panose="020B0604020202020204" pitchFamily="34" charset="0"/>
                        </a:rPr>
                        <a:t>Leerlingen leren verbanden leggen tussen soorten en hun leefomgeving.</a:t>
                      </a:r>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385716815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93B2-C7BA-5993-92BE-B8C0661A5F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08E177-E4D1-6A0B-C0BB-86D907915B44}"/>
              </a:ext>
            </a:extLst>
          </p:cNvPr>
          <p:cNvSpPr>
            <a:spLocks noGrp="1"/>
          </p:cNvSpPr>
          <p:nvPr>
            <p:ph type="title"/>
          </p:nvPr>
        </p:nvSpPr>
        <p:spPr>
          <a:xfrm>
            <a:off x="1140954" y="3035095"/>
            <a:ext cx="7772400" cy="1307690"/>
          </a:xfrm>
        </p:spPr>
        <p:txBody>
          <a:bodyPr>
            <a:noAutofit/>
          </a:bodyPr>
          <a:lstStyle/>
          <a:p>
            <a:r>
              <a:rPr lang="nl-BE" sz="3200" dirty="0"/>
              <a:t>Cosmas Goossens</a:t>
            </a:r>
            <a:br>
              <a:rPr lang="nl-BE" sz="3200" dirty="0"/>
            </a:br>
            <a:br>
              <a:rPr lang="nl-BE" sz="3200" dirty="0"/>
            </a:br>
            <a:r>
              <a:rPr lang="nl-BE" sz="3200" dirty="0"/>
              <a:t>Leerkracht: Tuinaanleg – Onderhoud </a:t>
            </a:r>
            <a:br>
              <a:rPr lang="nl-BE" sz="3200" dirty="0"/>
            </a:br>
            <a:r>
              <a:rPr lang="nl-BE" sz="3200" dirty="0"/>
              <a:t>Teeltleider: Ontwerpen &amp; Plannen </a:t>
            </a:r>
            <a:br>
              <a:rPr lang="nl-BE" sz="3200" dirty="0"/>
            </a:br>
            <a:r>
              <a:rPr lang="nl-BE" sz="3200" dirty="0"/>
              <a:t>Stagebegeleider </a:t>
            </a:r>
            <a:br>
              <a:rPr lang="nl-BE" sz="3200" dirty="0"/>
            </a:br>
            <a:endParaRPr lang="nl-BE" sz="3200" dirty="0"/>
          </a:p>
        </p:txBody>
      </p:sp>
    </p:spTree>
    <p:extLst>
      <p:ext uri="{BB962C8B-B14F-4D97-AF65-F5344CB8AC3E}">
        <p14:creationId xmlns:p14="http://schemas.microsoft.com/office/powerpoint/2010/main" val="35245769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1632436999"/>
              </p:ext>
            </p:extLst>
          </p:nvPr>
        </p:nvGraphicFramePr>
        <p:xfrm>
          <a:off x="996950" y="1625600"/>
          <a:ext cx="7518400" cy="43510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NL" dirty="0"/>
                        <a:t>Natuurbeheer </a:t>
                      </a:r>
                      <a:endParaRPr lang="nl-BE" dirty="0"/>
                    </a:p>
                  </a:txBody>
                  <a:tcPr/>
                </a:tc>
                <a:tc>
                  <a:txBody>
                    <a:bodyPr/>
                    <a:lstStyle/>
                    <a:p>
                      <a:r>
                        <a:rPr lang="nl-NL" dirty="0"/>
                        <a:t>Chemie </a:t>
                      </a:r>
                      <a:endParaRPr lang="nl-BE" dirty="0"/>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latin typeface="+mn-lt"/>
                        </a:rPr>
                        <a:t>Beheer van bos, houtkanten, graslanden, waterpartijen</a:t>
                      </a:r>
                    </a:p>
                    <a:p>
                      <a:pPr marL="285750" indent="-285750">
                        <a:buFont typeface="Wingdings" panose="05000000000000000000" pitchFamily="2" charset="2"/>
                        <a:buChar char="§"/>
                      </a:pPr>
                      <a:r>
                        <a:rPr lang="nl-NL" dirty="0">
                          <a:latin typeface="+mn-lt"/>
                        </a:rPr>
                        <a:t>Opstellen en uitvoeren van beheermaatregelen</a:t>
                      </a:r>
                    </a:p>
                    <a:p>
                      <a:pPr marL="285750" indent="-285750">
                        <a:buFont typeface="Wingdings" panose="05000000000000000000" pitchFamily="2" charset="2"/>
                        <a:buChar char="§"/>
                      </a:pPr>
                      <a:r>
                        <a:rPr lang="nl-NL" dirty="0">
                          <a:latin typeface="+mn-lt"/>
                        </a:rPr>
                        <a:t>Werken met </a:t>
                      </a:r>
                      <a:r>
                        <a:rPr lang="nl-NL" dirty="0" err="1">
                          <a:latin typeface="+mn-lt"/>
                        </a:rPr>
                        <a:t>beheersmachines</a:t>
                      </a:r>
                      <a:r>
                        <a:rPr lang="nl-NL" dirty="0">
                          <a:latin typeface="+mn-lt"/>
                        </a:rPr>
                        <a:t> en gereedschappen</a:t>
                      </a:r>
                    </a:p>
                    <a:p>
                      <a:pPr marL="285750" indent="-285750">
                        <a:buFont typeface="Wingdings" panose="05000000000000000000" pitchFamily="2" charset="2"/>
                        <a:buChar char="§"/>
                      </a:pPr>
                      <a:r>
                        <a:rPr lang="nl-NL" dirty="0">
                          <a:latin typeface="+mn-lt"/>
                        </a:rPr>
                        <a:t>Behoud en ontwikkeling van biodiversiteit</a:t>
                      </a:r>
                    </a:p>
                    <a:p>
                      <a:pPr marL="285750" indent="-285750">
                        <a:buFont typeface="Wingdings" panose="05000000000000000000" pitchFamily="2" charset="2"/>
                        <a:buChar char="§"/>
                      </a:pPr>
                      <a:r>
                        <a:rPr lang="nl-NL" dirty="0">
                          <a:latin typeface="+mn-lt"/>
                        </a:rPr>
                        <a:t>Wetgeving en praktische organisatie van natuurbeheer</a:t>
                      </a:r>
                    </a:p>
                    <a:p>
                      <a:pPr marL="285750" indent="-285750">
                        <a:buFont typeface="Wingdings" panose="05000000000000000000" pitchFamily="2" charset="2"/>
                        <a:buChar char="§"/>
                      </a:pPr>
                      <a:r>
                        <a:rPr lang="nl-NL" dirty="0">
                          <a:latin typeface="+mn-lt"/>
                        </a:rPr>
                        <a:t>De nadruk ligt op het uitvoeren van echte beheerstechnieken in het veld.</a:t>
                      </a:r>
                    </a:p>
                    <a:p>
                      <a:endParaRPr lang="nl-BE" dirty="0"/>
                    </a:p>
                  </a:txBody>
                  <a:tcPr/>
                </a:tc>
                <a:tc>
                  <a:txBody>
                    <a:bodyPr/>
                    <a:lstStyle/>
                    <a:p>
                      <a:pPr marL="285750" indent="-285750">
                        <a:buFont typeface="Wingdings" panose="05000000000000000000" pitchFamily="2" charset="2"/>
                        <a:buChar char="§"/>
                      </a:pPr>
                      <a:r>
                        <a:rPr lang="nl-NL" dirty="0"/>
                        <a:t>Samenstelling en eigenschappen van bodem en water</a:t>
                      </a:r>
                    </a:p>
                    <a:p>
                      <a:pPr marL="285750" indent="-285750">
                        <a:buFont typeface="Wingdings" panose="05000000000000000000" pitchFamily="2" charset="2"/>
                        <a:buChar char="§"/>
                      </a:pPr>
                      <a:r>
                        <a:rPr lang="nl-NL" dirty="0"/>
                        <a:t>pH, nutriënten, kringlopen</a:t>
                      </a:r>
                    </a:p>
                    <a:p>
                      <a:pPr marL="285750" indent="-285750">
                        <a:buFont typeface="Wingdings" panose="05000000000000000000" pitchFamily="2" charset="2"/>
                        <a:buChar char="§"/>
                      </a:pPr>
                      <a:r>
                        <a:rPr lang="nl-NL" dirty="0"/>
                        <a:t>Invloed van stoffen op planten en milieu</a:t>
                      </a:r>
                    </a:p>
                    <a:p>
                      <a:pPr marL="285750" indent="-285750">
                        <a:buFont typeface="Wingdings" panose="05000000000000000000" pitchFamily="2" charset="2"/>
                        <a:buChar char="§"/>
                      </a:pPr>
                      <a:r>
                        <a:rPr lang="nl-NL" dirty="0"/>
                        <a:t>Basisprincipes rond meststoffen en gewasbescherming</a:t>
                      </a:r>
                    </a:p>
                    <a:p>
                      <a:pPr marL="285750" indent="-285750">
                        <a:buFont typeface="Wingdings" panose="05000000000000000000" pitchFamily="2" charset="2"/>
                        <a:buChar char="§"/>
                      </a:pPr>
                      <a:r>
                        <a:rPr lang="nl-NL" dirty="0"/>
                        <a:t>Dit vak versterkt de wetenschappelijke basis voor duurzame keuzes in natuur- en groenbeheer.</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12359373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78703854"/>
              </p:ext>
            </p:extLst>
          </p:nvPr>
        </p:nvGraphicFramePr>
        <p:xfrm>
          <a:off x="996950" y="1625600"/>
          <a:ext cx="7518400" cy="43510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NL" dirty="0" err="1"/>
                        <a:t>Onderzoekslabo</a:t>
                      </a:r>
                      <a:r>
                        <a:rPr lang="nl-NL" baseline="0" dirty="0"/>
                        <a:t> </a:t>
                      </a:r>
                      <a:endParaRPr lang="nl-BE" dirty="0"/>
                    </a:p>
                  </a:txBody>
                  <a:tcPr/>
                </a:tc>
                <a:tc>
                  <a:txBody>
                    <a:bodyPr/>
                    <a:lstStyle/>
                    <a:p>
                      <a:r>
                        <a:rPr lang="nl-NL" dirty="0"/>
                        <a:t>Ecologie </a:t>
                      </a:r>
                      <a:endParaRPr lang="nl-BE" dirty="0"/>
                    </a:p>
                  </a:txBody>
                  <a:tcPr/>
                </a:tc>
                <a:extLst>
                  <a:ext uri="{0D108BD9-81ED-4DB2-BD59-A6C34878D82A}">
                    <a16:rowId xmlns:a16="http://schemas.microsoft.com/office/drawing/2014/main" val="1958202292"/>
                  </a:ext>
                </a:extLst>
              </a:tr>
              <a:tr h="819150">
                <a:tc>
                  <a:txBody>
                    <a:bodyPr/>
                    <a:lstStyle/>
                    <a:p>
                      <a:r>
                        <a:rPr lang="nl-NL" dirty="0"/>
                        <a:t>Bodem- en wateranalyses uitvoeren</a:t>
                      </a:r>
                    </a:p>
                    <a:p>
                      <a:r>
                        <a:rPr lang="nl-NL" dirty="0"/>
                        <a:t>Metingen van omgevingsfactoren (licht, vocht, temperatuur)</a:t>
                      </a:r>
                    </a:p>
                    <a:p>
                      <a:r>
                        <a:rPr lang="nl-NL" dirty="0"/>
                        <a:t>Microscopisch onderzoek</a:t>
                      </a:r>
                    </a:p>
                    <a:p>
                      <a:r>
                        <a:rPr lang="nl-NL" dirty="0"/>
                        <a:t>Resultaten verwerken en interpreteren</a:t>
                      </a:r>
                    </a:p>
                    <a:p>
                      <a:r>
                        <a:rPr lang="nl-NL" dirty="0"/>
                        <a:t>Rapporteren van onderzoeksbevindingen</a:t>
                      </a:r>
                    </a:p>
                    <a:p>
                      <a:r>
                        <a:rPr lang="nl-NL" dirty="0"/>
                        <a:t>Leerlingen ontwikkelen </a:t>
                      </a:r>
                      <a:r>
                        <a:rPr lang="nl-NL" dirty="0" err="1"/>
                        <a:t>onderzoeksvaardigheden</a:t>
                      </a:r>
                      <a:r>
                        <a:rPr lang="nl-NL" dirty="0"/>
                        <a:t> die belangrijk zijn voor verdere studies.</a:t>
                      </a:r>
                    </a:p>
                    <a:p>
                      <a:endParaRPr lang="nl-BE" dirty="0"/>
                    </a:p>
                  </a:txBody>
                  <a:tcPr/>
                </a:tc>
                <a:tc>
                  <a:txBody>
                    <a:bodyPr/>
                    <a:lstStyle/>
                    <a:p>
                      <a:r>
                        <a:rPr lang="nl-NL" dirty="0"/>
                        <a:t>Ecosystemen en hun werking</a:t>
                      </a:r>
                    </a:p>
                    <a:p>
                      <a:r>
                        <a:rPr lang="nl-NL" dirty="0"/>
                        <a:t>Relaties tussen planten, dieren en hun omgeving</a:t>
                      </a:r>
                    </a:p>
                    <a:p>
                      <a:r>
                        <a:rPr lang="nl-NL" dirty="0"/>
                        <a:t>Voedselketens en ecologische kringlopen</a:t>
                      </a:r>
                    </a:p>
                    <a:p>
                      <a:r>
                        <a:rPr lang="nl-NL" dirty="0"/>
                        <a:t>Impact van menselijke activiteiten op natuur</a:t>
                      </a:r>
                    </a:p>
                    <a:p>
                      <a:r>
                        <a:rPr lang="nl-NL" dirty="0"/>
                        <a:t>Balans tussen landbouw, natuur en biodiversiteit</a:t>
                      </a:r>
                    </a:p>
                    <a:p>
                      <a:r>
                        <a:rPr lang="nl-NL" dirty="0"/>
                        <a:t>Leerlingen leren hoe natuurlijke systemen functioneren en hoe ze duurzaam beheerd kunnen worden.</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16318508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UITPLANTACTIE WIJNGAARDBERG</a:t>
            </a:r>
            <a:endParaRPr lang="nl-BE" dirty="0"/>
          </a:p>
        </p:txBody>
      </p:sp>
      <p:pic>
        <p:nvPicPr>
          <p:cNvPr id="16386" name="Picture 2" descr="Geen fotobeschrijving beschikb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6571"/>
            <a:ext cx="5785168" cy="4338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een fotobeschrijving beschikba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056571"/>
            <a:ext cx="5785168" cy="4338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en fotobeschrijving beschikba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557" y="2056571"/>
            <a:ext cx="5886611" cy="44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81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VOGELTELLING </a:t>
            </a:r>
            <a:endParaRPr lang="nl-BE" dirty="0"/>
          </a:p>
        </p:txBody>
      </p:sp>
      <p:pic>
        <p:nvPicPr>
          <p:cNvPr id="4" name="Picture 2" descr="Geen fotobeschrijving beschikba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397" y="1675230"/>
            <a:ext cx="3795235" cy="506031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ationale Tuinvogeltelling 2023 op 27, 28 &amp; 29 januari - De Orka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3" y="1675230"/>
            <a:ext cx="5079084" cy="318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BIODIVERS SCHOOLDOMEIN</a:t>
            </a:r>
            <a:endParaRPr lang="nl-BE" dirty="0"/>
          </a:p>
        </p:txBody>
      </p:sp>
      <p:pic>
        <p:nvPicPr>
          <p:cNvPr id="19458" name="Picture 2" descr="Geen fotobeschrijving beschikb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79" y="1864928"/>
            <a:ext cx="8331543" cy="465779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een fotobeschrijving beschikba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88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0848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57165" cy="629018"/>
          </a:xfrm>
          <a:prstGeom prst="rect">
            <a:avLst/>
          </a:prstGeom>
        </p:spPr>
        <p:txBody>
          <a:bodyPr vert="horz" wrap="square" lIns="0" tIns="13335" rIns="0" bIns="0" rtlCol="0">
            <a:spAutoFit/>
          </a:bodyPr>
          <a:lstStyle/>
          <a:p>
            <a:pPr marL="12700">
              <a:lnSpc>
                <a:spcPct val="100000"/>
              </a:lnSpc>
              <a:spcBef>
                <a:spcPts val="105"/>
              </a:spcBef>
            </a:pPr>
            <a:r>
              <a:rPr lang="nl-BE" sz="2000" dirty="0"/>
              <a:t>Lessentabel: SPECIFIEKE VORMING</a:t>
            </a:r>
            <a:br>
              <a:rPr lang="nl-BE" sz="2000" dirty="0"/>
            </a:br>
            <a:r>
              <a:rPr lang="nl-BE" sz="2000" dirty="0"/>
              <a:t>DIERENVERZORGINGSTECHNIEKEN</a:t>
            </a:r>
            <a:endParaRPr sz="2000" dirty="0"/>
          </a:p>
        </p:txBody>
      </p:sp>
      <p:sp>
        <p:nvSpPr>
          <p:cNvPr id="5" name="object 3"/>
          <p:cNvSpPr txBox="1"/>
          <p:nvPr/>
        </p:nvSpPr>
        <p:spPr>
          <a:xfrm>
            <a:off x="5420614" y="1661234"/>
            <a:ext cx="3364229" cy="3742563"/>
          </a:xfrm>
          <a:prstGeom prst="rect">
            <a:avLst/>
          </a:prstGeom>
        </p:spPr>
        <p:txBody>
          <a:bodyPr vert="horz" wrap="square" lIns="0" tIns="63500" rIns="0" bIns="0" rtlCol="0">
            <a:spAutoFit/>
          </a:bodyPr>
          <a:lstStyle/>
          <a:p>
            <a:pPr marL="358140" marR="376555" indent="-346075">
              <a:lnSpc>
                <a:spcPts val="1630"/>
              </a:lnSpc>
              <a:spcBef>
                <a:spcPts val="500"/>
              </a:spcBef>
              <a:buFont typeface="Calibri"/>
              <a:buChar char="-"/>
              <a:tabLst>
                <a:tab pos="358140" algn="l"/>
                <a:tab pos="358775" algn="l"/>
              </a:tabLst>
            </a:pPr>
            <a:r>
              <a:rPr sz="1700" b="1" dirty="0">
                <a:solidFill>
                  <a:srgbClr val="E31609"/>
                </a:solidFill>
                <a:latin typeface="Arial"/>
                <a:cs typeface="Arial"/>
              </a:rPr>
              <a:t>Interesse </a:t>
            </a:r>
            <a:r>
              <a:rPr sz="1700" b="1" spc="-5" dirty="0">
                <a:solidFill>
                  <a:srgbClr val="E31609"/>
                </a:solidFill>
                <a:latin typeface="Arial"/>
                <a:cs typeface="Arial"/>
              </a:rPr>
              <a:t>in </a:t>
            </a:r>
            <a:r>
              <a:rPr sz="1700" b="1" dirty="0">
                <a:solidFill>
                  <a:srgbClr val="E31609"/>
                </a:solidFill>
                <a:latin typeface="Arial"/>
                <a:cs typeface="Arial"/>
              </a:rPr>
              <a:t>de </a:t>
            </a:r>
            <a:r>
              <a:rPr sz="1700" b="1" spc="-5" dirty="0">
                <a:solidFill>
                  <a:srgbClr val="E31609"/>
                </a:solidFill>
                <a:latin typeface="Arial"/>
                <a:cs typeface="Arial"/>
              </a:rPr>
              <a:t>dagelijkse </a:t>
            </a:r>
            <a:r>
              <a:rPr sz="1700" b="1" spc="-459" dirty="0">
                <a:solidFill>
                  <a:srgbClr val="E31609"/>
                </a:solidFill>
                <a:latin typeface="Arial"/>
                <a:cs typeface="Arial"/>
              </a:rPr>
              <a:t> </a:t>
            </a:r>
            <a:r>
              <a:rPr sz="1700" b="1" spc="-5" dirty="0">
                <a:solidFill>
                  <a:srgbClr val="E31609"/>
                </a:solidFill>
                <a:latin typeface="Arial"/>
                <a:cs typeface="Arial"/>
              </a:rPr>
              <a:t>verzorging</a:t>
            </a:r>
            <a:r>
              <a:rPr sz="1700" b="1" spc="20" dirty="0">
                <a:solidFill>
                  <a:srgbClr val="E31609"/>
                </a:solidFill>
                <a:latin typeface="Arial"/>
                <a:cs typeface="Arial"/>
              </a:rPr>
              <a:t> </a:t>
            </a:r>
            <a:r>
              <a:rPr sz="1700" b="1" spc="-15" dirty="0">
                <a:solidFill>
                  <a:srgbClr val="E31609"/>
                </a:solidFill>
                <a:latin typeface="Arial"/>
                <a:cs typeface="Arial"/>
              </a:rPr>
              <a:t>van</a:t>
            </a:r>
            <a:r>
              <a:rPr sz="1700" b="1" spc="20" dirty="0">
                <a:solidFill>
                  <a:srgbClr val="E31609"/>
                </a:solidFill>
                <a:latin typeface="Arial"/>
                <a:cs typeface="Arial"/>
              </a:rPr>
              <a:t> </a:t>
            </a:r>
            <a:r>
              <a:rPr sz="1700" b="1" dirty="0">
                <a:solidFill>
                  <a:srgbClr val="E31609"/>
                </a:solidFill>
                <a:latin typeface="Arial"/>
                <a:cs typeface="Arial"/>
              </a:rPr>
              <a:t>dieren</a:t>
            </a:r>
            <a:endParaRPr sz="1700" dirty="0">
              <a:latin typeface="Arial"/>
              <a:cs typeface="Arial"/>
            </a:endParaRPr>
          </a:p>
          <a:p>
            <a:pPr>
              <a:lnSpc>
                <a:spcPct val="100000"/>
              </a:lnSpc>
              <a:spcBef>
                <a:spcPts val="10"/>
              </a:spcBef>
              <a:buClr>
                <a:srgbClr val="E31609"/>
              </a:buClr>
              <a:buFont typeface="Calibri"/>
              <a:buChar char="-"/>
            </a:pPr>
            <a:endParaRPr sz="2300" dirty="0">
              <a:latin typeface="Arial"/>
              <a:cs typeface="Arial"/>
            </a:endParaRPr>
          </a:p>
          <a:p>
            <a:pPr marL="358140" marR="52705" indent="-346075">
              <a:lnSpc>
                <a:spcPct val="80000"/>
              </a:lnSpc>
              <a:buFont typeface="Calibri"/>
              <a:buChar char="-"/>
              <a:tabLst>
                <a:tab pos="358140" algn="l"/>
                <a:tab pos="358775" algn="l"/>
              </a:tabLst>
            </a:pPr>
            <a:r>
              <a:rPr sz="1700" b="1" dirty="0">
                <a:solidFill>
                  <a:srgbClr val="E31609"/>
                </a:solidFill>
                <a:latin typeface="Arial"/>
                <a:cs typeface="Arial"/>
              </a:rPr>
              <a:t>Theoretische en praktische </a:t>
            </a:r>
            <a:r>
              <a:rPr sz="1700" b="1" spc="5" dirty="0">
                <a:solidFill>
                  <a:srgbClr val="E31609"/>
                </a:solidFill>
                <a:latin typeface="Arial"/>
                <a:cs typeface="Arial"/>
              </a:rPr>
              <a:t> </a:t>
            </a:r>
            <a:r>
              <a:rPr sz="1700" b="1" dirty="0">
                <a:solidFill>
                  <a:srgbClr val="E31609"/>
                </a:solidFill>
                <a:latin typeface="Arial"/>
                <a:cs typeface="Arial"/>
              </a:rPr>
              <a:t>lessen </a:t>
            </a:r>
            <a:r>
              <a:rPr sz="1700" b="1" spc="-10" dirty="0">
                <a:solidFill>
                  <a:srgbClr val="E31609"/>
                </a:solidFill>
                <a:latin typeface="Arial"/>
                <a:cs typeface="Arial"/>
              </a:rPr>
              <a:t>over</a:t>
            </a:r>
            <a:r>
              <a:rPr sz="1700" b="1" spc="30" dirty="0">
                <a:solidFill>
                  <a:srgbClr val="E31609"/>
                </a:solidFill>
                <a:latin typeface="Arial"/>
                <a:cs typeface="Arial"/>
              </a:rPr>
              <a:t> </a:t>
            </a:r>
            <a:r>
              <a:rPr sz="1700" b="1" dirty="0">
                <a:solidFill>
                  <a:srgbClr val="E31609"/>
                </a:solidFill>
                <a:latin typeface="Arial"/>
                <a:cs typeface="Arial"/>
              </a:rPr>
              <a:t>de </a:t>
            </a:r>
            <a:r>
              <a:rPr sz="1700" b="1" spc="5" dirty="0">
                <a:solidFill>
                  <a:srgbClr val="E31609"/>
                </a:solidFill>
                <a:latin typeface="Arial"/>
                <a:cs typeface="Arial"/>
              </a:rPr>
              <a:t> </a:t>
            </a:r>
            <a:r>
              <a:rPr sz="1700" b="1" spc="-5" dirty="0">
                <a:solidFill>
                  <a:srgbClr val="E31609"/>
                </a:solidFill>
                <a:latin typeface="Arial"/>
                <a:cs typeface="Arial"/>
              </a:rPr>
              <a:t>basisverzorging</a:t>
            </a:r>
            <a:r>
              <a:rPr sz="1700" b="1" spc="25" dirty="0">
                <a:solidFill>
                  <a:srgbClr val="E31609"/>
                </a:solidFill>
                <a:latin typeface="Arial"/>
                <a:cs typeface="Arial"/>
              </a:rPr>
              <a:t> </a:t>
            </a:r>
            <a:r>
              <a:rPr sz="1700" b="1" spc="-15" dirty="0">
                <a:solidFill>
                  <a:srgbClr val="E31609"/>
                </a:solidFill>
                <a:latin typeface="Arial"/>
                <a:cs typeface="Arial"/>
              </a:rPr>
              <a:t>van </a:t>
            </a:r>
            <a:r>
              <a:rPr sz="1700" b="1" spc="-10" dirty="0">
                <a:solidFill>
                  <a:srgbClr val="E31609"/>
                </a:solidFill>
                <a:latin typeface="Arial"/>
                <a:cs typeface="Arial"/>
              </a:rPr>
              <a:t> </a:t>
            </a:r>
            <a:r>
              <a:rPr sz="1700" b="1" dirty="0">
                <a:solidFill>
                  <a:srgbClr val="E31609"/>
                </a:solidFill>
                <a:latin typeface="Arial"/>
                <a:cs typeface="Arial"/>
              </a:rPr>
              <a:t>gezelschapsdieren;</a:t>
            </a:r>
            <a:r>
              <a:rPr sz="1700" b="1" spc="-70" dirty="0">
                <a:solidFill>
                  <a:srgbClr val="E31609"/>
                </a:solidFill>
                <a:latin typeface="Arial"/>
                <a:cs typeface="Arial"/>
              </a:rPr>
              <a:t> </a:t>
            </a:r>
            <a:r>
              <a:rPr sz="1700" b="1" dirty="0">
                <a:solidFill>
                  <a:srgbClr val="E31609"/>
                </a:solidFill>
                <a:latin typeface="Arial"/>
                <a:cs typeface="Arial"/>
              </a:rPr>
              <a:t>hygiëne, </a:t>
            </a:r>
            <a:r>
              <a:rPr sz="1700" b="1" spc="-455" dirty="0">
                <a:solidFill>
                  <a:srgbClr val="E31609"/>
                </a:solidFill>
                <a:latin typeface="Arial"/>
                <a:cs typeface="Arial"/>
              </a:rPr>
              <a:t> </a:t>
            </a:r>
            <a:r>
              <a:rPr sz="1700" b="1" spc="-5" dirty="0">
                <a:solidFill>
                  <a:srgbClr val="E31609"/>
                </a:solidFill>
                <a:latin typeface="Arial"/>
                <a:cs typeface="Arial"/>
              </a:rPr>
              <a:t>huisvesting,</a:t>
            </a:r>
            <a:r>
              <a:rPr sz="1700" b="1" spc="30" dirty="0">
                <a:solidFill>
                  <a:srgbClr val="E31609"/>
                </a:solidFill>
                <a:latin typeface="Arial"/>
                <a:cs typeface="Arial"/>
              </a:rPr>
              <a:t> </a:t>
            </a:r>
            <a:r>
              <a:rPr sz="1700" b="1" dirty="0">
                <a:solidFill>
                  <a:srgbClr val="E31609"/>
                </a:solidFill>
                <a:latin typeface="Arial"/>
                <a:cs typeface="Arial"/>
              </a:rPr>
              <a:t>kweken,...</a:t>
            </a:r>
            <a:endParaRPr sz="1700" dirty="0">
              <a:latin typeface="Arial"/>
              <a:cs typeface="Arial"/>
            </a:endParaRPr>
          </a:p>
          <a:p>
            <a:pPr>
              <a:lnSpc>
                <a:spcPct val="100000"/>
              </a:lnSpc>
              <a:spcBef>
                <a:spcPts val="35"/>
              </a:spcBef>
              <a:buClr>
                <a:srgbClr val="E31609"/>
              </a:buClr>
              <a:buFont typeface="Calibri"/>
              <a:buChar char="-"/>
            </a:pPr>
            <a:endParaRPr sz="1900" dirty="0">
              <a:latin typeface="Arial"/>
              <a:cs typeface="Arial"/>
            </a:endParaRPr>
          </a:p>
          <a:p>
            <a:pPr marL="358140" indent="-346075">
              <a:lnSpc>
                <a:spcPts val="1835"/>
              </a:lnSpc>
              <a:buFont typeface="Calibri"/>
              <a:buChar char="-"/>
              <a:tabLst>
                <a:tab pos="358140" algn="l"/>
                <a:tab pos="358775" algn="l"/>
              </a:tabLst>
            </a:pPr>
            <a:r>
              <a:rPr sz="1700" b="1" spc="-5" dirty="0">
                <a:solidFill>
                  <a:srgbClr val="E31609"/>
                </a:solidFill>
                <a:latin typeface="Arial"/>
                <a:cs typeface="Arial"/>
              </a:rPr>
              <a:t>Regelgeving</a:t>
            </a:r>
            <a:r>
              <a:rPr sz="1700" b="1" spc="15" dirty="0">
                <a:solidFill>
                  <a:srgbClr val="E31609"/>
                </a:solidFill>
                <a:latin typeface="Arial"/>
                <a:cs typeface="Arial"/>
              </a:rPr>
              <a:t> </a:t>
            </a:r>
            <a:r>
              <a:rPr sz="1700" b="1" dirty="0">
                <a:solidFill>
                  <a:srgbClr val="E31609"/>
                </a:solidFill>
                <a:latin typeface="Arial"/>
                <a:cs typeface="Arial"/>
              </a:rPr>
              <a:t>op</a:t>
            </a:r>
            <a:r>
              <a:rPr sz="1700" b="1" spc="-5" dirty="0">
                <a:solidFill>
                  <a:srgbClr val="E31609"/>
                </a:solidFill>
                <a:latin typeface="Arial"/>
                <a:cs typeface="Arial"/>
              </a:rPr>
              <a:t> </a:t>
            </a:r>
            <a:r>
              <a:rPr sz="1700" b="1" dirty="0">
                <a:solidFill>
                  <a:srgbClr val="E31609"/>
                </a:solidFill>
                <a:latin typeface="Arial"/>
                <a:cs typeface="Arial"/>
              </a:rPr>
              <a:t>het</a:t>
            </a:r>
            <a:r>
              <a:rPr sz="1700" b="1" spc="-20" dirty="0">
                <a:solidFill>
                  <a:srgbClr val="E31609"/>
                </a:solidFill>
                <a:latin typeface="Arial"/>
                <a:cs typeface="Arial"/>
              </a:rPr>
              <a:t> </a:t>
            </a:r>
            <a:r>
              <a:rPr sz="1700" b="1" dirty="0">
                <a:solidFill>
                  <a:srgbClr val="E31609"/>
                </a:solidFill>
                <a:latin typeface="Arial"/>
                <a:cs typeface="Arial"/>
              </a:rPr>
              <a:t>houden</a:t>
            </a:r>
            <a:endParaRPr sz="1700" dirty="0">
              <a:latin typeface="Arial"/>
              <a:cs typeface="Arial"/>
            </a:endParaRPr>
          </a:p>
          <a:p>
            <a:pPr marL="358140" marR="973455">
              <a:lnSpc>
                <a:spcPct val="80000"/>
              </a:lnSpc>
              <a:spcBef>
                <a:spcPts val="204"/>
              </a:spcBef>
            </a:pPr>
            <a:r>
              <a:rPr sz="1700" b="1" spc="-15" dirty="0">
                <a:solidFill>
                  <a:srgbClr val="E31609"/>
                </a:solidFill>
                <a:latin typeface="Arial"/>
                <a:cs typeface="Arial"/>
              </a:rPr>
              <a:t>van</a:t>
            </a:r>
            <a:r>
              <a:rPr sz="1700" b="1" spc="20" dirty="0">
                <a:solidFill>
                  <a:srgbClr val="E31609"/>
                </a:solidFill>
                <a:latin typeface="Arial"/>
                <a:cs typeface="Arial"/>
              </a:rPr>
              <a:t> </a:t>
            </a:r>
            <a:r>
              <a:rPr sz="1700" b="1" dirty="0">
                <a:solidFill>
                  <a:srgbClr val="E31609"/>
                </a:solidFill>
                <a:latin typeface="Arial"/>
                <a:cs typeface="Arial"/>
              </a:rPr>
              <a:t>dieren, </a:t>
            </a:r>
            <a:r>
              <a:rPr sz="1700" b="1" spc="5" dirty="0">
                <a:solidFill>
                  <a:srgbClr val="E31609"/>
                </a:solidFill>
                <a:latin typeface="Arial"/>
                <a:cs typeface="Arial"/>
              </a:rPr>
              <a:t> </a:t>
            </a:r>
            <a:r>
              <a:rPr sz="1700" b="1" spc="-5" dirty="0">
                <a:solidFill>
                  <a:srgbClr val="E31609"/>
                </a:solidFill>
                <a:latin typeface="Arial"/>
                <a:cs typeface="Arial"/>
              </a:rPr>
              <a:t>k</a:t>
            </a:r>
            <a:r>
              <a:rPr sz="1700" b="1" spc="40" dirty="0">
                <a:solidFill>
                  <a:srgbClr val="E31609"/>
                </a:solidFill>
                <a:latin typeface="Arial"/>
                <a:cs typeface="Arial"/>
              </a:rPr>
              <a:t>w</a:t>
            </a:r>
            <a:r>
              <a:rPr sz="1700" b="1" spc="-5" dirty="0">
                <a:solidFill>
                  <a:srgbClr val="E31609"/>
                </a:solidFill>
                <a:latin typeface="Arial"/>
                <a:cs typeface="Arial"/>
              </a:rPr>
              <a:t>eekpr</a:t>
            </a:r>
            <a:r>
              <a:rPr sz="1700" b="1" spc="-10" dirty="0">
                <a:solidFill>
                  <a:srgbClr val="E31609"/>
                </a:solidFill>
                <a:latin typeface="Arial"/>
                <a:cs typeface="Arial"/>
              </a:rPr>
              <a:t>o</a:t>
            </a:r>
            <a:r>
              <a:rPr sz="1700" b="1" dirty="0">
                <a:solidFill>
                  <a:srgbClr val="E31609"/>
                </a:solidFill>
                <a:latin typeface="Arial"/>
                <a:cs typeface="Arial"/>
              </a:rPr>
              <a:t>gram</a:t>
            </a:r>
            <a:r>
              <a:rPr sz="1700" b="1" spc="-5" dirty="0">
                <a:solidFill>
                  <a:srgbClr val="E31609"/>
                </a:solidFill>
                <a:latin typeface="Arial"/>
                <a:cs typeface="Arial"/>
              </a:rPr>
              <a:t>ma</a:t>
            </a:r>
            <a:r>
              <a:rPr sz="1700" b="1" spc="-10" dirty="0">
                <a:solidFill>
                  <a:srgbClr val="E31609"/>
                </a:solidFill>
                <a:latin typeface="Arial"/>
                <a:cs typeface="Arial"/>
              </a:rPr>
              <a:t>’</a:t>
            </a:r>
            <a:r>
              <a:rPr sz="1700" b="1" dirty="0">
                <a:solidFill>
                  <a:srgbClr val="E31609"/>
                </a:solidFill>
                <a:latin typeface="Arial"/>
                <a:cs typeface="Arial"/>
              </a:rPr>
              <a:t>s</a:t>
            </a:r>
            <a:endParaRPr sz="1700" dirty="0">
              <a:latin typeface="Arial"/>
              <a:cs typeface="Arial"/>
            </a:endParaRPr>
          </a:p>
          <a:p>
            <a:pPr>
              <a:lnSpc>
                <a:spcPct val="100000"/>
              </a:lnSpc>
              <a:spcBef>
                <a:spcPts val="35"/>
              </a:spcBef>
            </a:pPr>
            <a:endParaRPr sz="1900" dirty="0">
              <a:latin typeface="Arial"/>
              <a:cs typeface="Arial"/>
            </a:endParaRPr>
          </a:p>
          <a:p>
            <a:pPr marL="358140" indent="-346075">
              <a:lnSpc>
                <a:spcPct val="100000"/>
              </a:lnSpc>
              <a:buFont typeface="Calibri"/>
              <a:buChar char="-"/>
              <a:tabLst>
                <a:tab pos="358140" algn="l"/>
                <a:tab pos="358775" algn="l"/>
              </a:tabLst>
            </a:pPr>
            <a:r>
              <a:rPr sz="1700" b="1" dirty="0">
                <a:solidFill>
                  <a:srgbClr val="E31609"/>
                </a:solidFill>
                <a:latin typeface="Arial"/>
                <a:cs typeface="Arial"/>
              </a:rPr>
              <a:t>Focus</a:t>
            </a:r>
            <a:r>
              <a:rPr sz="1700" b="1" spc="-30" dirty="0">
                <a:solidFill>
                  <a:srgbClr val="E31609"/>
                </a:solidFill>
                <a:latin typeface="Arial"/>
                <a:cs typeface="Arial"/>
              </a:rPr>
              <a:t> </a:t>
            </a:r>
            <a:r>
              <a:rPr sz="1700" b="1" dirty="0">
                <a:solidFill>
                  <a:srgbClr val="E31609"/>
                </a:solidFill>
                <a:latin typeface="Arial"/>
                <a:cs typeface="Arial"/>
              </a:rPr>
              <a:t>op</a:t>
            </a:r>
            <a:r>
              <a:rPr sz="1700" b="1" spc="-20" dirty="0">
                <a:solidFill>
                  <a:srgbClr val="E31609"/>
                </a:solidFill>
                <a:latin typeface="Arial"/>
                <a:cs typeface="Arial"/>
              </a:rPr>
              <a:t> </a:t>
            </a:r>
            <a:r>
              <a:rPr sz="1700" b="1" dirty="0">
                <a:solidFill>
                  <a:srgbClr val="E31609"/>
                </a:solidFill>
                <a:latin typeface="Arial"/>
                <a:cs typeface="Arial"/>
              </a:rPr>
              <a:t>chemie</a:t>
            </a:r>
            <a:r>
              <a:rPr sz="1700" b="1" spc="-15" dirty="0">
                <a:solidFill>
                  <a:srgbClr val="E31609"/>
                </a:solidFill>
                <a:latin typeface="Arial"/>
                <a:cs typeface="Arial"/>
              </a:rPr>
              <a:t> </a:t>
            </a:r>
            <a:r>
              <a:rPr sz="1700" b="1" dirty="0">
                <a:solidFill>
                  <a:srgbClr val="E31609"/>
                </a:solidFill>
                <a:latin typeface="Arial"/>
                <a:cs typeface="Arial"/>
              </a:rPr>
              <a:t>en</a:t>
            </a:r>
            <a:r>
              <a:rPr sz="1700" b="1" spc="-15" dirty="0">
                <a:solidFill>
                  <a:srgbClr val="E31609"/>
                </a:solidFill>
                <a:latin typeface="Arial"/>
                <a:cs typeface="Arial"/>
              </a:rPr>
              <a:t> </a:t>
            </a:r>
            <a:r>
              <a:rPr sz="1700" b="1" dirty="0">
                <a:solidFill>
                  <a:srgbClr val="E31609"/>
                </a:solidFill>
                <a:latin typeface="Arial"/>
                <a:cs typeface="Arial"/>
              </a:rPr>
              <a:t>Biologie</a:t>
            </a:r>
            <a:endParaRPr sz="1700" dirty="0">
              <a:latin typeface="Arial"/>
              <a:cs typeface="Arial"/>
            </a:endParaRPr>
          </a:p>
          <a:p>
            <a:pPr>
              <a:lnSpc>
                <a:spcPct val="100000"/>
              </a:lnSpc>
              <a:spcBef>
                <a:spcPts val="40"/>
              </a:spcBef>
            </a:pPr>
            <a:endParaRPr sz="2250" dirty="0">
              <a:latin typeface="Arial"/>
              <a:cs typeface="Arial"/>
            </a:endParaRPr>
          </a:p>
        </p:txBody>
      </p:sp>
      <p:pic>
        <p:nvPicPr>
          <p:cNvPr id="4" name="Afbeelding 3"/>
          <p:cNvPicPr>
            <a:picLocks noChangeAspect="1"/>
          </p:cNvPicPr>
          <p:nvPr/>
        </p:nvPicPr>
        <p:blipFill>
          <a:blip r:embed="rId2"/>
          <a:stretch>
            <a:fillRect/>
          </a:stretch>
        </p:blipFill>
        <p:spPr>
          <a:xfrm>
            <a:off x="564677" y="1776981"/>
            <a:ext cx="5007440" cy="3327455"/>
          </a:xfrm>
          <a:prstGeom prst="rect">
            <a:avLst/>
          </a:prstGeom>
        </p:spPr>
      </p:pic>
    </p:spTree>
    <p:extLst>
      <p:ext uri="{BB962C8B-B14F-4D97-AF65-F5344CB8AC3E}">
        <p14:creationId xmlns:p14="http://schemas.microsoft.com/office/powerpoint/2010/main" val="30404689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1413040543"/>
              </p:ext>
            </p:extLst>
          </p:nvPr>
        </p:nvGraphicFramePr>
        <p:xfrm>
          <a:off x="996950" y="1625600"/>
          <a:ext cx="7649210" cy="5144086"/>
        </p:xfrm>
        <a:graphic>
          <a:graphicData uri="http://schemas.openxmlformats.org/drawingml/2006/table">
            <a:tbl>
              <a:tblPr firstRow="1" bandRow="1">
                <a:tableStyleId>{5C22544A-7EE6-4342-B048-85BDC9FD1C3A}</a:tableStyleId>
              </a:tblPr>
              <a:tblGrid>
                <a:gridCol w="3824605">
                  <a:extLst>
                    <a:ext uri="{9D8B030D-6E8A-4147-A177-3AD203B41FA5}">
                      <a16:colId xmlns:a16="http://schemas.microsoft.com/office/drawing/2014/main" val="2246865361"/>
                    </a:ext>
                  </a:extLst>
                </a:gridCol>
                <a:gridCol w="3824605">
                  <a:extLst>
                    <a:ext uri="{9D8B030D-6E8A-4147-A177-3AD203B41FA5}">
                      <a16:colId xmlns:a16="http://schemas.microsoft.com/office/drawing/2014/main" val="1140845478"/>
                    </a:ext>
                  </a:extLst>
                </a:gridCol>
              </a:tblGrid>
              <a:tr h="389206">
                <a:tc>
                  <a:txBody>
                    <a:bodyPr/>
                    <a:lstStyle/>
                    <a:p>
                      <a:r>
                        <a:rPr lang="nl-NL" dirty="0"/>
                        <a:t>Nomenclatuur</a:t>
                      </a:r>
                      <a:r>
                        <a:rPr lang="nl-NL" baseline="0" dirty="0"/>
                        <a:t> </a:t>
                      </a:r>
                      <a:endParaRPr lang="nl-BE" dirty="0"/>
                    </a:p>
                  </a:txBody>
                  <a:tcPr/>
                </a:tc>
                <a:tc>
                  <a:txBody>
                    <a:bodyPr/>
                    <a:lstStyle/>
                    <a:p>
                      <a:r>
                        <a:rPr lang="nl-NL" dirty="0"/>
                        <a:t>Dierenverzorgingstechnieken</a:t>
                      </a:r>
                      <a:endParaRPr lang="nl-BE" dirty="0"/>
                    </a:p>
                  </a:txBody>
                  <a:tcPr/>
                </a:tc>
                <a:extLst>
                  <a:ext uri="{0D108BD9-81ED-4DB2-BD59-A6C34878D82A}">
                    <a16:rowId xmlns:a16="http://schemas.microsoft.com/office/drawing/2014/main" val="1958202292"/>
                  </a:ext>
                </a:extLst>
              </a:tr>
              <a:tr h="4670474">
                <a:tc>
                  <a:txBody>
                    <a:bodyPr/>
                    <a:lstStyle/>
                    <a:p>
                      <a:pPr marL="285750" indent="-285750">
                        <a:buFont typeface="Wingdings" panose="05000000000000000000" pitchFamily="2" charset="2"/>
                        <a:buChar char="§"/>
                      </a:pPr>
                      <a:r>
                        <a:rPr lang="nl-NL" dirty="0">
                          <a:latin typeface="+mn-lt"/>
                        </a:rPr>
                        <a:t>Herkennen en benoemen van diersoorten en -rassen</a:t>
                      </a:r>
                    </a:p>
                    <a:p>
                      <a:pPr marL="285750" indent="-285750">
                        <a:buFont typeface="Wingdings" panose="05000000000000000000" pitchFamily="2" charset="2"/>
                        <a:buChar char="§"/>
                      </a:pPr>
                      <a:r>
                        <a:rPr lang="nl-NL" dirty="0">
                          <a:latin typeface="+mn-lt"/>
                        </a:rPr>
                        <a:t>Gebruik van correcte (Nederlandse en wetenschappelijke) benamingen</a:t>
                      </a:r>
                    </a:p>
                    <a:p>
                      <a:pPr marL="285750" indent="-285750">
                        <a:buFont typeface="Wingdings" panose="05000000000000000000" pitchFamily="2" charset="2"/>
                        <a:buChar char="§"/>
                      </a:pPr>
                      <a:r>
                        <a:rPr lang="nl-NL" dirty="0">
                          <a:latin typeface="+mn-lt"/>
                        </a:rPr>
                        <a:t>Indeling van dieren in klassen, families en rassen</a:t>
                      </a:r>
                    </a:p>
                    <a:p>
                      <a:pPr marL="285750" indent="-285750">
                        <a:buFont typeface="Wingdings" panose="05000000000000000000" pitchFamily="2" charset="2"/>
                        <a:buChar char="§"/>
                      </a:pPr>
                      <a:r>
                        <a:rPr lang="nl-NL" dirty="0">
                          <a:latin typeface="+mn-lt"/>
                        </a:rPr>
                        <a:t>Exterieurkenmerken en typische </a:t>
                      </a:r>
                      <a:r>
                        <a:rPr lang="nl-NL" dirty="0" err="1">
                          <a:latin typeface="+mn-lt"/>
                        </a:rPr>
                        <a:t>rasgebonden</a:t>
                      </a:r>
                      <a:r>
                        <a:rPr lang="nl-NL" dirty="0">
                          <a:latin typeface="+mn-lt"/>
                        </a:rPr>
                        <a:t> eigenschappen</a:t>
                      </a:r>
                    </a:p>
                    <a:p>
                      <a:pPr marL="285750" indent="-285750">
                        <a:buFont typeface="Wingdings" panose="05000000000000000000" pitchFamily="2" charset="2"/>
                        <a:buChar char="§"/>
                      </a:pPr>
                      <a:r>
                        <a:rPr lang="nl-NL" dirty="0">
                          <a:latin typeface="+mn-lt"/>
                        </a:rPr>
                        <a:t>Verschillen tussen inheemse en exotische diersoorten</a:t>
                      </a:r>
                    </a:p>
                    <a:p>
                      <a:pPr marL="0" indent="0">
                        <a:buFont typeface="Wingdings" panose="05000000000000000000" pitchFamily="2" charset="2"/>
                        <a:buNone/>
                      </a:pPr>
                      <a:endParaRPr lang="nl-NL" dirty="0">
                        <a:latin typeface="+mn-lt"/>
                      </a:endParaRPr>
                    </a:p>
                    <a:p>
                      <a:pPr marL="0" indent="0">
                        <a:buFont typeface="Wingdings" panose="05000000000000000000" pitchFamily="2" charset="2"/>
                        <a:buNone/>
                      </a:pPr>
                      <a:r>
                        <a:rPr lang="nl-NL" dirty="0">
                          <a:latin typeface="+mn-lt"/>
                        </a:rPr>
                        <a:t>Dit vak legt de basis voor een correcte en professionele communicatie binnen de dierensector.</a:t>
                      </a:r>
                    </a:p>
                    <a:p>
                      <a:endParaRPr lang="nl-BE" dirty="0"/>
                    </a:p>
                  </a:txBody>
                  <a:tcPr/>
                </a:tc>
                <a:tc>
                  <a:txBody>
                    <a:bodyPr/>
                    <a:lstStyle/>
                    <a:p>
                      <a:pPr marL="285750" indent="-285750">
                        <a:buFont typeface="Wingdings" panose="05000000000000000000" pitchFamily="2" charset="2"/>
                        <a:buChar char="§"/>
                      </a:pPr>
                      <a:r>
                        <a:rPr lang="nl-NL" dirty="0"/>
                        <a:t>Dagelijkse verzorging van gezelschaps- en hobbydieren</a:t>
                      </a:r>
                    </a:p>
                    <a:p>
                      <a:pPr marL="285750" indent="-285750">
                        <a:buFont typeface="Wingdings" panose="05000000000000000000" pitchFamily="2" charset="2"/>
                        <a:buChar char="§"/>
                      </a:pPr>
                      <a:r>
                        <a:rPr lang="nl-NL" dirty="0"/>
                        <a:t>Voeding en het samenstellen van aangepaste voedselrantsoenen</a:t>
                      </a:r>
                    </a:p>
                    <a:p>
                      <a:pPr marL="285750" indent="-285750">
                        <a:buFont typeface="Wingdings" panose="05000000000000000000" pitchFamily="2" charset="2"/>
                        <a:buChar char="§"/>
                      </a:pPr>
                      <a:r>
                        <a:rPr lang="nl-NL" dirty="0"/>
                        <a:t>Huisvesting en hygiënisch onderhoud van dierenverblijven</a:t>
                      </a:r>
                    </a:p>
                    <a:p>
                      <a:pPr marL="285750" indent="-285750">
                        <a:buFont typeface="Wingdings" panose="05000000000000000000" pitchFamily="2" charset="2"/>
                        <a:buChar char="§"/>
                      </a:pPr>
                      <a:r>
                        <a:rPr lang="nl-NL" dirty="0"/>
                        <a:t>Observeren van gedrag en herkennen van stress of ziekte</a:t>
                      </a:r>
                    </a:p>
                    <a:p>
                      <a:pPr marL="285750" indent="-285750">
                        <a:buFont typeface="Wingdings" panose="05000000000000000000" pitchFamily="2" charset="2"/>
                        <a:buChar char="§"/>
                      </a:pPr>
                      <a:r>
                        <a:rPr lang="nl-NL" dirty="0"/>
                        <a:t>Basisprincipes van voortplanting en kweekprogramma’s</a:t>
                      </a:r>
                    </a:p>
                    <a:p>
                      <a:pPr marL="285750" indent="-285750">
                        <a:buFont typeface="Wingdings" panose="05000000000000000000" pitchFamily="2" charset="2"/>
                        <a:buChar char="§"/>
                      </a:pPr>
                      <a:r>
                        <a:rPr lang="nl-NL" dirty="0"/>
                        <a:t>Dierenwelzijn, dierethiek en sectorspecifieke wetgeving</a:t>
                      </a:r>
                    </a:p>
                    <a:p>
                      <a:endParaRPr lang="nl-NL" dirty="0"/>
                    </a:p>
                    <a:p>
                      <a:r>
                        <a:rPr lang="nl-NL" dirty="0"/>
                        <a:t>De nadruk ligt op zowel praktijkervaring als theoretische onderbouwing.</a:t>
                      </a:r>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28027126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1015262459"/>
              </p:ext>
            </p:extLst>
          </p:nvPr>
        </p:nvGraphicFramePr>
        <p:xfrm>
          <a:off x="996950" y="1625600"/>
          <a:ext cx="7518400" cy="435102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NL" dirty="0"/>
                        <a:t>Chemie </a:t>
                      </a:r>
                      <a:endParaRPr lang="nl-BE" dirty="0"/>
                    </a:p>
                  </a:txBody>
                  <a:tcPr/>
                </a:tc>
                <a:tc>
                  <a:txBody>
                    <a:bodyPr/>
                    <a:lstStyle/>
                    <a:p>
                      <a:r>
                        <a:rPr lang="nl-NL" dirty="0"/>
                        <a:t>Biologie</a:t>
                      </a:r>
                      <a:r>
                        <a:rPr lang="nl-NL" baseline="0" dirty="0"/>
                        <a:t>: dierkunde </a:t>
                      </a:r>
                      <a:endParaRPr lang="nl-BE" dirty="0"/>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t>Basisprincipes van anorganische chemie</a:t>
                      </a:r>
                    </a:p>
                    <a:p>
                      <a:pPr marL="285750" indent="-285750">
                        <a:buFont typeface="Wingdings" panose="05000000000000000000" pitchFamily="2" charset="2"/>
                        <a:buChar char="§"/>
                      </a:pPr>
                      <a:r>
                        <a:rPr lang="nl-NL" dirty="0"/>
                        <a:t>Samenstelling van voeding en voedingsstoffen</a:t>
                      </a:r>
                    </a:p>
                    <a:p>
                      <a:pPr marL="285750" indent="-285750">
                        <a:buFont typeface="Wingdings" panose="05000000000000000000" pitchFamily="2" charset="2"/>
                        <a:buChar char="§"/>
                      </a:pPr>
                      <a:r>
                        <a:rPr lang="nl-NL" dirty="0"/>
                        <a:t>Eiwitten, vetten, koolhydraten en mineralen</a:t>
                      </a:r>
                    </a:p>
                    <a:p>
                      <a:pPr marL="285750" indent="-285750">
                        <a:buFont typeface="Wingdings" panose="05000000000000000000" pitchFamily="2" charset="2"/>
                        <a:buChar char="§"/>
                      </a:pPr>
                      <a:r>
                        <a:rPr lang="nl-NL" dirty="0"/>
                        <a:t>pH-waarden en waterkwaliteit</a:t>
                      </a:r>
                    </a:p>
                    <a:p>
                      <a:pPr marL="285750" indent="-285750">
                        <a:buFont typeface="Wingdings" panose="05000000000000000000" pitchFamily="2" charset="2"/>
                        <a:buChar char="§"/>
                      </a:pPr>
                      <a:r>
                        <a:rPr lang="nl-NL" dirty="0"/>
                        <a:t>Invloed van chemische stoffen op dier en milieu</a:t>
                      </a:r>
                    </a:p>
                    <a:p>
                      <a:pPr marL="0" indent="0">
                        <a:buFont typeface="Wingdings" panose="05000000000000000000" pitchFamily="2" charset="2"/>
                        <a:buNone/>
                      </a:pPr>
                      <a:endParaRPr lang="nl-NL" dirty="0"/>
                    </a:p>
                    <a:p>
                      <a:pPr marL="0" indent="0">
                        <a:buFont typeface="Wingdings" panose="05000000000000000000" pitchFamily="2" charset="2"/>
                        <a:buNone/>
                      </a:pPr>
                      <a:r>
                        <a:rPr lang="nl-NL" dirty="0"/>
                        <a:t>Dit vak helpt leerlingen begrijpen hoe voeding en omgeving de gezondheid van dieren beïnvloeden.</a:t>
                      </a:r>
                    </a:p>
                  </a:txBody>
                  <a:tcPr/>
                </a:tc>
                <a:tc>
                  <a:txBody>
                    <a:bodyPr/>
                    <a:lstStyle/>
                    <a:p>
                      <a:pPr marL="285750" indent="-285750">
                        <a:buFont typeface="Wingdings" panose="05000000000000000000" pitchFamily="2" charset="2"/>
                        <a:buChar char="§"/>
                      </a:pPr>
                      <a:r>
                        <a:rPr lang="nl-NL" dirty="0"/>
                        <a:t>Anatomie en fysiologie van verschillende diersoorten</a:t>
                      </a:r>
                    </a:p>
                    <a:p>
                      <a:pPr marL="285750" indent="-285750">
                        <a:buFont typeface="Wingdings" panose="05000000000000000000" pitchFamily="2" charset="2"/>
                        <a:buChar char="§"/>
                      </a:pPr>
                      <a:r>
                        <a:rPr lang="nl-NL" dirty="0"/>
                        <a:t>Werking van organen en orgaanstelsels</a:t>
                      </a:r>
                    </a:p>
                    <a:p>
                      <a:pPr marL="285750" indent="-285750">
                        <a:buFont typeface="Wingdings" panose="05000000000000000000" pitchFamily="2" charset="2"/>
                        <a:buChar char="§"/>
                      </a:pPr>
                      <a:r>
                        <a:rPr lang="nl-NL" dirty="0"/>
                        <a:t>Voortplanting en ontwikkeling</a:t>
                      </a:r>
                    </a:p>
                    <a:p>
                      <a:pPr marL="285750" indent="-285750">
                        <a:buFont typeface="Wingdings" panose="05000000000000000000" pitchFamily="2" charset="2"/>
                        <a:buChar char="§"/>
                      </a:pPr>
                      <a:r>
                        <a:rPr lang="nl-NL" dirty="0"/>
                        <a:t>Erfelijkheid en raskenmerken</a:t>
                      </a:r>
                    </a:p>
                    <a:p>
                      <a:pPr marL="285750" indent="-285750">
                        <a:buFont typeface="Wingdings" panose="05000000000000000000" pitchFamily="2" charset="2"/>
                        <a:buChar char="§"/>
                      </a:pPr>
                      <a:r>
                        <a:rPr lang="nl-NL" dirty="0"/>
                        <a:t>Gezondheidscontrole en basiskennis van ziekteleer</a:t>
                      </a:r>
                    </a:p>
                    <a:p>
                      <a:pPr marL="0" indent="0">
                        <a:buFont typeface="Wingdings" panose="05000000000000000000" pitchFamily="2" charset="2"/>
                        <a:buNone/>
                      </a:pPr>
                      <a:endParaRPr lang="nl-NL" dirty="0"/>
                    </a:p>
                    <a:p>
                      <a:pPr marL="0" indent="0">
                        <a:buFont typeface="Wingdings" panose="05000000000000000000" pitchFamily="2" charset="2"/>
                        <a:buNone/>
                      </a:pPr>
                      <a:r>
                        <a:rPr lang="nl-NL" dirty="0"/>
                        <a:t>Hier wordt de wetenschappelijke basis gelegd voor een correcte verzorging en observatie van dieren.</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14625739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4129319856"/>
              </p:ext>
            </p:extLst>
          </p:nvPr>
        </p:nvGraphicFramePr>
        <p:xfrm>
          <a:off x="996950" y="1625600"/>
          <a:ext cx="7518400" cy="517398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NL" dirty="0"/>
                        <a:t> Onderzoeklabo</a:t>
                      </a:r>
                      <a:endParaRPr lang="nl-BE" dirty="0"/>
                    </a:p>
                  </a:txBody>
                  <a:tcPr/>
                </a:tc>
                <a:tc>
                  <a:txBody>
                    <a:bodyPr/>
                    <a:lstStyle/>
                    <a:p>
                      <a:r>
                        <a:rPr lang="nl-NL" dirty="0"/>
                        <a:t>Ecologie</a:t>
                      </a:r>
                      <a:endParaRPr lang="nl-BE" dirty="0"/>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t>Uitvoeren van eenvoudige laboratoriumproeven rond dierenvoeding. </a:t>
                      </a:r>
                    </a:p>
                    <a:p>
                      <a:pPr marL="285750" indent="-285750">
                        <a:buFont typeface="Wingdings" panose="05000000000000000000" pitchFamily="2" charset="2"/>
                        <a:buChar char="§"/>
                      </a:pPr>
                      <a:r>
                        <a:rPr lang="nl-NL" dirty="0"/>
                        <a:t>Samenstellen en analyseren van voedselrantsoenen</a:t>
                      </a:r>
                    </a:p>
                    <a:p>
                      <a:pPr marL="285750" indent="-285750">
                        <a:buFont typeface="Wingdings" panose="05000000000000000000" pitchFamily="2" charset="2"/>
                        <a:buChar char="§"/>
                      </a:pPr>
                      <a:r>
                        <a:rPr lang="nl-NL" dirty="0"/>
                        <a:t>Onderzoek naar waterkwaliteit Observeren en registreren van gedrag en fysiologische reacties</a:t>
                      </a:r>
                    </a:p>
                    <a:p>
                      <a:pPr marL="285750" indent="-285750">
                        <a:buFont typeface="Wingdings" panose="05000000000000000000" pitchFamily="2" charset="2"/>
                        <a:buChar char="§"/>
                      </a:pPr>
                      <a:r>
                        <a:rPr lang="nl-NL" dirty="0"/>
                        <a:t>Hygiënecontrole en kwaliteitscontrole van dierenverblijven</a:t>
                      </a:r>
                    </a:p>
                    <a:p>
                      <a:br>
                        <a:rPr lang="nl-NL" dirty="0"/>
                      </a:br>
                      <a:r>
                        <a:rPr lang="nl-NL" dirty="0"/>
                        <a:t>Leerlingen ontwikkelen </a:t>
                      </a:r>
                      <a:r>
                        <a:rPr lang="nl-NL" dirty="0" err="1"/>
                        <a:t>onderzoeksvaardigheden</a:t>
                      </a:r>
                      <a:r>
                        <a:rPr lang="nl-NL" dirty="0"/>
                        <a:t>,</a:t>
                      </a:r>
                      <a:r>
                        <a:rPr lang="nl-NL" baseline="0" dirty="0"/>
                        <a:t> </a:t>
                      </a:r>
                      <a:r>
                        <a:rPr lang="nl-NL" dirty="0"/>
                        <a:t>leren kritisch nadenken over thema’s zoals voeding, huisvesting, kweek en dierenwelzijn. </a:t>
                      </a:r>
                      <a:endParaRPr lang="nl-BE" dirty="0"/>
                    </a:p>
                  </a:txBody>
                  <a:tcPr/>
                </a:tc>
                <a:tc>
                  <a:txBody>
                    <a:bodyPr/>
                    <a:lstStyle/>
                    <a:p>
                      <a:pPr marL="342900" indent="-342900">
                        <a:buFont typeface="Wingdings" panose="05000000000000000000" pitchFamily="2" charset="2"/>
                        <a:buChar char="§"/>
                      </a:pPr>
                      <a:r>
                        <a:rPr lang="nl-NL" dirty="0"/>
                        <a:t>Ecosystemen en voedselketens</a:t>
                      </a:r>
                    </a:p>
                    <a:p>
                      <a:pPr marL="342900" indent="-342900">
                        <a:buFont typeface="Wingdings" panose="05000000000000000000" pitchFamily="2" charset="2"/>
                        <a:buChar char="§"/>
                      </a:pPr>
                      <a:r>
                        <a:rPr lang="nl-NL" dirty="0"/>
                        <a:t>Relaties tussen dier, plant en omgeving</a:t>
                      </a:r>
                    </a:p>
                    <a:p>
                      <a:pPr marL="342900" indent="-342900">
                        <a:buFont typeface="Wingdings" panose="05000000000000000000" pitchFamily="2" charset="2"/>
                        <a:buChar char="§"/>
                      </a:pPr>
                      <a:r>
                        <a:rPr lang="nl-NL" dirty="0"/>
                        <a:t>Bodemkunde en invloed van milieu- en klimaatfactoren</a:t>
                      </a:r>
                    </a:p>
                    <a:p>
                      <a:pPr marL="342900" indent="-342900">
                        <a:buFont typeface="Wingdings" panose="05000000000000000000" pitchFamily="2" charset="2"/>
                        <a:buChar char="§"/>
                      </a:pPr>
                      <a:r>
                        <a:rPr lang="nl-NL" dirty="0"/>
                        <a:t>Impact van exotische dieren op ecosystemen</a:t>
                      </a:r>
                    </a:p>
                    <a:p>
                      <a:pPr marL="342900" indent="-342900">
                        <a:buFont typeface="Wingdings" panose="05000000000000000000" pitchFamily="2" charset="2"/>
                        <a:buChar char="§"/>
                      </a:pPr>
                      <a:r>
                        <a:rPr lang="nl-NL" dirty="0"/>
                        <a:t>Duurzaam en verantwoord omgaan met dieren en natuur</a:t>
                      </a:r>
                    </a:p>
                    <a:p>
                      <a:endParaRPr lang="nl-NL" dirty="0"/>
                    </a:p>
                    <a:p>
                      <a:r>
                        <a:rPr lang="nl-NL" dirty="0"/>
                        <a:t>Ecologie helpt leerlingen begrijpen dat dierenverzorging altijd in relatie staat tot milieu en biodiversiteit.</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9752163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Bezoek: paardentandarts </a:t>
            </a:r>
            <a:r>
              <a:rPr lang="nl-NL" dirty="0" err="1"/>
              <a:t>Equide</a:t>
            </a:r>
            <a:r>
              <a:rPr lang="nl-NL" dirty="0"/>
              <a:t> / Wouter </a:t>
            </a:r>
            <a:r>
              <a:rPr lang="nl-NL" dirty="0" err="1"/>
              <a:t>Demey</a:t>
            </a:r>
            <a:r>
              <a:rPr lang="nl-NL" dirty="0"/>
              <a:t> </a:t>
            </a:r>
            <a:endParaRPr lang="nl-BE" dirty="0"/>
          </a:p>
        </p:txBody>
      </p:sp>
      <p:pic>
        <p:nvPicPr>
          <p:cNvPr id="5" name="Afbeelding 4"/>
          <p:cNvPicPr>
            <a:picLocks noChangeAspect="1"/>
          </p:cNvPicPr>
          <p:nvPr/>
        </p:nvPicPr>
        <p:blipFill>
          <a:blip r:embed="rId2"/>
          <a:stretch>
            <a:fillRect/>
          </a:stretch>
        </p:blipFill>
        <p:spPr>
          <a:xfrm>
            <a:off x="5339238" y="2099477"/>
            <a:ext cx="3328862" cy="4438484"/>
          </a:xfrm>
          <a:prstGeom prst="rect">
            <a:avLst/>
          </a:prstGeom>
        </p:spPr>
      </p:pic>
      <p:pic>
        <p:nvPicPr>
          <p:cNvPr id="6" name="Afbeelding 5"/>
          <p:cNvPicPr>
            <a:picLocks noChangeAspect="1"/>
          </p:cNvPicPr>
          <p:nvPr/>
        </p:nvPicPr>
        <p:blipFill>
          <a:blip r:embed="rId3"/>
          <a:stretch>
            <a:fillRect/>
          </a:stretch>
        </p:blipFill>
        <p:spPr>
          <a:xfrm>
            <a:off x="1630680" y="2053596"/>
            <a:ext cx="3363274" cy="4484365"/>
          </a:xfrm>
          <a:prstGeom prst="rect">
            <a:avLst/>
          </a:prstGeom>
        </p:spPr>
      </p:pic>
    </p:spTree>
    <p:extLst>
      <p:ext uri="{BB962C8B-B14F-4D97-AF65-F5344CB8AC3E}">
        <p14:creationId xmlns:p14="http://schemas.microsoft.com/office/powerpoint/2010/main" val="645572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88126-9CEA-DB5F-6C7F-BA116B7DD4F5}"/>
              </a:ext>
            </a:extLst>
          </p:cNvPr>
          <p:cNvSpPr>
            <a:spLocks noGrp="1"/>
          </p:cNvSpPr>
          <p:nvPr>
            <p:ph type="title"/>
          </p:nvPr>
        </p:nvSpPr>
        <p:spPr>
          <a:xfrm>
            <a:off x="1140954" y="3067665"/>
            <a:ext cx="7772400" cy="964508"/>
          </a:xfrm>
        </p:spPr>
        <p:txBody>
          <a:bodyPr>
            <a:noAutofit/>
          </a:bodyPr>
          <a:lstStyle/>
          <a:p>
            <a:br>
              <a:rPr lang="nl-BE" sz="3200" dirty="0"/>
            </a:br>
            <a:r>
              <a:rPr lang="nl-BE" sz="3200" dirty="0"/>
              <a:t>Het doel van deze infosessie is …</a:t>
            </a:r>
          </a:p>
        </p:txBody>
      </p:sp>
    </p:spTree>
    <p:extLst>
      <p:ext uri="{BB962C8B-B14F-4D97-AF65-F5344CB8AC3E}">
        <p14:creationId xmlns:p14="http://schemas.microsoft.com/office/powerpoint/2010/main" val="8181991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Vachtverzorging, training en laserbehandeling.</a:t>
            </a:r>
            <a:endParaRPr lang="nl-BE" dirty="0"/>
          </a:p>
        </p:txBody>
      </p:sp>
      <p:pic>
        <p:nvPicPr>
          <p:cNvPr id="4" name="Picture 6" descr="Kan een afbeelding zijn van stude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152" y="2050684"/>
            <a:ext cx="3444221" cy="4592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an een afbeelding zijn van h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902" y="2050684"/>
            <a:ext cx="3444221" cy="459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592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57165" cy="629018"/>
          </a:xfrm>
          <a:prstGeom prst="rect">
            <a:avLst/>
          </a:prstGeom>
        </p:spPr>
        <p:txBody>
          <a:bodyPr vert="horz" wrap="square" lIns="0" tIns="13335" rIns="0" bIns="0" rtlCol="0">
            <a:spAutoFit/>
          </a:bodyPr>
          <a:lstStyle/>
          <a:p>
            <a:pPr marL="12700">
              <a:lnSpc>
                <a:spcPct val="100000"/>
              </a:lnSpc>
              <a:spcBef>
                <a:spcPts val="105"/>
              </a:spcBef>
            </a:pPr>
            <a:r>
              <a:rPr lang="nl-BE" sz="2000" dirty="0"/>
              <a:t>Lessentabel: SPECIFIEKE VORMING</a:t>
            </a:r>
            <a:br>
              <a:rPr lang="nl-BE" sz="2000" dirty="0"/>
            </a:br>
            <a:r>
              <a:rPr lang="nl-BE" sz="2000" dirty="0"/>
              <a:t>TUINAANLEG EN –BEHEER </a:t>
            </a:r>
            <a:endParaRPr sz="2000" dirty="0"/>
          </a:p>
        </p:txBody>
      </p:sp>
      <p:sp>
        <p:nvSpPr>
          <p:cNvPr id="6" name="object 3"/>
          <p:cNvSpPr txBox="1"/>
          <p:nvPr/>
        </p:nvSpPr>
        <p:spPr>
          <a:xfrm>
            <a:off x="5399064" y="1698039"/>
            <a:ext cx="3604260" cy="4565481"/>
          </a:xfrm>
          <a:prstGeom prst="rect">
            <a:avLst/>
          </a:prstGeom>
        </p:spPr>
        <p:txBody>
          <a:bodyPr vert="horz" wrap="square" lIns="0" tIns="13335" rIns="0" bIns="0" rtlCol="0">
            <a:spAutoFit/>
          </a:bodyPr>
          <a:lstStyle/>
          <a:p>
            <a:pPr marL="325120" indent="-312420">
              <a:lnSpc>
                <a:spcPts val="1835"/>
              </a:lnSpc>
              <a:spcBef>
                <a:spcPts val="105"/>
              </a:spcBef>
              <a:buFont typeface="Calibri"/>
              <a:buChar char="-"/>
              <a:tabLst>
                <a:tab pos="324485" algn="l"/>
                <a:tab pos="325120" algn="l"/>
              </a:tabLst>
            </a:pPr>
            <a:r>
              <a:rPr sz="1700" b="1" dirty="0">
                <a:solidFill>
                  <a:srgbClr val="E31609"/>
                </a:solidFill>
                <a:latin typeface="Arial"/>
                <a:cs typeface="Arial"/>
              </a:rPr>
              <a:t>Interesse</a:t>
            </a:r>
            <a:r>
              <a:rPr sz="1700" b="1" spc="5" dirty="0">
                <a:solidFill>
                  <a:srgbClr val="E31609"/>
                </a:solidFill>
                <a:latin typeface="Arial"/>
                <a:cs typeface="Arial"/>
              </a:rPr>
              <a:t> </a:t>
            </a:r>
            <a:r>
              <a:rPr sz="1700" b="1" spc="-5" dirty="0">
                <a:solidFill>
                  <a:srgbClr val="E31609"/>
                </a:solidFill>
                <a:latin typeface="Arial"/>
                <a:cs typeface="Arial"/>
              </a:rPr>
              <a:t>in </a:t>
            </a:r>
            <a:r>
              <a:rPr sz="1700" b="1" dirty="0">
                <a:solidFill>
                  <a:srgbClr val="E31609"/>
                </a:solidFill>
                <a:latin typeface="Arial"/>
                <a:cs typeface="Arial"/>
              </a:rPr>
              <a:t>groene</a:t>
            </a:r>
            <a:r>
              <a:rPr sz="1700" b="1" spc="-10" dirty="0">
                <a:solidFill>
                  <a:srgbClr val="E31609"/>
                </a:solidFill>
                <a:latin typeface="Arial"/>
                <a:cs typeface="Arial"/>
              </a:rPr>
              <a:t> </a:t>
            </a:r>
            <a:r>
              <a:rPr sz="1700" b="1" spc="-5" dirty="0">
                <a:solidFill>
                  <a:srgbClr val="E31609"/>
                </a:solidFill>
                <a:latin typeface="Arial"/>
                <a:cs typeface="Arial"/>
              </a:rPr>
              <a:t>ruimtes </a:t>
            </a:r>
            <a:r>
              <a:rPr sz="1700" b="1" dirty="0">
                <a:solidFill>
                  <a:srgbClr val="E31609"/>
                </a:solidFill>
                <a:latin typeface="Arial"/>
                <a:cs typeface="Arial"/>
              </a:rPr>
              <a:t>en</a:t>
            </a:r>
            <a:endParaRPr sz="1700" dirty="0">
              <a:latin typeface="Arial"/>
              <a:cs typeface="Arial"/>
            </a:endParaRPr>
          </a:p>
          <a:p>
            <a:pPr marL="325120">
              <a:lnSpc>
                <a:spcPts val="1835"/>
              </a:lnSpc>
            </a:pPr>
            <a:r>
              <a:rPr sz="1700" b="1" dirty="0">
                <a:solidFill>
                  <a:srgbClr val="E31609"/>
                </a:solidFill>
                <a:latin typeface="Arial"/>
                <a:cs typeface="Arial"/>
              </a:rPr>
              <a:t>planten</a:t>
            </a:r>
            <a:endParaRPr sz="1700" dirty="0">
              <a:latin typeface="Arial"/>
              <a:cs typeface="Arial"/>
            </a:endParaRPr>
          </a:p>
          <a:p>
            <a:pPr>
              <a:lnSpc>
                <a:spcPct val="100000"/>
              </a:lnSpc>
              <a:spcBef>
                <a:spcPts val="40"/>
              </a:spcBef>
            </a:pPr>
            <a:endParaRPr sz="2250" dirty="0">
              <a:latin typeface="Arial"/>
              <a:cs typeface="Arial"/>
            </a:endParaRPr>
          </a:p>
          <a:p>
            <a:pPr marL="325120" marR="215265" indent="-312420">
              <a:lnSpc>
                <a:spcPts val="1630"/>
              </a:lnSpc>
              <a:buFont typeface="Calibri"/>
              <a:buChar char="-"/>
              <a:tabLst>
                <a:tab pos="324485" algn="l"/>
                <a:tab pos="325120" algn="l"/>
              </a:tabLst>
            </a:pPr>
            <a:r>
              <a:rPr sz="1700" b="1" dirty="0">
                <a:solidFill>
                  <a:srgbClr val="E31609"/>
                </a:solidFill>
                <a:latin typeface="Arial"/>
                <a:cs typeface="Arial"/>
              </a:rPr>
              <a:t>Interesse </a:t>
            </a:r>
            <a:r>
              <a:rPr sz="1700" b="1" spc="-5" dirty="0">
                <a:solidFill>
                  <a:srgbClr val="E31609"/>
                </a:solidFill>
                <a:latin typeface="Arial"/>
                <a:cs typeface="Arial"/>
              </a:rPr>
              <a:t>in</a:t>
            </a:r>
            <a:r>
              <a:rPr sz="1700" b="1" spc="-15" dirty="0">
                <a:solidFill>
                  <a:srgbClr val="E31609"/>
                </a:solidFill>
                <a:latin typeface="Arial"/>
                <a:cs typeface="Arial"/>
              </a:rPr>
              <a:t> </a:t>
            </a:r>
            <a:r>
              <a:rPr sz="1700" b="1" dirty="0">
                <a:solidFill>
                  <a:srgbClr val="E31609"/>
                </a:solidFill>
                <a:latin typeface="Arial"/>
                <a:cs typeface="Arial"/>
              </a:rPr>
              <a:t>groei</a:t>
            </a:r>
            <a:r>
              <a:rPr sz="1700" b="1" spc="-10" dirty="0">
                <a:solidFill>
                  <a:srgbClr val="E31609"/>
                </a:solidFill>
                <a:latin typeface="Arial"/>
                <a:cs typeface="Arial"/>
              </a:rPr>
              <a:t> </a:t>
            </a:r>
            <a:r>
              <a:rPr sz="1700" b="1" spc="-15" dirty="0">
                <a:solidFill>
                  <a:srgbClr val="E31609"/>
                </a:solidFill>
                <a:latin typeface="Arial"/>
                <a:cs typeface="Arial"/>
              </a:rPr>
              <a:t>van</a:t>
            </a:r>
            <a:r>
              <a:rPr sz="1700" b="1" spc="15" dirty="0">
                <a:solidFill>
                  <a:srgbClr val="E31609"/>
                </a:solidFill>
                <a:latin typeface="Arial"/>
                <a:cs typeface="Arial"/>
              </a:rPr>
              <a:t> </a:t>
            </a:r>
            <a:r>
              <a:rPr sz="1700" b="1" dirty="0">
                <a:solidFill>
                  <a:srgbClr val="E31609"/>
                </a:solidFill>
                <a:latin typeface="Arial"/>
                <a:cs typeface="Arial"/>
              </a:rPr>
              <a:t>planten </a:t>
            </a:r>
            <a:r>
              <a:rPr sz="1700" b="1" spc="-455" dirty="0">
                <a:solidFill>
                  <a:srgbClr val="E31609"/>
                </a:solidFill>
                <a:latin typeface="Arial"/>
                <a:cs typeface="Arial"/>
              </a:rPr>
              <a:t> </a:t>
            </a:r>
            <a:r>
              <a:rPr sz="1700" b="1" dirty="0">
                <a:solidFill>
                  <a:srgbClr val="E31609"/>
                </a:solidFill>
                <a:latin typeface="Arial"/>
                <a:cs typeface="Arial"/>
              </a:rPr>
              <a:t>en de technieken </a:t>
            </a:r>
            <a:r>
              <a:rPr sz="1700" b="1" spc="-15" dirty="0">
                <a:solidFill>
                  <a:srgbClr val="E31609"/>
                </a:solidFill>
                <a:latin typeface="Arial"/>
                <a:cs typeface="Arial"/>
              </a:rPr>
              <a:t>van </a:t>
            </a:r>
            <a:r>
              <a:rPr sz="1700" b="1" spc="-10" dirty="0">
                <a:solidFill>
                  <a:srgbClr val="E31609"/>
                </a:solidFill>
                <a:latin typeface="Arial"/>
                <a:cs typeface="Arial"/>
              </a:rPr>
              <a:t> </a:t>
            </a:r>
            <a:r>
              <a:rPr sz="1700" b="1" dirty="0">
                <a:solidFill>
                  <a:srgbClr val="E31609"/>
                </a:solidFill>
                <a:latin typeface="Arial"/>
                <a:cs typeface="Arial"/>
              </a:rPr>
              <a:t>tuinaanleg</a:t>
            </a:r>
            <a:r>
              <a:rPr sz="1700" b="1" spc="-10" dirty="0">
                <a:solidFill>
                  <a:srgbClr val="E31609"/>
                </a:solidFill>
                <a:latin typeface="Arial"/>
                <a:cs typeface="Arial"/>
              </a:rPr>
              <a:t> </a:t>
            </a:r>
            <a:r>
              <a:rPr sz="1700" b="1" dirty="0">
                <a:solidFill>
                  <a:srgbClr val="E31609"/>
                </a:solidFill>
                <a:latin typeface="Arial"/>
                <a:cs typeface="Arial"/>
              </a:rPr>
              <a:t>en</a:t>
            </a:r>
            <a:r>
              <a:rPr sz="1700" b="1" spc="-10" dirty="0">
                <a:solidFill>
                  <a:srgbClr val="E31609"/>
                </a:solidFill>
                <a:latin typeface="Arial"/>
                <a:cs typeface="Arial"/>
              </a:rPr>
              <a:t> </a:t>
            </a:r>
            <a:r>
              <a:rPr sz="1700" b="1" dirty="0">
                <a:solidFill>
                  <a:srgbClr val="E31609"/>
                </a:solidFill>
                <a:latin typeface="Arial"/>
                <a:cs typeface="Arial"/>
              </a:rPr>
              <a:t>-onderhoud</a:t>
            </a:r>
            <a:endParaRPr sz="1700" dirty="0">
              <a:latin typeface="Arial"/>
              <a:cs typeface="Arial"/>
            </a:endParaRPr>
          </a:p>
          <a:p>
            <a:pPr>
              <a:lnSpc>
                <a:spcPct val="100000"/>
              </a:lnSpc>
              <a:spcBef>
                <a:spcPts val="50"/>
              </a:spcBef>
              <a:buClr>
                <a:srgbClr val="E31609"/>
              </a:buClr>
              <a:buFont typeface="Calibri"/>
              <a:buChar char="-"/>
            </a:pPr>
            <a:endParaRPr sz="2250" dirty="0">
              <a:latin typeface="Arial"/>
              <a:cs typeface="Arial"/>
            </a:endParaRPr>
          </a:p>
          <a:p>
            <a:pPr marL="325120" marR="5080" indent="-312420">
              <a:lnSpc>
                <a:spcPts val="1630"/>
              </a:lnSpc>
              <a:buFont typeface="Calibri"/>
              <a:buChar char="-"/>
              <a:tabLst>
                <a:tab pos="324485" algn="l"/>
                <a:tab pos="325120" algn="l"/>
              </a:tabLst>
            </a:pPr>
            <a:r>
              <a:rPr sz="1700" b="1" dirty="0">
                <a:solidFill>
                  <a:srgbClr val="E31609"/>
                </a:solidFill>
                <a:latin typeface="Arial"/>
                <a:cs typeface="Arial"/>
              </a:rPr>
              <a:t>Focus</a:t>
            </a:r>
            <a:r>
              <a:rPr sz="1700" b="1" spc="-25" dirty="0">
                <a:solidFill>
                  <a:srgbClr val="E31609"/>
                </a:solidFill>
                <a:latin typeface="Arial"/>
                <a:cs typeface="Arial"/>
              </a:rPr>
              <a:t> </a:t>
            </a:r>
            <a:r>
              <a:rPr sz="1700" b="1" dirty="0">
                <a:solidFill>
                  <a:srgbClr val="E31609"/>
                </a:solidFill>
                <a:latin typeface="Arial"/>
                <a:cs typeface="Arial"/>
              </a:rPr>
              <a:t>op</a:t>
            </a:r>
            <a:r>
              <a:rPr sz="1700" b="1" spc="-15" dirty="0">
                <a:solidFill>
                  <a:srgbClr val="E31609"/>
                </a:solidFill>
                <a:latin typeface="Arial"/>
                <a:cs typeface="Arial"/>
              </a:rPr>
              <a:t> </a:t>
            </a:r>
            <a:r>
              <a:rPr sz="1700" b="1" dirty="0">
                <a:solidFill>
                  <a:srgbClr val="E31609"/>
                </a:solidFill>
                <a:latin typeface="Arial"/>
                <a:cs typeface="Arial"/>
              </a:rPr>
              <a:t>aanleg,</a:t>
            </a:r>
            <a:r>
              <a:rPr sz="1700" b="1" spc="-10" dirty="0">
                <a:solidFill>
                  <a:srgbClr val="E31609"/>
                </a:solidFill>
                <a:latin typeface="Arial"/>
                <a:cs typeface="Arial"/>
              </a:rPr>
              <a:t> </a:t>
            </a:r>
            <a:r>
              <a:rPr sz="1700" b="1" dirty="0">
                <a:solidFill>
                  <a:srgbClr val="E31609"/>
                </a:solidFill>
                <a:latin typeface="Arial"/>
                <a:cs typeface="Arial"/>
              </a:rPr>
              <a:t>onderhoud</a:t>
            </a:r>
            <a:r>
              <a:rPr sz="1700" b="1" spc="-50" dirty="0">
                <a:solidFill>
                  <a:srgbClr val="E31609"/>
                </a:solidFill>
                <a:latin typeface="Arial"/>
                <a:cs typeface="Arial"/>
              </a:rPr>
              <a:t> </a:t>
            </a:r>
            <a:r>
              <a:rPr sz="1700" b="1" dirty="0">
                <a:solidFill>
                  <a:srgbClr val="E31609"/>
                </a:solidFill>
                <a:latin typeface="Arial"/>
                <a:cs typeface="Arial"/>
              </a:rPr>
              <a:t>en </a:t>
            </a:r>
            <a:r>
              <a:rPr sz="1700" b="1" spc="-455" dirty="0">
                <a:solidFill>
                  <a:srgbClr val="E31609"/>
                </a:solidFill>
                <a:latin typeface="Arial"/>
                <a:cs typeface="Arial"/>
              </a:rPr>
              <a:t> </a:t>
            </a:r>
            <a:r>
              <a:rPr sz="1700" b="1" dirty="0">
                <a:solidFill>
                  <a:srgbClr val="E31609"/>
                </a:solidFill>
                <a:latin typeface="Arial"/>
                <a:cs typeface="Arial"/>
              </a:rPr>
              <a:t>beheer</a:t>
            </a:r>
            <a:r>
              <a:rPr sz="1700" b="1" spc="-15" dirty="0">
                <a:solidFill>
                  <a:srgbClr val="E31609"/>
                </a:solidFill>
                <a:latin typeface="Arial"/>
                <a:cs typeface="Arial"/>
              </a:rPr>
              <a:t> van</a:t>
            </a:r>
            <a:r>
              <a:rPr sz="1700" b="1" spc="40" dirty="0">
                <a:solidFill>
                  <a:srgbClr val="E31609"/>
                </a:solidFill>
                <a:latin typeface="Arial"/>
                <a:cs typeface="Arial"/>
              </a:rPr>
              <a:t> </a:t>
            </a:r>
            <a:r>
              <a:rPr sz="1700" b="1" dirty="0">
                <a:solidFill>
                  <a:srgbClr val="E31609"/>
                </a:solidFill>
                <a:latin typeface="Arial"/>
                <a:cs typeface="Arial"/>
              </a:rPr>
              <a:t>tuinen</a:t>
            </a:r>
            <a:endParaRPr sz="1700" dirty="0">
              <a:latin typeface="Arial"/>
              <a:cs typeface="Arial"/>
            </a:endParaRPr>
          </a:p>
          <a:p>
            <a:pPr marL="782320" lvl="1" indent="-299085">
              <a:lnSpc>
                <a:spcPts val="1205"/>
              </a:lnSpc>
              <a:buChar char="-"/>
              <a:tabLst>
                <a:tab pos="781685" algn="l"/>
                <a:tab pos="782320" algn="l"/>
              </a:tabLst>
            </a:pPr>
            <a:r>
              <a:rPr sz="1400" dirty="0">
                <a:solidFill>
                  <a:srgbClr val="E31609"/>
                </a:solidFill>
                <a:latin typeface="Arial MT"/>
                <a:cs typeface="Arial MT"/>
              </a:rPr>
              <a:t>Beplantingsplan</a:t>
            </a:r>
            <a:endParaRPr sz="1400" dirty="0">
              <a:latin typeface="Arial MT"/>
              <a:cs typeface="Arial MT"/>
            </a:endParaRPr>
          </a:p>
          <a:p>
            <a:pPr marL="782320" marR="142240" lvl="1" indent="-299085">
              <a:lnSpc>
                <a:spcPts val="1340"/>
              </a:lnSpc>
              <a:spcBef>
                <a:spcPts val="160"/>
              </a:spcBef>
              <a:buChar char="-"/>
              <a:tabLst>
                <a:tab pos="781685" algn="l"/>
                <a:tab pos="782320" algn="l"/>
              </a:tabLst>
            </a:pPr>
            <a:r>
              <a:rPr sz="1400" dirty="0">
                <a:solidFill>
                  <a:srgbClr val="E31609"/>
                </a:solidFill>
                <a:latin typeface="Arial MT"/>
                <a:cs typeface="Arial MT"/>
              </a:rPr>
              <a:t>Aanleg </a:t>
            </a:r>
            <a:r>
              <a:rPr sz="1400" spc="-5" dirty="0">
                <a:solidFill>
                  <a:srgbClr val="E31609"/>
                </a:solidFill>
                <a:latin typeface="Arial MT"/>
                <a:cs typeface="Arial MT"/>
              </a:rPr>
              <a:t>van verharding </a:t>
            </a:r>
            <a:r>
              <a:rPr sz="1400" dirty="0">
                <a:solidFill>
                  <a:srgbClr val="E31609"/>
                </a:solidFill>
                <a:latin typeface="Arial MT"/>
                <a:cs typeface="Arial MT"/>
              </a:rPr>
              <a:t>(klinkers, </a:t>
            </a:r>
            <a:r>
              <a:rPr sz="1400" spc="5" dirty="0">
                <a:solidFill>
                  <a:srgbClr val="E31609"/>
                </a:solidFill>
                <a:latin typeface="Arial MT"/>
                <a:cs typeface="Arial MT"/>
              </a:rPr>
              <a:t> </a:t>
            </a:r>
            <a:r>
              <a:rPr sz="1400" dirty="0">
                <a:solidFill>
                  <a:srgbClr val="E31609"/>
                </a:solidFill>
                <a:latin typeface="Arial MT"/>
                <a:cs typeface="Arial MT"/>
              </a:rPr>
              <a:t>boordstenen,</a:t>
            </a:r>
            <a:r>
              <a:rPr sz="1400" spc="-70" dirty="0">
                <a:solidFill>
                  <a:srgbClr val="E31609"/>
                </a:solidFill>
                <a:latin typeface="Arial MT"/>
                <a:cs typeface="Arial MT"/>
              </a:rPr>
              <a:t> </a:t>
            </a:r>
            <a:r>
              <a:rPr sz="1400" dirty="0">
                <a:solidFill>
                  <a:srgbClr val="E31609"/>
                </a:solidFill>
                <a:latin typeface="Arial MT"/>
                <a:cs typeface="Arial MT"/>
              </a:rPr>
              <a:t>hout,</a:t>
            </a:r>
            <a:r>
              <a:rPr sz="1400" spc="-50" dirty="0">
                <a:solidFill>
                  <a:srgbClr val="E31609"/>
                </a:solidFill>
                <a:latin typeface="Arial MT"/>
                <a:cs typeface="Arial MT"/>
              </a:rPr>
              <a:t> </a:t>
            </a:r>
            <a:r>
              <a:rPr sz="1400" spc="-5" dirty="0">
                <a:solidFill>
                  <a:srgbClr val="E31609"/>
                </a:solidFill>
                <a:latin typeface="Arial MT"/>
                <a:cs typeface="Arial MT"/>
              </a:rPr>
              <a:t>natuursteen,..)</a:t>
            </a:r>
            <a:endParaRPr sz="1400" dirty="0">
              <a:latin typeface="Arial MT"/>
              <a:cs typeface="Arial MT"/>
            </a:endParaRPr>
          </a:p>
          <a:p>
            <a:pPr marL="782320" lvl="1" indent="-299085">
              <a:lnSpc>
                <a:spcPts val="1190"/>
              </a:lnSpc>
              <a:buChar char="-"/>
              <a:tabLst>
                <a:tab pos="781685" algn="l"/>
                <a:tab pos="782320" algn="l"/>
              </a:tabLst>
            </a:pPr>
            <a:r>
              <a:rPr sz="1400" spc="-5" dirty="0">
                <a:solidFill>
                  <a:srgbClr val="E31609"/>
                </a:solidFill>
                <a:latin typeface="Arial MT"/>
                <a:cs typeface="Arial MT"/>
              </a:rPr>
              <a:t>(zwem)vijvers</a:t>
            </a:r>
            <a:endParaRPr sz="1400" dirty="0">
              <a:latin typeface="Arial MT"/>
              <a:cs typeface="Arial MT"/>
            </a:endParaRPr>
          </a:p>
          <a:p>
            <a:pPr marL="782320" lvl="1" indent="-299085">
              <a:lnSpc>
                <a:spcPts val="1345"/>
              </a:lnSpc>
              <a:buChar char="-"/>
              <a:tabLst>
                <a:tab pos="781685" algn="l"/>
                <a:tab pos="782320" algn="l"/>
              </a:tabLst>
            </a:pPr>
            <a:r>
              <a:rPr sz="1400" dirty="0">
                <a:solidFill>
                  <a:srgbClr val="E31609"/>
                </a:solidFill>
                <a:latin typeface="Arial MT"/>
                <a:cs typeface="Arial MT"/>
              </a:rPr>
              <a:t>Tuinverlichting</a:t>
            </a:r>
            <a:endParaRPr sz="1400" dirty="0">
              <a:latin typeface="Arial MT"/>
              <a:cs typeface="Arial MT"/>
            </a:endParaRPr>
          </a:p>
          <a:p>
            <a:pPr marL="782320" lvl="1" indent="-299085">
              <a:lnSpc>
                <a:spcPts val="1515"/>
              </a:lnSpc>
              <a:buChar char="-"/>
              <a:tabLst>
                <a:tab pos="781685" algn="l"/>
                <a:tab pos="782320" algn="l"/>
              </a:tabLst>
            </a:pPr>
            <a:r>
              <a:rPr sz="1400" spc="-5" dirty="0">
                <a:solidFill>
                  <a:srgbClr val="E31609"/>
                </a:solidFill>
                <a:latin typeface="Arial MT"/>
                <a:cs typeface="Arial MT"/>
              </a:rPr>
              <a:t>Onderhoud</a:t>
            </a:r>
            <a:r>
              <a:rPr sz="1400" spc="-60" dirty="0">
                <a:solidFill>
                  <a:srgbClr val="E31609"/>
                </a:solidFill>
                <a:latin typeface="Arial MT"/>
                <a:cs typeface="Arial MT"/>
              </a:rPr>
              <a:t> </a:t>
            </a:r>
            <a:r>
              <a:rPr sz="1400" spc="-10" dirty="0">
                <a:solidFill>
                  <a:srgbClr val="E31609"/>
                </a:solidFill>
                <a:latin typeface="Arial MT"/>
                <a:cs typeface="Arial MT"/>
              </a:rPr>
              <a:t>van</a:t>
            </a:r>
            <a:r>
              <a:rPr sz="1400" spc="-30" dirty="0">
                <a:solidFill>
                  <a:srgbClr val="E31609"/>
                </a:solidFill>
                <a:latin typeface="Arial MT"/>
                <a:cs typeface="Arial MT"/>
              </a:rPr>
              <a:t> </a:t>
            </a:r>
            <a:r>
              <a:rPr sz="1400" spc="-5" dirty="0">
                <a:solidFill>
                  <a:srgbClr val="E31609"/>
                </a:solidFill>
                <a:latin typeface="Arial MT"/>
                <a:cs typeface="Arial MT"/>
              </a:rPr>
              <a:t>tuinen</a:t>
            </a:r>
            <a:endParaRPr sz="1400" dirty="0">
              <a:latin typeface="Arial MT"/>
              <a:cs typeface="Arial MT"/>
            </a:endParaRPr>
          </a:p>
          <a:p>
            <a:pPr lvl="1">
              <a:lnSpc>
                <a:spcPct val="100000"/>
              </a:lnSpc>
              <a:buClr>
                <a:srgbClr val="E31609"/>
              </a:buClr>
              <a:buFont typeface="Arial MT"/>
              <a:buChar char="-"/>
            </a:pPr>
            <a:endParaRPr sz="1500" dirty="0">
              <a:latin typeface="Arial MT"/>
              <a:cs typeface="Arial MT"/>
            </a:endParaRPr>
          </a:p>
          <a:p>
            <a:pPr marL="325120" marR="554990" indent="-312420">
              <a:lnSpc>
                <a:spcPct val="80000"/>
              </a:lnSpc>
              <a:spcBef>
                <a:spcPts val="890"/>
              </a:spcBef>
              <a:buFont typeface="Calibri"/>
              <a:buChar char="-"/>
              <a:tabLst>
                <a:tab pos="324485" algn="l"/>
                <a:tab pos="325120" algn="l"/>
              </a:tabLst>
            </a:pPr>
            <a:r>
              <a:rPr sz="1700" b="1" dirty="0">
                <a:solidFill>
                  <a:srgbClr val="E31609"/>
                </a:solidFill>
                <a:latin typeface="Arial"/>
                <a:cs typeface="Arial"/>
              </a:rPr>
              <a:t>Werken</a:t>
            </a:r>
            <a:r>
              <a:rPr sz="1700" b="1" spc="-15" dirty="0">
                <a:solidFill>
                  <a:srgbClr val="E31609"/>
                </a:solidFill>
                <a:latin typeface="Arial"/>
                <a:cs typeface="Arial"/>
              </a:rPr>
              <a:t> </a:t>
            </a:r>
            <a:r>
              <a:rPr sz="1700" b="1" spc="-5" dirty="0">
                <a:solidFill>
                  <a:srgbClr val="E31609"/>
                </a:solidFill>
                <a:latin typeface="Arial"/>
                <a:cs typeface="Arial"/>
              </a:rPr>
              <a:t>met</a:t>
            </a:r>
            <a:r>
              <a:rPr sz="1700" b="1" spc="-15" dirty="0">
                <a:solidFill>
                  <a:srgbClr val="E31609"/>
                </a:solidFill>
                <a:latin typeface="Arial"/>
                <a:cs typeface="Arial"/>
              </a:rPr>
              <a:t> </a:t>
            </a:r>
            <a:r>
              <a:rPr sz="1700" b="1" dirty="0">
                <a:solidFill>
                  <a:srgbClr val="E31609"/>
                </a:solidFill>
                <a:latin typeface="Arial"/>
                <a:cs typeface="Arial"/>
              </a:rPr>
              <a:t>tuin-,</a:t>
            </a:r>
            <a:r>
              <a:rPr sz="1700" b="1" spc="-25" dirty="0">
                <a:solidFill>
                  <a:srgbClr val="E31609"/>
                </a:solidFill>
                <a:latin typeface="Arial"/>
                <a:cs typeface="Arial"/>
              </a:rPr>
              <a:t> </a:t>
            </a:r>
            <a:r>
              <a:rPr sz="1700" b="1" dirty="0">
                <a:solidFill>
                  <a:srgbClr val="E31609"/>
                </a:solidFill>
                <a:latin typeface="Arial"/>
                <a:cs typeface="Arial"/>
              </a:rPr>
              <a:t>park-</a:t>
            </a:r>
            <a:r>
              <a:rPr sz="1700" b="1" spc="-10" dirty="0">
                <a:solidFill>
                  <a:srgbClr val="E31609"/>
                </a:solidFill>
                <a:latin typeface="Arial"/>
                <a:cs typeface="Arial"/>
              </a:rPr>
              <a:t> </a:t>
            </a:r>
            <a:r>
              <a:rPr sz="1700" b="1" dirty="0">
                <a:solidFill>
                  <a:srgbClr val="E31609"/>
                </a:solidFill>
                <a:latin typeface="Arial"/>
                <a:cs typeface="Arial"/>
              </a:rPr>
              <a:t>en </a:t>
            </a:r>
            <a:r>
              <a:rPr sz="1700" b="1" spc="-459" dirty="0">
                <a:solidFill>
                  <a:srgbClr val="E31609"/>
                </a:solidFill>
                <a:latin typeface="Arial"/>
                <a:cs typeface="Arial"/>
              </a:rPr>
              <a:t> </a:t>
            </a:r>
            <a:r>
              <a:rPr sz="1700" b="1" dirty="0">
                <a:solidFill>
                  <a:srgbClr val="E31609"/>
                </a:solidFill>
                <a:latin typeface="Arial"/>
                <a:cs typeface="Arial"/>
              </a:rPr>
              <a:t>bosmachines en </a:t>
            </a:r>
            <a:r>
              <a:rPr sz="1700" b="1" spc="5" dirty="0">
                <a:solidFill>
                  <a:srgbClr val="E31609"/>
                </a:solidFill>
                <a:latin typeface="Arial"/>
                <a:cs typeface="Arial"/>
              </a:rPr>
              <a:t> </a:t>
            </a:r>
            <a:r>
              <a:rPr sz="1700" b="1" dirty="0">
                <a:solidFill>
                  <a:srgbClr val="E31609"/>
                </a:solidFill>
                <a:latin typeface="Arial"/>
                <a:cs typeface="Arial"/>
              </a:rPr>
              <a:t>handgereedschappen</a:t>
            </a:r>
            <a:endParaRPr sz="1700" dirty="0">
              <a:latin typeface="Arial"/>
              <a:cs typeface="Arial"/>
            </a:endParaRPr>
          </a:p>
          <a:p>
            <a:pPr>
              <a:lnSpc>
                <a:spcPct val="100000"/>
              </a:lnSpc>
              <a:spcBef>
                <a:spcPts val="55"/>
              </a:spcBef>
              <a:buClr>
                <a:srgbClr val="E31609"/>
              </a:buClr>
            </a:pPr>
            <a:endParaRPr sz="2250" dirty="0">
              <a:latin typeface="Arial"/>
              <a:cs typeface="Arial"/>
            </a:endParaRPr>
          </a:p>
        </p:txBody>
      </p:sp>
      <p:pic>
        <p:nvPicPr>
          <p:cNvPr id="7" name="Afbeelding 6"/>
          <p:cNvPicPr>
            <a:picLocks noChangeAspect="1"/>
          </p:cNvPicPr>
          <p:nvPr/>
        </p:nvPicPr>
        <p:blipFill>
          <a:blip r:embed="rId2"/>
          <a:stretch>
            <a:fillRect/>
          </a:stretch>
        </p:blipFill>
        <p:spPr>
          <a:xfrm>
            <a:off x="426570" y="1964679"/>
            <a:ext cx="4885280" cy="3663961"/>
          </a:xfrm>
          <a:prstGeom prst="rect">
            <a:avLst/>
          </a:prstGeom>
        </p:spPr>
      </p:pic>
    </p:spTree>
    <p:extLst>
      <p:ext uri="{BB962C8B-B14F-4D97-AF65-F5344CB8AC3E}">
        <p14:creationId xmlns:p14="http://schemas.microsoft.com/office/powerpoint/2010/main" val="12393750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2932174812"/>
              </p:ext>
            </p:extLst>
          </p:nvPr>
        </p:nvGraphicFramePr>
        <p:xfrm>
          <a:off x="996950" y="1625600"/>
          <a:ext cx="7649210" cy="4426634"/>
        </p:xfrm>
        <a:graphic>
          <a:graphicData uri="http://schemas.openxmlformats.org/drawingml/2006/table">
            <a:tbl>
              <a:tblPr firstRow="1" bandRow="1">
                <a:tableStyleId>{5C22544A-7EE6-4342-B048-85BDC9FD1C3A}</a:tableStyleId>
              </a:tblPr>
              <a:tblGrid>
                <a:gridCol w="3824605">
                  <a:extLst>
                    <a:ext uri="{9D8B030D-6E8A-4147-A177-3AD203B41FA5}">
                      <a16:colId xmlns:a16="http://schemas.microsoft.com/office/drawing/2014/main" val="2246865361"/>
                    </a:ext>
                  </a:extLst>
                </a:gridCol>
                <a:gridCol w="3824605">
                  <a:extLst>
                    <a:ext uri="{9D8B030D-6E8A-4147-A177-3AD203B41FA5}">
                      <a16:colId xmlns:a16="http://schemas.microsoft.com/office/drawing/2014/main" val="1140845478"/>
                    </a:ext>
                  </a:extLst>
                </a:gridCol>
              </a:tblGrid>
              <a:tr h="338406">
                <a:tc>
                  <a:txBody>
                    <a:bodyPr/>
                    <a:lstStyle/>
                    <a:p>
                      <a:r>
                        <a:rPr lang="nl-NL" dirty="0"/>
                        <a:t>Duurzame technieken</a:t>
                      </a:r>
                      <a:endParaRPr lang="nl-BE" dirty="0"/>
                    </a:p>
                  </a:txBody>
                  <a:tcPr/>
                </a:tc>
                <a:tc>
                  <a:txBody>
                    <a:bodyPr/>
                    <a:lstStyle/>
                    <a:p>
                      <a:r>
                        <a:rPr lang="nl-NL" dirty="0"/>
                        <a:t>Nomenclatuur </a:t>
                      </a:r>
                      <a:endParaRPr lang="nl-BE" dirty="0"/>
                    </a:p>
                  </a:txBody>
                  <a:tcPr/>
                </a:tc>
                <a:extLst>
                  <a:ext uri="{0D108BD9-81ED-4DB2-BD59-A6C34878D82A}">
                    <a16:rowId xmlns:a16="http://schemas.microsoft.com/office/drawing/2014/main" val="1958202292"/>
                  </a:ext>
                </a:extLst>
              </a:tr>
              <a:tr h="4060874">
                <a:tc>
                  <a:txBody>
                    <a:bodyPr/>
                    <a:lstStyle/>
                    <a:p>
                      <a:pPr marL="342900" indent="-342900">
                        <a:buFont typeface="Wingdings" panose="05000000000000000000" pitchFamily="2" charset="2"/>
                        <a:buChar char="§"/>
                      </a:pPr>
                      <a:r>
                        <a:rPr lang="nl-NL" dirty="0"/>
                        <a:t>Duurzame en milieuvriendelijke technieken toepassen in tuinaanleg en -onderhoud.</a:t>
                      </a:r>
                    </a:p>
                    <a:p>
                      <a:pPr marL="342900" indent="-342900">
                        <a:buFont typeface="Wingdings" panose="05000000000000000000" pitchFamily="2" charset="2"/>
                        <a:buChar char="§"/>
                      </a:pPr>
                      <a:r>
                        <a:rPr lang="nl-NL" dirty="0"/>
                        <a:t>Ziekten en plagen herkennen en gepast bestrijden.</a:t>
                      </a:r>
                    </a:p>
                    <a:p>
                      <a:pPr marL="342900" indent="-342900">
                        <a:buFont typeface="Wingdings" panose="05000000000000000000" pitchFamily="2" charset="2"/>
                        <a:buChar char="§"/>
                      </a:pPr>
                      <a:r>
                        <a:rPr lang="nl-NL" dirty="0"/>
                        <a:t>Correct en verantwoord omgaan met gewasbeschermingsmiddelen (</a:t>
                      </a:r>
                      <a:r>
                        <a:rPr lang="nl-NL" dirty="0" err="1"/>
                        <a:t>fytolicentie</a:t>
                      </a:r>
                      <a:r>
                        <a:rPr lang="nl-NL" dirty="0"/>
                        <a:t> P2).</a:t>
                      </a:r>
                    </a:p>
                    <a:p>
                      <a:pPr marL="342900" indent="-342900">
                        <a:buFont typeface="Wingdings" panose="05000000000000000000" pitchFamily="2" charset="2"/>
                        <a:buChar char="§"/>
                      </a:pPr>
                      <a:r>
                        <a:rPr lang="nl-NL" dirty="0"/>
                        <a:t>Ecologische principes integreren in professioneel groenbeheer.</a:t>
                      </a:r>
                    </a:p>
                    <a:p>
                      <a:endParaRPr lang="nl-BE" dirty="0"/>
                    </a:p>
                  </a:txBody>
                  <a:tcPr/>
                </a:tc>
                <a:tc>
                  <a:txBody>
                    <a:bodyPr/>
                    <a:lstStyle/>
                    <a:p>
                      <a:pPr marL="285750" indent="-285750">
                        <a:buFont typeface="Arial" panose="020B0604020202020204" pitchFamily="34" charset="0"/>
                        <a:buChar char="•"/>
                      </a:pPr>
                      <a:r>
                        <a:rPr lang="nl-NL" dirty="0"/>
                        <a:t>Planten correct herkennen en benoemen (Nederlandse en wetenschappelijke naam).</a:t>
                      </a:r>
                    </a:p>
                    <a:p>
                      <a:pPr marL="285750" indent="-285750">
                        <a:buFont typeface="Arial" panose="020B0604020202020204" pitchFamily="34" charset="0"/>
                        <a:buChar char="•"/>
                      </a:pPr>
                      <a:r>
                        <a:rPr lang="nl-NL" dirty="0"/>
                        <a:t>Soortenkennis toepassen bij beplantingsplannen.</a:t>
                      </a:r>
                    </a:p>
                    <a:p>
                      <a:pPr marL="285750" indent="-285750">
                        <a:buFont typeface="Arial" panose="020B0604020202020204" pitchFamily="34" charset="0"/>
                        <a:buChar char="•"/>
                      </a:pPr>
                      <a:r>
                        <a:rPr lang="nl-NL" dirty="0"/>
                        <a:t>Inzicht verwerven in plantengroepen, families en groeikenmerken.</a:t>
                      </a:r>
                    </a:p>
                    <a:p>
                      <a:pPr marL="285750" indent="-285750">
                        <a:buFont typeface="Arial" panose="020B0604020202020204" pitchFamily="34" charset="0"/>
                        <a:buChar char="•"/>
                      </a:pPr>
                      <a:r>
                        <a:rPr lang="nl-NL" dirty="0"/>
                        <a:t>De juiste plant op de juiste plaats kiezen.</a:t>
                      </a:r>
                    </a:p>
                    <a:p>
                      <a:pPr marL="285750" indent="-285750">
                        <a:buFont typeface="Wingdings" panose="05000000000000000000" pitchFamily="2" charset="2"/>
                        <a:buChar char="§"/>
                      </a:pPr>
                      <a:endParaRPr lang="nl-NL"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2661493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2884889776"/>
              </p:ext>
            </p:extLst>
          </p:nvPr>
        </p:nvGraphicFramePr>
        <p:xfrm>
          <a:off x="996950" y="1625600"/>
          <a:ext cx="7649210" cy="4846320"/>
        </p:xfrm>
        <a:graphic>
          <a:graphicData uri="http://schemas.openxmlformats.org/drawingml/2006/table">
            <a:tbl>
              <a:tblPr firstRow="1" bandRow="1">
                <a:tableStyleId>{5C22544A-7EE6-4342-B048-85BDC9FD1C3A}</a:tableStyleId>
              </a:tblPr>
              <a:tblGrid>
                <a:gridCol w="3824605">
                  <a:extLst>
                    <a:ext uri="{9D8B030D-6E8A-4147-A177-3AD203B41FA5}">
                      <a16:colId xmlns:a16="http://schemas.microsoft.com/office/drawing/2014/main" val="2246865361"/>
                    </a:ext>
                  </a:extLst>
                </a:gridCol>
                <a:gridCol w="3824605">
                  <a:extLst>
                    <a:ext uri="{9D8B030D-6E8A-4147-A177-3AD203B41FA5}">
                      <a16:colId xmlns:a16="http://schemas.microsoft.com/office/drawing/2014/main" val="1140845478"/>
                    </a:ext>
                  </a:extLst>
                </a:gridCol>
              </a:tblGrid>
              <a:tr h="338406">
                <a:tc>
                  <a:txBody>
                    <a:bodyPr/>
                    <a:lstStyle/>
                    <a:p>
                      <a:r>
                        <a:rPr lang="nl-NL" dirty="0"/>
                        <a:t>Tuinaanleg en</a:t>
                      </a:r>
                      <a:r>
                        <a:rPr lang="nl-NL" baseline="0" dirty="0"/>
                        <a:t> – beheer </a:t>
                      </a:r>
                      <a:endParaRPr lang="nl-BE" dirty="0"/>
                    </a:p>
                  </a:txBody>
                  <a:tcPr/>
                </a:tc>
                <a:tc>
                  <a:txBody>
                    <a:bodyPr/>
                    <a:lstStyle/>
                    <a:p>
                      <a:r>
                        <a:rPr lang="nl-NL" dirty="0"/>
                        <a:t>Chemie </a:t>
                      </a:r>
                      <a:endParaRPr lang="nl-BE" dirty="0"/>
                    </a:p>
                  </a:txBody>
                  <a:tcPr/>
                </a:tc>
                <a:extLst>
                  <a:ext uri="{0D108BD9-81ED-4DB2-BD59-A6C34878D82A}">
                    <a16:rowId xmlns:a16="http://schemas.microsoft.com/office/drawing/2014/main" val="1958202292"/>
                  </a:ext>
                </a:extLst>
              </a:tr>
              <a:tr h="4060874">
                <a:tc>
                  <a:txBody>
                    <a:bodyPr/>
                    <a:lstStyle/>
                    <a:p>
                      <a:pPr marL="285750" indent="-285750">
                        <a:buFont typeface="Wingdings" panose="05000000000000000000" pitchFamily="2" charset="2"/>
                        <a:buChar char="§"/>
                      </a:pPr>
                      <a:r>
                        <a:rPr lang="nl-NL" dirty="0"/>
                        <a:t>Tuinen en groenzones aanleggen volgens plan (beplanting, verharding, vijvers, verlichting).</a:t>
                      </a:r>
                    </a:p>
                    <a:p>
                      <a:pPr marL="285750" indent="-285750">
                        <a:buFont typeface="Wingdings" panose="05000000000000000000" pitchFamily="2" charset="2"/>
                        <a:buChar char="§"/>
                      </a:pPr>
                      <a:r>
                        <a:rPr lang="nl-NL" dirty="0"/>
                        <a:t>Praktische vaardigheden ontwikkelen in aanlegtechnieken.</a:t>
                      </a:r>
                    </a:p>
                    <a:p>
                      <a:pPr marL="285750" indent="-285750">
                        <a:buFont typeface="Wingdings" panose="05000000000000000000" pitchFamily="2" charset="2"/>
                        <a:buChar char="§"/>
                      </a:pPr>
                      <a:r>
                        <a:rPr lang="nl-NL" dirty="0"/>
                        <a:t>Onderhoudstechnieken correct uitvoeren (snoeien, maaien, hagen scheren).</a:t>
                      </a:r>
                    </a:p>
                    <a:p>
                      <a:pPr marL="285750" indent="-285750">
                        <a:buFont typeface="Wingdings" panose="05000000000000000000" pitchFamily="2" charset="2"/>
                        <a:buChar char="§"/>
                      </a:pPr>
                      <a:r>
                        <a:rPr lang="nl-NL" dirty="0"/>
                        <a:t>Machines, gereedschappen en meetapparatuur (zoals laser) veilig gebruiken.</a:t>
                      </a:r>
                    </a:p>
                    <a:p>
                      <a:pPr marL="285750" indent="-285750">
                        <a:buFont typeface="Wingdings" panose="05000000000000000000" pitchFamily="2" charset="2"/>
                        <a:buChar char="§"/>
                      </a:pPr>
                      <a:r>
                        <a:rPr lang="nl-NL" dirty="0"/>
                        <a:t>Samenwerken en klantgericht handelen in een professionele context.</a:t>
                      </a:r>
                    </a:p>
                    <a:p>
                      <a:endParaRPr lang="nl-BE" dirty="0"/>
                    </a:p>
                  </a:txBody>
                  <a:tcPr/>
                </a:tc>
                <a:tc>
                  <a:txBody>
                    <a:bodyPr/>
                    <a:lstStyle/>
                    <a:p>
                      <a:pPr marL="285750" indent="-285750">
                        <a:buFont typeface="Wingdings" panose="05000000000000000000" pitchFamily="2" charset="2"/>
                        <a:buChar char="§"/>
                      </a:pPr>
                      <a:r>
                        <a:rPr lang="nl-NL" dirty="0"/>
                        <a:t>Inzicht verwerven in bodem- en waterchemie.</a:t>
                      </a:r>
                    </a:p>
                    <a:p>
                      <a:pPr marL="285750" indent="-285750">
                        <a:buFont typeface="Wingdings" panose="05000000000000000000" pitchFamily="2" charset="2"/>
                        <a:buChar char="§"/>
                      </a:pPr>
                      <a:r>
                        <a:rPr lang="nl-NL" dirty="0"/>
                        <a:t>pH, nutriënten en kringlopen begrijpen in functie van plantengroei.</a:t>
                      </a:r>
                    </a:p>
                    <a:p>
                      <a:pPr marL="285750" indent="-285750">
                        <a:buFont typeface="Wingdings" panose="05000000000000000000" pitchFamily="2" charset="2"/>
                        <a:buChar char="§"/>
                      </a:pPr>
                      <a:r>
                        <a:rPr lang="nl-NL" dirty="0"/>
                        <a:t>De invloed van meststoffen en stoffen op bodem en milieu analyseren.</a:t>
                      </a:r>
                    </a:p>
                    <a:p>
                      <a:pPr marL="285750" indent="-285750">
                        <a:buFont typeface="Wingdings" panose="05000000000000000000" pitchFamily="2" charset="2"/>
                        <a:buChar char="§"/>
                      </a:pPr>
                      <a:r>
                        <a:rPr lang="nl-NL" dirty="0"/>
                        <a:t>Chemische kennis toepassen in duurzame groenaanleg.</a:t>
                      </a:r>
                    </a:p>
                    <a:p>
                      <a:pPr marL="285750" indent="-285750">
                        <a:buFont typeface="Wingdings" panose="05000000000000000000" pitchFamily="2" charset="2"/>
                        <a:buChar char="§"/>
                      </a:pPr>
                      <a:endParaRPr lang="nl-NL"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18771016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2752166774"/>
              </p:ext>
            </p:extLst>
          </p:nvPr>
        </p:nvGraphicFramePr>
        <p:xfrm>
          <a:off x="996950" y="1625600"/>
          <a:ext cx="7649210" cy="4426634"/>
        </p:xfrm>
        <a:graphic>
          <a:graphicData uri="http://schemas.openxmlformats.org/drawingml/2006/table">
            <a:tbl>
              <a:tblPr firstRow="1" bandRow="1">
                <a:tableStyleId>{5C22544A-7EE6-4342-B048-85BDC9FD1C3A}</a:tableStyleId>
              </a:tblPr>
              <a:tblGrid>
                <a:gridCol w="3824605">
                  <a:extLst>
                    <a:ext uri="{9D8B030D-6E8A-4147-A177-3AD203B41FA5}">
                      <a16:colId xmlns:a16="http://schemas.microsoft.com/office/drawing/2014/main" val="2246865361"/>
                    </a:ext>
                  </a:extLst>
                </a:gridCol>
                <a:gridCol w="3824605">
                  <a:extLst>
                    <a:ext uri="{9D8B030D-6E8A-4147-A177-3AD203B41FA5}">
                      <a16:colId xmlns:a16="http://schemas.microsoft.com/office/drawing/2014/main" val="1140845478"/>
                    </a:ext>
                  </a:extLst>
                </a:gridCol>
              </a:tblGrid>
              <a:tr h="338406">
                <a:tc>
                  <a:txBody>
                    <a:bodyPr/>
                    <a:lstStyle/>
                    <a:p>
                      <a:r>
                        <a:rPr lang="nl-NL" dirty="0"/>
                        <a:t>Biologie:</a:t>
                      </a:r>
                      <a:r>
                        <a:rPr lang="nl-NL" baseline="0" dirty="0"/>
                        <a:t> Plantkunde </a:t>
                      </a:r>
                      <a:endParaRPr lang="nl-BE" dirty="0"/>
                    </a:p>
                  </a:txBody>
                  <a:tcPr/>
                </a:tc>
                <a:tc>
                  <a:txBody>
                    <a:bodyPr/>
                    <a:lstStyle/>
                    <a:p>
                      <a:r>
                        <a:rPr lang="nl-NL" dirty="0" err="1"/>
                        <a:t>Onderzoekslabo</a:t>
                      </a:r>
                      <a:endParaRPr lang="nl-BE" dirty="0"/>
                    </a:p>
                  </a:txBody>
                  <a:tcPr/>
                </a:tc>
                <a:extLst>
                  <a:ext uri="{0D108BD9-81ED-4DB2-BD59-A6C34878D82A}">
                    <a16:rowId xmlns:a16="http://schemas.microsoft.com/office/drawing/2014/main" val="1958202292"/>
                  </a:ext>
                </a:extLst>
              </a:tr>
              <a:tr h="4060874">
                <a:tc>
                  <a:txBody>
                    <a:bodyPr/>
                    <a:lstStyle/>
                    <a:p>
                      <a:pPr marL="285750" indent="-285750">
                        <a:buFont typeface="Wingdings" panose="05000000000000000000" pitchFamily="2" charset="2"/>
                        <a:buChar char="§"/>
                      </a:pPr>
                      <a:r>
                        <a:rPr lang="nl-NL" dirty="0"/>
                        <a:t>Inzicht krijgen in de bouw en werking van planten.</a:t>
                      </a:r>
                    </a:p>
                    <a:p>
                      <a:pPr marL="285750" indent="-285750">
                        <a:buFont typeface="Wingdings" panose="05000000000000000000" pitchFamily="2" charset="2"/>
                        <a:buChar char="§"/>
                      </a:pPr>
                      <a:r>
                        <a:rPr lang="nl-NL" dirty="0"/>
                        <a:t>Groeiprocessen zoals fotosynthese en voortplanting begrijpen.</a:t>
                      </a:r>
                    </a:p>
                    <a:p>
                      <a:pPr marL="285750" indent="-285750">
                        <a:buFont typeface="Wingdings" panose="05000000000000000000" pitchFamily="2" charset="2"/>
                        <a:buChar char="§"/>
                      </a:pPr>
                      <a:r>
                        <a:rPr lang="nl-NL" dirty="0"/>
                        <a:t>Relaties tussen plant, bodem, klimaat en milieu analyseren.</a:t>
                      </a:r>
                    </a:p>
                    <a:p>
                      <a:pPr marL="285750" indent="-285750">
                        <a:buFont typeface="Wingdings" panose="05000000000000000000" pitchFamily="2" charset="2"/>
                        <a:buChar char="§"/>
                      </a:pPr>
                      <a:r>
                        <a:rPr lang="nl-NL" dirty="0"/>
                        <a:t>Wetenschappelijke kennis toepassen bij aanleg en beheer van tuinen.</a:t>
                      </a:r>
                    </a:p>
                    <a:p>
                      <a:endParaRPr lang="nl-BE" dirty="0"/>
                    </a:p>
                  </a:txBody>
                  <a:tcPr/>
                </a:tc>
                <a:tc>
                  <a:txBody>
                    <a:bodyPr/>
                    <a:lstStyle/>
                    <a:p>
                      <a:pPr marL="285750" indent="-285750">
                        <a:buFont typeface="Wingdings" panose="05000000000000000000" pitchFamily="2" charset="2"/>
                        <a:buChar char="§"/>
                      </a:pPr>
                      <a:r>
                        <a:rPr lang="nl-NL" dirty="0"/>
                        <a:t>Wetenschappelijk leren werken via experimenten rond bodem, water en plantengroei.</a:t>
                      </a:r>
                    </a:p>
                    <a:p>
                      <a:pPr marL="285750" indent="-285750">
                        <a:buFont typeface="Wingdings" panose="05000000000000000000" pitchFamily="2" charset="2"/>
                        <a:buChar char="§"/>
                      </a:pPr>
                      <a:r>
                        <a:rPr lang="nl-NL" dirty="0"/>
                        <a:t>Metingen uitvoeren en resultaten correct analyseren en rapporteren.</a:t>
                      </a:r>
                    </a:p>
                    <a:p>
                      <a:pPr marL="285750" indent="-285750">
                        <a:buFont typeface="Wingdings" panose="05000000000000000000" pitchFamily="2" charset="2"/>
                        <a:buChar char="§"/>
                      </a:pPr>
                      <a:r>
                        <a:rPr lang="nl-NL" dirty="0"/>
                        <a:t>Problemen in groenbeheer onderzoeken en oplossingen formuleren.</a:t>
                      </a:r>
                    </a:p>
                    <a:p>
                      <a:pPr marL="285750" indent="-285750">
                        <a:buFont typeface="Wingdings" panose="05000000000000000000" pitchFamily="2" charset="2"/>
                        <a:buChar char="§"/>
                      </a:pPr>
                      <a:r>
                        <a:rPr lang="nl-NL" dirty="0"/>
                        <a:t>Theorie uit biologie en chemie koppelen aan praktijktoepassingen.</a:t>
                      </a:r>
                    </a:p>
                    <a:p>
                      <a:pPr marL="285750" indent="-285750">
                        <a:buFont typeface="Wingdings" panose="05000000000000000000" pitchFamily="2" charset="2"/>
                        <a:buChar char="§"/>
                      </a:pPr>
                      <a:endParaRPr lang="nl-NL"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19062305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2023042215"/>
              </p:ext>
            </p:extLst>
          </p:nvPr>
        </p:nvGraphicFramePr>
        <p:xfrm>
          <a:off x="996950" y="1625600"/>
          <a:ext cx="3824605" cy="4426634"/>
        </p:xfrm>
        <a:graphic>
          <a:graphicData uri="http://schemas.openxmlformats.org/drawingml/2006/table">
            <a:tbl>
              <a:tblPr firstRow="1" bandRow="1">
                <a:tableStyleId>{5C22544A-7EE6-4342-B048-85BDC9FD1C3A}</a:tableStyleId>
              </a:tblPr>
              <a:tblGrid>
                <a:gridCol w="3824605">
                  <a:extLst>
                    <a:ext uri="{9D8B030D-6E8A-4147-A177-3AD203B41FA5}">
                      <a16:colId xmlns:a16="http://schemas.microsoft.com/office/drawing/2014/main" val="2246865361"/>
                    </a:ext>
                  </a:extLst>
                </a:gridCol>
              </a:tblGrid>
              <a:tr h="338406">
                <a:tc>
                  <a:txBody>
                    <a:bodyPr/>
                    <a:lstStyle/>
                    <a:p>
                      <a:r>
                        <a:rPr lang="nl-NL" dirty="0"/>
                        <a:t>Ecologie </a:t>
                      </a:r>
                      <a:endParaRPr lang="nl-BE" dirty="0"/>
                    </a:p>
                  </a:txBody>
                  <a:tcPr/>
                </a:tc>
                <a:extLst>
                  <a:ext uri="{0D108BD9-81ED-4DB2-BD59-A6C34878D82A}">
                    <a16:rowId xmlns:a16="http://schemas.microsoft.com/office/drawing/2014/main" val="1958202292"/>
                  </a:ext>
                </a:extLst>
              </a:tr>
              <a:tr h="4060874">
                <a:tc>
                  <a:txBody>
                    <a:bodyPr/>
                    <a:lstStyle/>
                    <a:p>
                      <a:pPr marL="285750" indent="-285750">
                        <a:buFont typeface="Wingdings" panose="05000000000000000000" pitchFamily="2" charset="2"/>
                        <a:buChar char="§"/>
                      </a:pPr>
                      <a:r>
                        <a:rPr lang="nl-NL" dirty="0"/>
                        <a:t>Inzicht verwerven in ecosystemen en natuurlijke processen.</a:t>
                      </a:r>
                    </a:p>
                    <a:p>
                      <a:pPr marL="285750" indent="-285750">
                        <a:buFont typeface="Wingdings" panose="05000000000000000000" pitchFamily="2" charset="2"/>
                        <a:buChar char="§"/>
                      </a:pPr>
                      <a:r>
                        <a:rPr lang="nl-NL" dirty="0"/>
                        <a:t>De samenhang tussen bodem, plant, klimaat en milieu begrijpen.</a:t>
                      </a:r>
                    </a:p>
                    <a:p>
                      <a:pPr marL="285750" indent="-285750">
                        <a:buFont typeface="Wingdings" panose="05000000000000000000" pitchFamily="2" charset="2"/>
                        <a:buChar char="§"/>
                      </a:pPr>
                      <a:r>
                        <a:rPr lang="nl-NL" dirty="0"/>
                        <a:t>Ecologische effecten van tuinaanleg en -onderhoud beoordelen.</a:t>
                      </a:r>
                    </a:p>
                    <a:p>
                      <a:pPr marL="285750" indent="-285750">
                        <a:buFont typeface="Wingdings" panose="05000000000000000000" pitchFamily="2" charset="2"/>
                        <a:buChar char="§"/>
                      </a:pPr>
                      <a:r>
                        <a:rPr lang="nl-NL" dirty="0"/>
                        <a:t>Biodiversiteit bevorderen in tuinen en groene ruimtes.</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2120283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DEELNAME: BELOFTEVOLLE HOVENIER </a:t>
            </a:r>
            <a:endParaRPr lang="nl-BE" dirty="0"/>
          </a:p>
        </p:txBody>
      </p:sp>
      <p:pic>
        <p:nvPicPr>
          <p:cNvPr id="4" name="Picture 4" descr="Kan een afbeelding zijn van tek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20" y="1909186"/>
            <a:ext cx="6166034" cy="462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891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BE"/>
          </a:p>
        </p:txBody>
      </p:sp>
      <p:pic>
        <p:nvPicPr>
          <p:cNvPr id="5" name="Picture 13" descr="Kan een afbeelding zijn van tek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Kan een afbeelding zijn van gr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07637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AANLEG TINY FOREST </a:t>
            </a:r>
            <a:endParaRPr lang="nl-BE" dirty="0"/>
          </a:p>
        </p:txBody>
      </p:sp>
      <p:pic>
        <p:nvPicPr>
          <p:cNvPr id="5" name="Picture 4" descr="Geen fotobeschrijving beschikbaar."/>
          <p:cNvPicPr>
            <a:picLocks noChangeAspect="1" noChangeArrowheads="1"/>
          </p:cNvPicPr>
          <p:nvPr/>
        </p:nvPicPr>
        <p:blipFill rotWithShape="1">
          <a:blip r:embed="rId2">
            <a:extLst>
              <a:ext uri="{28A0092B-C50C-407E-A947-70E740481C1C}">
                <a14:useLocalDpi xmlns:a14="http://schemas.microsoft.com/office/drawing/2010/main" val="0"/>
              </a:ext>
            </a:extLst>
          </a:blip>
          <a:srcRect b="36941"/>
          <a:stretch/>
        </p:blipFill>
        <p:spPr bwMode="auto">
          <a:xfrm>
            <a:off x="648181" y="1752140"/>
            <a:ext cx="6000337" cy="4729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an een afbeelding zijn van boom">
            <a:extLst>
              <a:ext uri="{FF2B5EF4-FFF2-40B4-BE49-F238E27FC236}">
                <a16:creationId xmlns:a16="http://schemas.microsoft.com/office/drawing/2014/main" id="{3503D3A9-E387-D88B-F6E3-E4579B638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12"/>
          <a:stretch/>
        </p:blipFill>
        <p:spPr bwMode="auto">
          <a:xfrm>
            <a:off x="382665" y="1632354"/>
            <a:ext cx="7831695" cy="511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998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WERKEN OP HOOGTE </a:t>
            </a:r>
            <a:endParaRPr lang="nl-BE" dirty="0"/>
          </a:p>
        </p:txBody>
      </p:sp>
      <p:pic>
        <p:nvPicPr>
          <p:cNvPr id="4" name="Picture 2" descr="Geen fotobeschrijving beschikba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492" y="1930381"/>
            <a:ext cx="8240631" cy="3708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een fotobeschrijving beschikba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52" b="27289"/>
          <a:stretch/>
        </p:blipFill>
        <p:spPr bwMode="auto">
          <a:xfrm>
            <a:off x="330492" y="1930380"/>
            <a:ext cx="4006016" cy="370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4344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74FF6-9C65-78D2-D79D-6A4BB1416488}"/>
              </a:ext>
            </a:extLst>
          </p:cNvPr>
          <p:cNvSpPr>
            <a:spLocks noGrp="1"/>
          </p:cNvSpPr>
          <p:nvPr>
            <p:ph type="title"/>
          </p:nvPr>
        </p:nvSpPr>
        <p:spPr/>
        <p:txBody>
          <a:bodyPr/>
          <a:lstStyle/>
          <a:p>
            <a:r>
              <a:rPr lang="nl-BE" dirty="0"/>
              <a:t>Doel van deze infosessie</a:t>
            </a:r>
          </a:p>
        </p:txBody>
      </p:sp>
      <p:sp>
        <p:nvSpPr>
          <p:cNvPr id="3" name="Tijdelijke aanduiding voor inhoud 2">
            <a:extLst>
              <a:ext uri="{FF2B5EF4-FFF2-40B4-BE49-F238E27FC236}">
                <a16:creationId xmlns:a16="http://schemas.microsoft.com/office/drawing/2014/main" id="{3496C2F5-E11E-7D75-B638-857B6BCCA56F}"/>
              </a:ext>
            </a:extLst>
          </p:cNvPr>
          <p:cNvSpPr>
            <a:spLocks noGrp="1"/>
          </p:cNvSpPr>
          <p:nvPr>
            <p:ph idx="1"/>
          </p:nvPr>
        </p:nvSpPr>
        <p:spPr>
          <a:xfrm>
            <a:off x="1022556" y="2038119"/>
            <a:ext cx="7548568" cy="3767145"/>
          </a:xfrm>
        </p:spPr>
        <p:txBody>
          <a:bodyPr/>
          <a:lstStyle/>
          <a:p>
            <a:r>
              <a:rPr lang="nl-BE" dirty="0"/>
              <a:t>Verwachtingen</a:t>
            </a:r>
            <a:r>
              <a:rPr lang="nl-BE" dirty="0">
                <a:solidFill>
                  <a:schemeClr val="tx1"/>
                </a:solidFill>
              </a:rPr>
              <a:t> verduidelijken</a:t>
            </a:r>
          </a:p>
          <a:p>
            <a:endParaRPr lang="nl-BE" dirty="0">
              <a:solidFill>
                <a:schemeClr val="tx1"/>
              </a:solidFill>
            </a:endParaRPr>
          </a:p>
          <a:p>
            <a:r>
              <a:rPr lang="nl-BE" dirty="0"/>
              <a:t>Informatie</a:t>
            </a:r>
            <a:r>
              <a:rPr lang="nl-BE" dirty="0">
                <a:solidFill>
                  <a:schemeClr val="tx1"/>
                </a:solidFill>
              </a:rPr>
              <a:t> geven over de studierichting en wat je na hierna kan doen …</a:t>
            </a:r>
          </a:p>
        </p:txBody>
      </p:sp>
    </p:spTree>
    <p:extLst>
      <p:ext uri="{BB962C8B-B14F-4D97-AF65-F5344CB8AC3E}">
        <p14:creationId xmlns:p14="http://schemas.microsoft.com/office/powerpoint/2010/main" val="18002726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F74D6-CC25-FFBE-E478-82C772C9ED70}"/>
              </a:ext>
            </a:extLst>
          </p:cNvPr>
          <p:cNvSpPr>
            <a:spLocks noGrp="1"/>
          </p:cNvSpPr>
          <p:nvPr>
            <p:ph type="title"/>
          </p:nvPr>
        </p:nvSpPr>
        <p:spPr/>
        <p:txBody>
          <a:bodyPr>
            <a:normAutofit fontScale="90000"/>
          </a:bodyPr>
          <a:lstStyle/>
          <a:p>
            <a:r>
              <a:rPr lang="nl-BE" dirty="0"/>
              <a:t>PROJECTEN: GROENBLAUWE PAREL – NATUUR IN JE SCHOOL</a:t>
            </a:r>
          </a:p>
        </p:txBody>
      </p:sp>
      <p:pic>
        <p:nvPicPr>
          <p:cNvPr id="7" name="Afbeelding 6" descr="Afbeelding met buitenshuis, boom, hemel, grond&#10;&#10;Door AI gegenereerde inhoud is mogelijk onjuist.">
            <a:extLst>
              <a:ext uri="{FF2B5EF4-FFF2-40B4-BE49-F238E27FC236}">
                <a16:creationId xmlns:a16="http://schemas.microsoft.com/office/drawing/2014/main" id="{8018063E-B27E-DB1F-EA35-56C419D01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 y="1965959"/>
            <a:ext cx="6118860" cy="4589145"/>
          </a:xfrm>
          <a:prstGeom prst="rect">
            <a:avLst/>
          </a:prstGeom>
        </p:spPr>
      </p:pic>
      <p:pic>
        <p:nvPicPr>
          <p:cNvPr id="9" name="Afbeelding 8" descr="Afbeelding met buitenshuis, hemel, plant, berk&#10;&#10;Door AI gegenereerde inhoud is mogelijk onjuist.">
            <a:extLst>
              <a:ext uri="{FF2B5EF4-FFF2-40B4-BE49-F238E27FC236}">
                <a16:creationId xmlns:a16="http://schemas.microsoft.com/office/drawing/2014/main" id="{E20928EC-E7D2-4BFB-118F-C075B246A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96" y="1904999"/>
            <a:ext cx="6220303" cy="4665227"/>
          </a:xfrm>
          <a:prstGeom prst="rect">
            <a:avLst/>
          </a:prstGeom>
        </p:spPr>
      </p:pic>
    </p:spTree>
    <p:extLst>
      <p:ext uri="{BB962C8B-B14F-4D97-AF65-F5344CB8AC3E}">
        <p14:creationId xmlns:p14="http://schemas.microsoft.com/office/powerpoint/2010/main" val="22546167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4398-B30A-1ECD-9BE2-55802128EA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DF70D1-C4A1-F349-3EC4-4248FE2BD777}"/>
              </a:ext>
            </a:extLst>
          </p:cNvPr>
          <p:cNvSpPr>
            <a:spLocks noGrp="1"/>
          </p:cNvSpPr>
          <p:nvPr>
            <p:ph type="title"/>
          </p:nvPr>
        </p:nvSpPr>
        <p:spPr/>
        <p:txBody>
          <a:bodyPr>
            <a:noAutofit/>
          </a:bodyPr>
          <a:lstStyle/>
          <a:p>
            <a:r>
              <a:rPr lang="nl-BE" sz="3200" dirty="0"/>
              <a:t>Vervolgstudies en carrièremogelijkheden</a:t>
            </a:r>
          </a:p>
        </p:txBody>
      </p:sp>
    </p:spTree>
    <p:extLst>
      <p:ext uri="{BB962C8B-B14F-4D97-AF65-F5344CB8AC3E}">
        <p14:creationId xmlns:p14="http://schemas.microsoft.com/office/powerpoint/2010/main" val="369660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2EA2-032B-1675-C6B1-84C78825894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EB3F98-7DA6-7ACF-3CF3-2063987B30C4}"/>
              </a:ext>
            </a:extLst>
          </p:cNvPr>
          <p:cNvSpPr txBox="1"/>
          <p:nvPr/>
        </p:nvSpPr>
        <p:spPr>
          <a:xfrm>
            <a:off x="1714751" y="803556"/>
            <a:ext cx="7281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E4160A"/>
                </a:solidFill>
                <a:effectLst/>
                <a:uLnTx/>
                <a:uFillTx/>
                <a:latin typeface="+mj-lt"/>
                <a:ea typeface="+mn-ea"/>
                <a:cs typeface="+mn-cs"/>
              </a:rPr>
              <a:t>Vervolgstudies en carrièremogelijkheden</a:t>
            </a:r>
          </a:p>
        </p:txBody>
      </p:sp>
      <p:sp>
        <p:nvSpPr>
          <p:cNvPr id="5" name="object 3"/>
          <p:cNvSpPr txBox="1"/>
          <p:nvPr/>
        </p:nvSpPr>
        <p:spPr>
          <a:xfrm>
            <a:off x="1091381" y="2013280"/>
            <a:ext cx="7659329" cy="3429785"/>
          </a:xfrm>
          <a:prstGeom prst="rect">
            <a:avLst/>
          </a:prstGeom>
        </p:spPr>
        <p:txBody>
          <a:bodyPr vert="horz" wrap="square" lIns="0" tIns="13335" rIns="0" bIns="0" rtlCol="0">
            <a:spAutoFit/>
          </a:bodyPr>
          <a:lstStyle/>
          <a:p>
            <a:pPr marL="342900" indent="-342900" fontAlgn="base">
              <a:buFont typeface="Wingdings" panose="05000000000000000000" pitchFamily="2" charset="2"/>
              <a:buChar char="§"/>
            </a:pPr>
            <a:r>
              <a:rPr lang="fr-BE" sz="2400" spc="20" dirty="0" err="1">
                <a:latin typeface="Arial MT"/>
                <a:cs typeface="Arial MT"/>
              </a:rPr>
              <a:t>Doorstromen</a:t>
            </a:r>
            <a:r>
              <a:rPr lang="fr-BE" sz="2400" spc="20" dirty="0">
                <a:latin typeface="Arial MT"/>
                <a:cs typeface="Arial MT"/>
              </a:rPr>
              <a:t> </a:t>
            </a:r>
            <a:r>
              <a:rPr lang="fr-BE" sz="2400" spc="20" dirty="0" err="1">
                <a:latin typeface="Arial MT"/>
                <a:cs typeface="Arial MT"/>
              </a:rPr>
              <a:t>naar</a:t>
            </a:r>
            <a:r>
              <a:rPr lang="fr-BE" sz="2400" spc="20" dirty="0">
                <a:latin typeface="Arial MT"/>
                <a:cs typeface="Arial MT"/>
              </a:rPr>
              <a:t> </a:t>
            </a:r>
            <a:r>
              <a:rPr lang="fr-BE" sz="2400" spc="20" dirty="0" err="1">
                <a:latin typeface="Arial MT"/>
                <a:cs typeface="Arial MT"/>
              </a:rPr>
              <a:t>graduaatopleiding</a:t>
            </a:r>
            <a:r>
              <a:rPr lang="fr-BE" sz="2400" spc="20" dirty="0">
                <a:latin typeface="Arial MT"/>
                <a:cs typeface="Arial MT"/>
              </a:rPr>
              <a:t>, </a:t>
            </a:r>
            <a:r>
              <a:rPr lang="fr-BE" sz="2400" spc="20" dirty="0" err="1">
                <a:latin typeface="Arial MT"/>
                <a:cs typeface="Arial MT"/>
              </a:rPr>
              <a:t>bijv</a:t>
            </a:r>
            <a:r>
              <a:rPr lang="fr-BE" sz="2400" spc="20" dirty="0">
                <a:latin typeface="Arial MT"/>
                <a:cs typeface="Arial MT"/>
              </a:rPr>
              <a:t>. </a:t>
            </a:r>
            <a:br>
              <a:rPr lang="fr-BE" sz="2400" spc="20" dirty="0">
                <a:latin typeface="Arial MT"/>
                <a:cs typeface="Arial MT"/>
              </a:rPr>
            </a:br>
            <a:br>
              <a:rPr lang="fr-BE" sz="2400" spc="20" dirty="0">
                <a:latin typeface="Arial MT"/>
                <a:cs typeface="Arial MT"/>
              </a:rPr>
            </a:br>
            <a:r>
              <a:rPr lang="nl-BE" dirty="0">
                <a:latin typeface="+mj-lt"/>
              </a:rPr>
              <a:t>Productiebeheer Land- en Tuinbouw</a:t>
            </a:r>
            <a:br>
              <a:rPr lang="nl-BE" dirty="0">
                <a:latin typeface="+mj-lt"/>
              </a:rPr>
            </a:br>
            <a:r>
              <a:rPr lang="nl-BE" dirty="0">
                <a:latin typeface="+mj-lt"/>
              </a:rPr>
              <a:t>Groenvoorziening </a:t>
            </a:r>
            <a:br>
              <a:rPr lang="nl-BE" dirty="0">
                <a:latin typeface="+mj-lt"/>
              </a:rPr>
            </a:br>
            <a:r>
              <a:rPr lang="nl-BE" dirty="0">
                <a:latin typeface="+mj-lt"/>
              </a:rPr>
              <a:t>Ecologische Tuin en Landschapsinrichting </a:t>
            </a:r>
            <a:br>
              <a:rPr lang="nl-BE" dirty="0">
                <a:latin typeface="+mj-lt"/>
              </a:rPr>
            </a:br>
            <a:br>
              <a:rPr lang="nl-BE" dirty="0">
                <a:latin typeface="+mj-lt"/>
              </a:rPr>
            </a:br>
            <a:r>
              <a:rPr lang="nl-BE" dirty="0">
                <a:latin typeface="+mj-lt"/>
                <a:sym typeface="Wingdings" panose="05000000000000000000" pitchFamily="2" charset="2"/>
              </a:rPr>
              <a:t> Praktijkgerichte opleiding in hoger onderwijs. </a:t>
            </a:r>
            <a:br>
              <a:rPr lang="nl-BE" dirty="0">
                <a:latin typeface="+mj-lt"/>
                <a:sym typeface="Wingdings" panose="05000000000000000000" pitchFamily="2" charset="2"/>
              </a:rPr>
            </a:br>
            <a:r>
              <a:rPr lang="nl-BE" dirty="0">
                <a:latin typeface="+mj-lt"/>
                <a:sym typeface="Wingdings" panose="05000000000000000000" pitchFamily="2" charset="2"/>
              </a:rPr>
              <a:t> Duurt in regel TWEE jaar. </a:t>
            </a:r>
            <a:br>
              <a:rPr lang="nl-BE" dirty="0">
                <a:latin typeface="+mj-lt"/>
              </a:rPr>
            </a:br>
            <a:endParaRPr lang="fr-BE" sz="2400" spc="20" dirty="0">
              <a:latin typeface="+mj-lt"/>
              <a:cs typeface="Arial MT"/>
            </a:endParaRPr>
          </a:p>
          <a:p>
            <a:pPr marL="342900" indent="-342900" fontAlgn="base">
              <a:buFont typeface="Wingdings" panose="05000000000000000000" pitchFamily="2" charset="2"/>
              <a:buChar char="§"/>
            </a:pPr>
            <a:endParaRPr lang="fr-BE" sz="2400" spc="-5" dirty="0">
              <a:latin typeface="Arial MT"/>
              <a:cs typeface="Arial MT"/>
            </a:endParaRPr>
          </a:p>
          <a:p>
            <a:pPr>
              <a:spcAft>
                <a:spcPts val="600"/>
              </a:spcAft>
            </a:pPr>
            <a:endParaRPr dirty="0">
              <a:latin typeface="Arial MT"/>
              <a:cs typeface="Arial MT"/>
            </a:endParaRPr>
          </a:p>
        </p:txBody>
      </p:sp>
    </p:spTree>
    <p:extLst>
      <p:ext uri="{BB962C8B-B14F-4D97-AF65-F5344CB8AC3E}">
        <p14:creationId xmlns:p14="http://schemas.microsoft.com/office/powerpoint/2010/main" val="67809367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2EA2-032B-1675-C6B1-84C78825894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EB3F98-7DA6-7ACF-3CF3-2063987B30C4}"/>
              </a:ext>
            </a:extLst>
          </p:cNvPr>
          <p:cNvSpPr txBox="1"/>
          <p:nvPr/>
        </p:nvSpPr>
        <p:spPr>
          <a:xfrm>
            <a:off x="1714751" y="803556"/>
            <a:ext cx="7281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E4160A"/>
                </a:solidFill>
                <a:effectLst/>
                <a:uLnTx/>
                <a:uFillTx/>
                <a:latin typeface="+mj-lt"/>
                <a:ea typeface="+mn-ea"/>
                <a:cs typeface="+mn-cs"/>
              </a:rPr>
              <a:t>Vervolgstudies en carrièremogelijkheden</a:t>
            </a:r>
          </a:p>
        </p:txBody>
      </p:sp>
      <p:sp>
        <p:nvSpPr>
          <p:cNvPr id="5" name="object 3"/>
          <p:cNvSpPr txBox="1"/>
          <p:nvPr/>
        </p:nvSpPr>
        <p:spPr>
          <a:xfrm>
            <a:off x="1091381" y="2013280"/>
            <a:ext cx="7659329" cy="3152786"/>
          </a:xfrm>
          <a:prstGeom prst="rect">
            <a:avLst/>
          </a:prstGeom>
        </p:spPr>
        <p:txBody>
          <a:bodyPr vert="horz" wrap="square" lIns="0" tIns="13335" rIns="0" bIns="0" rtlCol="0">
            <a:spAutoFit/>
          </a:bodyPr>
          <a:lstStyle/>
          <a:p>
            <a:pPr marL="342900" indent="-342900" fontAlgn="base">
              <a:buFont typeface="Wingdings" panose="05000000000000000000" pitchFamily="2" charset="2"/>
              <a:buChar char="§"/>
            </a:pPr>
            <a:r>
              <a:rPr lang="fr-BE" sz="2400" spc="20" dirty="0" err="1">
                <a:latin typeface="Arial MT"/>
                <a:cs typeface="Arial MT"/>
              </a:rPr>
              <a:t>Doorstromen</a:t>
            </a:r>
            <a:r>
              <a:rPr lang="fr-BE" sz="2400" spc="20" dirty="0">
                <a:latin typeface="Arial MT"/>
                <a:cs typeface="Arial MT"/>
              </a:rPr>
              <a:t> </a:t>
            </a:r>
            <a:r>
              <a:rPr lang="fr-BE" sz="2400" spc="20" dirty="0" err="1">
                <a:latin typeface="Arial MT"/>
                <a:cs typeface="Arial MT"/>
              </a:rPr>
              <a:t>naar</a:t>
            </a:r>
            <a:r>
              <a:rPr lang="fr-BE" sz="2400" spc="20" dirty="0">
                <a:latin typeface="Arial MT"/>
                <a:cs typeface="Arial MT"/>
              </a:rPr>
              <a:t> </a:t>
            </a:r>
            <a:r>
              <a:rPr lang="fr-BE" sz="2400" spc="20" dirty="0" err="1">
                <a:latin typeface="Arial MT"/>
                <a:cs typeface="Arial MT"/>
              </a:rPr>
              <a:t>bachelor-opleiding</a:t>
            </a:r>
            <a:r>
              <a:rPr lang="fr-BE" sz="2400" spc="20" dirty="0">
                <a:latin typeface="Arial MT"/>
                <a:cs typeface="Arial MT"/>
              </a:rPr>
              <a:t>, </a:t>
            </a:r>
            <a:r>
              <a:rPr lang="fr-BE" sz="2400" spc="20" dirty="0" err="1">
                <a:latin typeface="Arial MT"/>
                <a:cs typeface="Arial MT"/>
              </a:rPr>
              <a:t>bijv</a:t>
            </a:r>
            <a:r>
              <a:rPr lang="fr-BE" sz="2400" spc="20" dirty="0">
                <a:latin typeface="Arial MT"/>
                <a:cs typeface="Arial MT"/>
              </a:rPr>
              <a:t>. </a:t>
            </a:r>
            <a:br>
              <a:rPr lang="fr-BE" sz="2400" spc="20" dirty="0">
                <a:latin typeface="Arial MT"/>
                <a:cs typeface="Arial MT"/>
              </a:rPr>
            </a:br>
            <a:r>
              <a:rPr lang="fr-BE" sz="2400" spc="20" dirty="0">
                <a:latin typeface="Arial MT"/>
                <a:cs typeface="Arial MT"/>
              </a:rPr>
              <a:t>Agro- en Biotechnologie </a:t>
            </a:r>
          </a:p>
          <a:p>
            <a:pPr marL="342900" indent="-342900" fontAlgn="base">
              <a:buFont typeface="Wingdings" panose="05000000000000000000" pitchFamily="2" charset="2"/>
              <a:buChar char="§"/>
            </a:pPr>
            <a:r>
              <a:rPr lang="fr-BE" sz="2400" spc="20" dirty="0" err="1">
                <a:latin typeface="Arial MT"/>
                <a:cs typeface="Arial MT"/>
              </a:rPr>
              <a:t>Landschaps</a:t>
            </a:r>
            <a:r>
              <a:rPr lang="fr-BE" sz="2400" spc="20" dirty="0">
                <a:latin typeface="Arial MT"/>
                <a:cs typeface="Arial MT"/>
              </a:rPr>
              <a:t> en – </a:t>
            </a:r>
            <a:r>
              <a:rPr lang="fr-BE" sz="2400" spc="20" dirty="0" err="1">
                <a:latin typeface="Arial MT"/>
                <a:cs typeface="Arial MT"/>
              </a:rPr>
              <a:t>Tuinarchitectuur</a:t>
            </a:r>
            <a:endParaRPr lang="fr-BE" sz="2400" spc="20" dirty="0">
              <a:latin typeface="Arial MT"/>
              <a:cs typeface="Arial MT"/>
            </a:endParaRPr>
          </a:p>
          <a:p>
            <a:pPr marL="342900" indent="-342900" fontAlgn="base">
              <a:buFont typeface="Wingdings" panose="05000000000000000000" pitchFamily="2" charset="2"/>
              <a:buChar char="§"/>
            </a:pPr>
            <a:r>
              <a:rPr lang="fr-BE" sz="2400" spc="20" dirty="0" err="1">
                <a:latin typeface="Arial MT"/>
                <a:cs typeface="Arial MT"/>
              </a:rPr>
              <a:t>Toegepaste</a:t>
            </a:r>
            <a:r>
              <a:rPr lang="fr-BE" sz="2400" spc="20" dirty="0">
                <a:latin typeface="Arial MT"/>
                <a:cs typeface="Arial MT"/>
              </a:rPr>
              <a:t> </a:t>
            </a:r>
            <a:r>
              <a:rPr lang="fr-BE" sz="2400" spc="20" dirty="0" err="1">
                <a:latin typeface="Arial MT"/>
                <a:cs typeface="Arial MT"/>
              </a:rPr>
              <a:t>Plantwetenschappen</a:t>
            </a:r>
            <a:r>
              <a:rPr lang="fr-BE" sz="2400" spc="20" dirty="0">
                <a:latin typeface="Arial MT"/>
                <a:cs typeface="Arial MT"/>
              </a:rPr>
              <a:t> </a:t>
            </a:r>
          </a:p>
          <a:p>
            <a:pPr marL="342900" indent="-342900" fontAlgn="base">
              <a:buFont typeface="Wingdings" panose="05000000000000000000" pitchFamily="2" charset="2"/>
              <a:buChar char="§"/>
            </a:pPr>
            <a:r>
              <a:rPr lang="fr-BE" sz="2400" spc="20" dirty="0">
                <a:latin typeface="Arial MT"/>
                <a:cs typeface="Arial MT"/>
              </a:rPr>
              <a:t>……</a:t>
            </a:r>
            <a:br>
              <a:rPr lang="fr-BE" sz="2400" spc="20" dirty="0">
                <a:latin typeface="Arial MT"/>
                <a:cs typeface="Arial MT"/>
              </a:rPr>
            </a:br>
            <a:br>
              <a:rPr lang="nl-BE" dirty="0">
                <a:latin typeface="+mj-lt"/>
              </a:rPr>
            </a:br>
            <a:endParaRPr lang="fr-BE" sz="2400" spc="20" dirty="0">
              <a:latin typeface="+mj-lt"/>
              <a:cs typeface="Arial MT"/>
            </a:endParaRPr>
          </a:p>
          <a:p>
            <a:pPr marL="342900" indent="-342900" fontAlgn="base">
              <a:buFont typeface="Wingdings" panose="05000000000000000000" pitchFamily="2" charset="2"/>
              <a:buChar char="§"/>
            </a:pPr>
            <a:endParaRPr lang="fr-BE" sz="2400" spc="-5" dirty="0">
              <a:latin typeface="Arial MT"/>
              <a:cs typeface="Arial MT"/>
            </a:endParaRPr>
          </a:p>
          <a:p>
            <a:pPr>
              <a:spcAft>
                <a:spcPts val="600"/>
              </a:spcAft>
            </a:pPr>
            <a:endParaRPr dirty="0">
              <a:latin typeface="Arial MT"/>
              <a:cs typeface="Arial MT"/>
            </a:endParaRPr>
          </a:p>
        </p:txBody>
      </p:sp>
    </p:spTree>
    <p:extLst>
      <p:ext uri="{BB962C8B-B14F-4D97-AF65-F5344CB8AC3E}">
        <p14:creationId xmlns:p14="http://schemas.microsoft.com/office/powerpoint/2010/main" val="387541158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2EA2-032B-1675-C6B1-84C78825894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2EB3F98-7DA6-7ACF-3CF3-2063987B30C4}"/>
              </a:ext>
            </a:extLst>
          </p:cNvPr>
          <p:cNvSpPr txBox="1"/>
          <p:nvPr/>
        </p:nvSpPr>
        <p:spPr>
          <a:xfrm>
            <a:off x="1714751" y="803556"/>
            <a:ext cx="7281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E4160A"/>
                </a:solidFill>
                <a:effectLst/>
                <a:uLnTx/>
                <a:uFillTx/>
                <a:latin typeface="+mj-lt"/>
                <a:ea typeface="+mn-ea"/>
                <a:cs typeface="+mn-cs"/>
              </a:rPr>
              <a:t>Vervolgstudies en carrièremogelijkheden</a:t>
            </a:r>
          </a:p>
        </p:txBody>
      </p:sp>
      <p:sp>
        <p:nvSpPr>
          <p:cNvPr id="5" name="object 3"/>
          <p:cNvSpPr txBox="1"/>
          <p:nvPr/>
        </p:nvSpPr>
        <p:spPr>
          <a:xfrm>
            <a:off x="1091381" y="2013280"/>
            <a:ext cx="7659329" cy="3983783"/>
          </a:xfrm>
          <a:prstGeom prst="rect">
            <a:avLst/>
          </a:prstGeom>
        </p:spPr>
        <p:txBody>
          <a:bodyPr vert="horz" wrap="square" lIns="0" tIns="13335" rIns="0" bIns="0" rtlCol="0">
            <a:spAutoFit/>
          </a:bodyPr>
          <a:lstStyle/>
          <a:p>
            <a:pPr marL="342900" indent="-342900" fontAlgn="base">
              <a:buFont typeface="Wingdings" panose="05000000000000000000" pitchFamily="2" charset="2"/>
              <a:buChar char="§"/>
            </a:pPr>
            <a:r>
              <a:rPr lang="fr-BE" sz="2400" spc="20" dirty="0" err="1">
                <a:latin typeface="Arial MT"/>
                <a:cs typeface="Arial MT"/>
              </a:rPr>
              <a:t>Doorstromen</a:t>
            </a:r>
            <a:r>
              <a:rPr lang="fr-BE" sz="2400" spc="20" dirty="0">
                <a:latin typeface="Arial MT"/>
                <a:cs typeface="Arial MT"/>
              </a:rPr>
              <a:t> </a:t>
            </a:r>
            <a:r>
              <a:rPr lang="fr-BE" sz="2400" spc="20" dirty="0" err="1">
                <a:latin typeface="Arial MT"/>
                <a:cs typeface="Arial MT"/>
              </a:rPr>
              <a:t>naar</a:t>
            </a:r>
            <a:r>
              <a:rPr lang="fr-BE" sz="2400" spc="20" dirty="0">
                <a:latin typeface="Arial MT"/>
                <a:cs typeface="Arial MT"/>
              </a:rPr>
              <a:t> 7de JAAR DUAAL! </a:t>
            </a:r>
            <a:br>
              <a:rPr lang="fr-BE" sz="2400" spc="20" dirty="0">
                <a:latin typeface="Arial MT"/>
                <a:cs typeface="Arial MT"/>
              </a:rPr>
            </a:br>
            <a:endParaRPr lang="fr-BE" sz="2400" spc="20" dirty="0">
              <a:latin typeface="Arial MT"/>
              <a:cs typeface="Arial MT"/>
            </a:endParaRPr>
          </a:p>
          <a:p>
            <a:r>
              <a:rPr lang="nl-NL" dirty="0">
                <a:hlinkClick r:id="rId3"/>
              </a:rPr>
              <a:t>DUAAL groenaanleg en -beheer</a:t>
            </a:r>
            <a:endParaRPr lang="nl-NL" dirty="0"/>
          </a:p>
          <a:p>
            <a:r>
              <a:rPr lang="nl-NL" dirty="0">
                <a:hlinkClick r:id="rId4"/>
              </a:rPr>
              <a:t>DUAAL plant en milieu</a:t>
            </a:r>
            <a:endParaRPr lang="nl-NL" dirty="0"/>
          </a:p>
          <a:p>
            <a:r>
              <a:rPr lang="nl-NL" dirty="0">
                <a:hlinkClick r:id="rId5"/>
              </a:rPr>
              <a:t>DUAAL dier en milieu</a:t>
            </a:r>
            <a:endParaRPr lang="nl-NL" dirty="0"/>
          </a:p>
          <a:p>
            <a:r>
              <a:rPr lang="nl-NL" dirty="0">
                <a:hlinkClick r:id="rId6"/>
              </a:rPr>
              <a:t>DUAAL groendecoratie</a:t>
            </a:r>
            <a:endParaRPr lang="nl-NL" dirty="0"/>
          </a:p>
          <a:p>
            <a:r>
              <a:rPr lang="nl-NL" dirty="0">
                <a:hlinkClick r:id="rId7"/>
              </a:rPr>
              <a:t>DUAAL natuur- en groentechnieken</a:t>
            </a:r>
            <a:endParaRPr lang="nl-NL" dirty="0"/>
          </a:p>
          <a:p>
            <a:pPr marL="342900" indent="-342900" fontAlgn="base">
              <a:buFont typeface="Wingdings" panose="05000000000000000000" pitchFamily="2" charset="2"/>
              <a:buChar char="§"/>
            </a:pPr>
            <a:endParaRPr lang="nl-BE" dirty="0">
              <a:latin typeface="+mj-lt"/>
            </a:endParaRPr>
          </a:p>
          <a:p>
            <a:pPr fontAlgn="base"/>
            <a:r>
              <a:rPr lang="nl-BE" dirty="0">
                <a:latin typeface="+mj-lt"/>
              </a:rPr>
              <a:t>REDEN: EXTRA PRAKTIJKERVARING + ATTESTEN + MOGELIJKHEID TOT BUITENLANDSE STAGE! </a:t>
            </a:r>
            <a:br>
              <a:rPr lang="nl-BE" dirty="0">
                <a:latin typeface="+mj-lt"/>
              </a:rPr>
            </a:br>
            <a:endParaRPr lang="fr-BE" sz="2400" spc="20" dirty="0">
              <a:latin typeface="+mj-lt"/>
              <a:cs typeface="Arial MT"/>
            </a:endParaRPr>
          </a:p>
          <a:p>
            <a:pPr marL="342900" indent="-342900" fontAlgn="base">
              <a:buFont typeface="Wingdings" panose="05000000000000000000" pitchFamily="2" charset="2"/>
              <a:buChar char="§"/>
            </a:pPr>
            <a:endParaRPr lang="fr-BE" sz="2400" spc="-5" dirty="0">
              <a:latin typeface="Arial MT"/>
              <a:cs typeface="Arial MT"/>
            </a:endParaRPr>
          </a:p>
          <a:p>
            <a:pPr>
              <a:spcAft>
                <a:spcPts val="600"/>
              </a:spcAft>
            </a:pPr>
            <a:endParaRPr dirty="0">
              <a:latin typeface="Arial MT"/>
              <a:cs typeface="Arial MT"/>
            </a:endParaRPr>
          </a:p>
        </p:txBody>
      </p:sp>
    </p:spTree>
    <p:extLst>
      <p:ext uri="{BB962C8B-B14F-4D97-AF65-F5344CB8AC3E}">
        <p14:creationId xmlns:p14="http://schemas.microsoft.com/office/powerpoint/2010/main" val="243675903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ersoon, kleding, person&#10;&#10;Door AI gegenereerde inhoud is mogelijk onjuist.">
            <a:extLst>
              <a:ext uri="{FF2B5EF4-FFF2-40B4-BE49-F238E27FC236}">
                <a16:creationId xmlns:a16="http://schemas.microsoft.com/office/drawing/2014/main" id="{57D029E0-143A-6342-31B5-1715D087E5BE}"/>
              </a:ext>
            </a:extLst>
          </p:cNvPr>
          <p:cNvPicPr>
            <a:picLocks noChangeAspect="1"/>
          </p:cNvPicPr>
          <p:nvPr/>
        </p:nvPicPr>
        <p:blipFill>
          <a:blip r:embed="rId3"/>
          <a:stretch>
            <a:fillRect/>
          </a:stretch>
        </p:blipFill>
        <p:spPr>
          <a:xfrm>
            <a:off x="0" y="56340"/>
            <a:ext cx="9144000" cy="6745319"/>
          </a:xfrm>
          <a:prstGeom prst="rect">
            <a:avLst/>
          </a:prstGeom>
        </p:spPr>
      </p:pic>
    </p:spTree>
    <p:extLst>
      <p:ext uri="{BB962C8B-B14F-4D97-AF65-F5344CB8AC3E}">
        <p14:creationId xmlns:p14="http://schemas.microsoft.com/office/powerpoint/2010/main" val="8853612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en fotobeschrijving beschikbaar.">
            <a:extLst>
              <a:ext uri="{FF2B5EF4-FFF2-40B4-BE49-F238E27FC236}">
                <a16:creationId xmlns:a16="http://schemas.microsoft.com/office/drawing/2014/main" id="{7D45AFAD-3257-EB1C-6EC6-443DEBAAC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7956"/>
            <a:ext cx="9345757" cy="217343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23E0514-FACE-59C6-E403-3D0B48147ECC}"/>
              </a:ext>
            </a:extLst>
          </p:cNvPr>
          <p:cNvSpPr>
            <a:spLocks noGrp="1"/>
          </p:cNvSpPr>
          <p:nvPr>
            <p:ph type="ctrTitle"/>
          </p:nvPr>
        </p:nvSpPr>
        <p:spPr>
          <a:xfrm>
            <a:off x="4924540" y="1894901"/>
            <a:ext cx="3226038" cy="760164"/>
          </a:xfrm>
        </p:spPr>
        <p:txBody>
          <a:bodyPr>
            <a:normAutofit fontScale="90000"/>
          </a:bodyPr>
          <a:lstStyle/>
          <a:p>
            <a:r>
              <a:rPr lang="nl-BE" dirty="0"/>
              <a:t>VRAGEN?</a:t>
            </a:r>
          </a:p>
        </p:txBody>
      </p:sp>
    </p:spTree>
    <p:extLst>
      <p:ext uri="{BB962C8B-B14F-4D97-AF65-F5344CB8AC3E}">
        <p14:creationId xmlns:p14="http://schemas.microsoft.com/office/powerpoint/2010/main" val="829655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Tekstvak 1">
            <a:extLst>
              <a:ext uri="{FF2B5EF4-FFF2-40B4-BE49-F238E27FC236}">
                <a16:creationId xmlns:a16="http://schemas.microsoft.com/office/drawing/2014/main" id="{46D68C40-2900-4062-D6B8-4A9BA938E4A2}"/>
              </a:ext>
            </a:extLst>
          </p:cNvPr>
          <p:cNvSpPr txBox="1"/>
          <p:nvPr/>
        </p:nvSpPr>
        <p:spPr>
          <a:xfrm>
            <a:off x="4157330" y="967563"/>
            <a:ext cx="4433777" cy="1446550"/>
          </a:xfrm>
          <a:prstGeom prst="rect">
            <a:avLst/>
          </a:prstGeom>
          <a:noFill/>
        </p:spPr>
        <p:txBody>
          <a:bodyPr wrap="square" rtlCol="0">
            <a:spAutoFit/>
          </a:bodyPr>
          <a:lstStyle/>
          <a:p>
            <a:r>
              <a:rPr lang="nl-BE" sz="4400">
                <a:solidFill>
                  <a:schemeClr val="bg1"/>
                </a:solidFill>
              </a:rPr>
              <a:t>Dankjewel voor jullie aandacht! </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8708DDB-78E0-6C04-02F2-2CFA88C26E8B}"/>
              </a:ext>
            </a:extLst>
          </p:cNvPr>
          <p:cNvSpPr>
            <a:spLocks noGrp="1"/>
          </p:cNvSpPr>
          <p:nvPr>
            <p:ph type="title"/>
          </p:nvPr>
        </p:nvSpPr>
        <p:spPr/>
        <p:txBody>
          <a:bodyPr/>
          <a:lstStyle/>
          <a:p>
            <a:r>
              <a:rPr lang="nl-BE" dirty="0"/>
              <a:t>KEUZE RICHTINGEN </a:t>
            </a:r>
          </a:p>
        </p:txBody>
      </p:sp>
      <p:pic>
        <p:nvPicPr>
          <p:cNvPr id="15" name="Afbeelding 14" descr="Afbeelding met tekst, plant, illustratie, ontwerp&#10;&#10;Door AI gegenereerde inhoud is mogelijk onjuist.">
            <a:extLst>
              <a:ext uri="{FF2B5EF4-FFF2-40B4-BE49-F238E27FC236}">
                <a16:creationId xmlns:a16="http://schemas.microsoft.com/office/drawing/2014/main" id="{4603C314-EE7B-760D-5C2C-0C734E0A3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198437"/>
            <a:ext cx="8427245" cy="5618163"/>
          </a:xfrm>
          <a:prstGeom prst="rect">
            <a:avLst/>
          </a:prstGeom>
        </p:spPr>
      </p:pic>
    </p:spTree>
    <p:extLst>
      <p:ext uri="{BB962C8B-B14F-4D97-AF65-F5344CB8AC3E}">
        <p14:creationId xmlns:p14="http://schemas.microsoft.com/office/powerpoint/2010/main" val="140210262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6609"/>
            <a:ext cx="6657340" cy="505267"/>
          </a:xfrm>
          <a:prstGeom prst="rect">
            <a:avLst/>
          </a:prstGeom>
        </p:spPr>
        <p:txBody>
          <a:bodyPr vert="horz" wrap="square" lIns="0" tIns="12700" rIns="0" bIns="0" rtlCol="0">
            <a:spAutoFit/>
          </a:bodyPr>
          <a:lstStyle/>
          <a:p>
            <a:pPr marL="12700">
              <a:lnSpc>
                <a:spcPct val="100000"/>
              </a:lnSpc>
              <a:spcBef>
                <a:spcPts val="100"/>
              </a:spcBef>
            </a:pPr>
            <a:r>
              <a:rPr lang="nl-BE" spc="-5" dirty="0"/>
              <a:t>Lessentabel: </a:t>
            </a:r>
            <a:r>
              <a:rPr lang="nl-BE" sz="2800" spc="-5" dirty="0"/>
              <a:t>ALGEMENE VORMING  </a:t>
            </a:r>
            <a:endParaRPr dirty="0"/>
          </a:p>
        </p:txBody>
      </p:sp>
      <p:pic>
        <p:nvPicPr>
          <p:cNvPr id="5" name="Afbeelding 4" descr="Afbeelding met tekst, schermopname, nummer, Lettertype&#10;&#10;Door AI gegenereerde inhoud is mogelijk onjuist.">
            <a:extLst>
              <a:ext uri="{FF2B5EF4-FFF2-40B4-BE49-F238E27FC236}">
                <a16:creationId xmlns:a16="http://schemas.microsoft.com/office/drawing/2014/main" id="{5971C0E4-CAB2-7949-3CEC-9B5C29D19905}"/>
              </a:ext>
            </a:extLst>
          </p:cNvPr>
          <p:cNvPicPr>
            <a:picLocks noChangeAspect="1"/>
          </p:cNvPicPr>
          <p:nvPr/>
        </p:nvPicPr>
        <p:blipFill>
          <a:blip r:embed="rId2"/>
          <a:stretch>
            <a:fillRect/>
          </a:stretch>
        </p:blipFill>
        <p:spPr>
          <a:xfrm>
            <a:off x="2352392" y="1671315"/>
            <a:ext cx="4058216" cy="4620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57165" cy="629018"/>
          </a:xfrm>
          <a:prstGeom prst="rect">
            <a:avLst/>
          </a:prstGeom>
        </p:spPr>
        <p:txBody>
          <a:bodyPr vert="horz" wrap="square" lIns="0" tIns="13335" rIns="0" bIns="0" rtlCol="0">
            <a:spAutoFit/>
          </a:bodyPr>
          <a:lstStyle/>
          <a:p>
            <a:pPr marL="12700">
              <a:lnSpc>
                <a:spcPct val="100000"/>
              </a:lnSpc>
              <a:spcBef>
                <a:spcPts val="105"/>
              </a:spcBef>
            </a:pPr>
            <a:r>
              <a:rPr lang="nl-BE" sz="2000" dirty="0"/>
              <a:t>Lessentabel: SPECIFIEKE VORMING</a:t>
            </a:r>
            <a:br>
              <a:rPr lang="nl-BE" sz="2000" dirty="0"/>
            </a:br>
            <a:r>
              <a:rPr lang="nl-BE" sz="2000" dirty="0"/>
              <a:t>AGROTECHNIEKEN PLANT</a:t>
            </a:r>
            <a:endParaRPr sz="2000" dirty="0"/>
          </a:p>
        </p:txBody>
      </p:sp>
      <p:sp>
        <p:nvSpPr>
          <p:cNvPr id="3" name="object 3"/>
          <p:cNvSpPr txBox="1"/>
          <p:nvPr/>
        </p:nvSpPr>
        <p:spPr>
          <a:xfrm>
            <a:off x="5443473" y="1607438"/>
            <a:ext cx="3115310" cy="2672398"/>
          </a:xfrm>
          <a:prstGeom prst="rect">
            <a:avLst/>
          </a:prstGeom>
        </p:spPr>
        <p:txBody>
          <a:bodyPr vert="horz" wrap="square" lIns="0" tIns="50165" rIns="0" bIns="0" rtlCol="0">
            <a:spAutoFit/>
          </a:bodyPr>
          <a:lstStyle/>
          <a:p>
            <a:pPr marL="335280" marR="290830" indent="-323215">
              <a:lnSpc>
                <a:spcPts val="1250"/>
              </a:lnSpc>
              <a:spcBef>
                <a:spcPts val="395"/>
              </a:spcBef>
              <a:buFont typeface="Calibri"/>
              <a:buChar char="-"/>
              <a:tabLst>
                <a:tab pos="335280" algn="l"/>
                <a:tab pos="335915" algn="l"/>
              </a:tabLst>
            </a:pPr>
            <a:r>
              <a:rPr sz="1300" b="1" spc="-10" dirty="0">
                <a:solidFill>
                  <a:srgbClr val="E31609"/>
                </a:solidFill>
                <a:latin typeface="Arial"/>
                <a:cs typeface="Arial"/>
              </a:rPr>
              <a:t>Interesse</a:t>
            </a:r>
            <a:r>
              <a:rPr sz="1300" b="1" spc="25" dirty="0">
                <a:solidFill>
                  <a:srgbClr val="E31609"/>
                </a:solidFill>
                <a:latin typeface="Arial"/>
                <a:cs typeface="Arial"/>
              </a:rPr>
              <a:t> </a:t>
            </a:r>
            <a:r>
              <a:rPr sz="1300" b="1" spc="-5" dirty="0">
                <a:solidFill>
                  <a:srgbClr val="E31609"/>
                </a:solidFill>
                <a:latin typeface="Arial"/>
                <a:cs typeface="Arial"/>
              </a:rPr>
              <a:t>in</a:t>
            </a:r>
            <a:r>
              <a:rPr sz="1300" b="1" spc="5" dirty="0">
                <a:solidFill>
                  <a:srgbClr val="E31609"/>
                </a:solidFill>
                <a:latin typeface="Arial"/>
                <a:cs typeface="Arial"/>
              </a:rPr>
              <a:t> </a:t>
            </a:r>
            <a:r>
              <a:rPr sz="1300" b="1" spc="-10" dirty="0">
                <a:solidFill>
                  <a:srgbClr val="E31609"/>
                </a:solidFill>
                <a:latin typeface="Arial"/>
                <a:cs typeface="Arial"/>
              </a:rPr>
              <a:t>groei</a:t>
            </a:r>
            <a:r>
              <a:rPr sz="1300" b="1" spc="15" dirty="0">
                <a:solidFill>
                  <a:srgbClr val="E31609"/>
                </a:solidFill>
                <a:latin typeface="Arial"/>
                <a:cs typeface="Arial"/>
              </a:rPr>
              <a:t> </a:t>
            </a:r>
            <a:r>
              <a:rPr sz="1300" b="1" spc="-5" dirty="0">
                <a:solidFill>
                  <a:srgbClr val="E31609"/>
                </a:solidFill>
                <a:latin typeface="Arial"/>
                <a:cs typeface="Arial"/>
              </a:rPr>
              <a:t>en</a:t>
            </a:r>
            <a:r>
              <a:rPr sz="1300" b="1" spc="15" dirty="0">
                <a:solidFill>
                  <a:srgbClr val="E31609"/>
                </a:solidFill>
                <a:latin typeface="Arial"/>
                <a:cs typeface="Arial"/>
              </a:rPr>
              <a:t> </a:t>
            </a:r>
            <a:r>
              <a:rPr sz="1300" b="1" spc="-5" dirty="0">
                <a:solidFill>
                  <a:srgbClr val="E31609"/>
                </a:solidFill>
                <a:latin typeface="Arial"/>
                <a:cs typeface="Arial"/>
              </a:rPr>
              <a:t>kweek</a:t>
            </a:r>
            <a:r>
              <a:rPr sz="1300" b="1" spc="-10" dirty="0">
                <a:solidFill>
                  <a:srgbClr val="E31609"/>
                </a:solidFill>
                <a:latin typeface="Arial"/>
                <a:cs typeface="Arial"/>
              </a:rPr>
              <a:t> </a:t>
            </a:r>
            <a:r>
              <a:rPr sz="1300" b="1" spc="-15" dirty="0">
                <a:solidFill>
                  <a:srgbClr val="E31609"/>
                </a:solidFill>
                <a:latin typeface="Arial"/>
                <a:cs typeface="Arial"/>
              </a:rPr>
              <a:t>van </a:t>
            </a:r>
            <a:r>
              <a:rPr sz="1300" b="1" spc="-345" dirty="0">
                <a:solidFill>
                  <a:srgbClr val="E31609"/>
                </a:solidFill>
                <a:latin typeface="Arial"/>
                <a:cs typeface="Arial"/>
              </a:rPr>
              <a:t> </a:t>
            </a:r>
            <a:r>
              <a:rPr sz="1300" b="1" spc="-5" dirty="0" err="1">
                <a:solidFill>
                  <a:srgbClr val="E31609"/>
                </a:solidFill>
                <a:latin typeface="Arial"/>
                <a:cs typeface="Arial"/>
              </a:rPr>
              <a:t>planten</a:t>
            </a:r>
            <a:endParaRPr lang="nl-NL" sz="1300" dirty="0">
              <a:latin typeface="Arial"/>
              <a:cs typeface="Arial"/>
            </a:endParaRPr>
          </a:p>
          <a:p>
            <a:pPr>
              <a:lnSpc>
                <a:spcPct val="100000"/>
              </a:lnSpc>
              <a:spcBef>
                <a:spcPts val="40"/>
              </a:spcBef>
              <a:buClr>
                <a:srgbClr val="E31609"/>
              </a:buClr>
              <a:buFont typeface="Calibri"/>
              <a:buChar char="-"/>
            </a:pPr>
            <a:endParaRPr lang="nl-BE" sz="800" dirty="0">
              <a:latin typeface="Arial"/>
              <a:cs typeface="Arial"/>
            </a:endParaRPr>
          </a:p>
          <a:p>
            <a:pPr marL="335280" indent="-323215">
              <a:lnSpc>
                <a:spcPct val="100000"/>
              </a:lnSpc>
              <a:buFont typeface="Calibri"/>
              <a:buChar char="-"/>
              <a:tabLst>
                <a:tab pos="335280" algn="l"/>
                <a:tab pos="335915" algn="l"/>
              </a:tabLst>
            </a:pPr>
            <a:r>
              <a:rPr lang="nl-BE" sz="1300" b="1" spc="-5" dirty="0">
                <a:solidFill>
                  <a:srgbClr val="E31609"/>
                </a:solidFill>
                <a:latin typeface="Arial"/>
                <a:cs typeface="Arial"/>
              </a:rPr>
              <a:t>T</a:t>
            </a:r>
            <a:r>
              <a:rPr lang="nl-NL" sz="1300" b="1" spc="-5" dirty="0" err="1">
                <a:solidFill>
                  <a:srgbClr val="E31609"/>
                </a:solidFill>
                <a:latin typeface="Arial"/>
                <a:cs typeface="Arial"/>
              </a:rPr>
              <a:t>elen</a:t>
            </a:r>
            <a:r>
              <a:rPr lang="nl-NL" sz="1300" b="1" spc="25" dirty="0">
                <a:solidFill>
                  <a:srgbClr val="E31609"/>
                </a:solidFill>
                <a:latin typeface="Arial"/>
                <a:cs typeface="Arial"/>
              </a:rPr>
              <a:t> </a:t>
            </a:r>
            <a:r>
              <a:rPr lang="nl-NL" sz="1300" b="1" spc="-5" dirty="0">
                <a:solidFill>
                  <a:srgbClr val="E31609"/>
                </a:solidFill>
                <a:latin typeface="Arial"/>
                <a:cs typeface="Arial"/>
              </a:rPr>
              <a:t>en</a:t>
            </a:r>
            <a:r>
              <a:rPr lang="nl-NL" sz="1300" b="1" spc="5" dirty="0">
                <a:solidFill>
                  <a:srgbClr val="E31609"/>
                </a:solidFill>
                <a:latin typeface="Arial"/>
                <a:cs typeface="Arial"/>
              </a:rPr>
              <a:t> </a:t>
            </a:r>
            <a:r>
              <a:rPr lang="nl-NL" sz="1300" b="1" spc="-10" dirty="0">
                <a:solidFill>
                  <a:srgbClr val="E31609"/>
                </a:solidFill>
                <a:latin typeface="Arial"/>
                <a:cs typeface="Arial"/>
              </a:rPr>
              <a:t>verzorgen</a:t>
            </a:r>
            <a:r>
              <a:rPr lang="nl-NL" sz="1300" b="1" spc="55" dirty="0">
                <a:solidFill>
                  <a:srgbClr val="E31609"/>
                </a:solidFill>
                <a:latin typeface="Arial"/>
                <a:cs typeface="Arial"/>
              </a:rPr>
              <a:t> </a:t>
            </a:r>
            <a:r>
              <a:rPr lang="nl-NL" sz="1300" b="1" spc="-15" dirty="0">
                <a:solidFill>
                  <a:srgbClr val="E31609"/>
                </a:solidFill>
                <a:latin typeface="Arial"/>
                <a:cs typeface="Arial"/>
              </a:rPr>
              <a:t>van</a:t>
            </a:r>
            <a:r>
              <a:rPr lang="nl-NL" sz="1300" b="1" spc="40" dirty="0">
                <a:solidFill>
                  <a:srgbClr val="E31609"/>
                </a:solidFill>
                <a:latin typeface="Arial"/>
                <a:cs typeface="Arial"/>
              </a:rPr>
              <a:t> </a:t>
            </a:r>
            <a:r>
              <a:rPr lang="nl-NL" sz="1300" b="1" spc="-5" dirty="0">
                <a:solidFill>
                  <a:srgbClr val="E31609"/>
                </a:solidFill>
                <a:latin typeface="Arial"/>
                <a:cs typeface="Arial"/>
              </a:rPr>
              <a:t>planten</a:t>
            </a:r>
            <a:br>
              <a:rPr lang="nl-NL" sz="1300" b="1" spc="-5" dirty="0">
                <a:solidFill>
                  <a:srgbClr val="E31609"/>
                </a:solidFill>
                <a:latin typeface="Arial"/>
                <a:cs typeface="Arial"/>
              </a:rPr>
            </a:br>
            <a:endParaRPr lang="nl-NL" sz="1300" dirty="0">
              <a:latin typeface="Arial"/>
              <a:cs typeface="Arial"/>
            </a:endParaRPr>
          </a:p>
          <a:p>
            <a:pPr marL="335280" marR="83820" indent="-323215">
              <a:lnSpc>
                <a:spcPts val="1250"/>
              </a:lnSpc>
              <a:spcBef>
                <a:spcPts val="495"/>
              </a:spcBef>
              <a:buFont typeface="Calibri"/>
              <a:buChar char="-"/>
              <a:tabLst>
                <a:tab pos="335280" algn="l"/>
                <a:tab pos="335915" algn="l"/>
              </a:tabLst>
            </a:pPr>
            <a:r>
              <a:rPr sz="1300" b="1" spc="-5" dirty="0" err="1">
                <a:solidFill>
                  <a:srgbClr val="E31609"/>
                </a:solidFill>
                <a:latin typeface="Arial"/>
                <a:cs typeface="Arial"/>
              </a:rPr>
              <a:t>Tuinbouwmechanisatie</a:t>
            </a:r>
            <a:r>
              <a:rPr sz="1300" b="1" spc="-5" dirty="0">
                <a:solidFill>
                  <a:srgbClr val="E31609"/>
                </a:solidFill>
                <a:latin typeface="Arial"/>
                <a:cs typeface="Arial"/>
              </a:rPr>
              <a:t>,</a:t>
            </a:r>
            <a:r>
              <a:rPr sz="1300" b="1" spc="70" dirty="0">
                <a:solidFill>
                  <a:srgbClr val="E31609"/>
                </a:solidFill>
                <a:latin typeface="Arial"/>
                <a:cs typeface="Arial"/>
              </a:rPr>
              <a:t> </a:t>
            </a:r>
            <a:r>
              <a:rPr sz="1300" b="1" spc="-5" dirty="0">
                <a:solidFill>
                  <a:srgbClr val="E31609"/>
                </a:solidFill>
                <a:latin typeface="Arial"/>
                <a:cs typeface="Arial"/>
              </a:rPr>
              <a:t>tractor</a:t>
            </a:r>
            <a:r>
              <a:rPr sz="1300" b="1" spc="30" dirty="0">
                <a:solidFill>
                  <a:srgbClr val="E31609"/>
                </a:solidFill>
                <a:latin typeface="Arial"/>
                <a:cs typeface="Arial"/>
              </a:rPr>
              <a:t> </a:t>
            </a:r>
            <a:r>
              <a:rPr sz="1300" b="1" spc="-5" dirty="0">
                <a:solidFill>
                  <a:srgbClr val="E31609"/>
                </a:solidFill>
                <a:latin typeface="Arial"/>
                <a:cs typeface="Arial"/>
              </a:rPr>
              <a:t>en </a:t>
            </a:r>
            <a:r>
              <a:rPr sz="1300" b="1" spc="-345" dirty="0">
                <a:solidFill>
                  <a:srgbClr val="E31609"/>
                </a:solidFill>
                <a:latin typeface="Arial"/>
                <a:cs typeface="Arial"/>
              </a:rPr>
              <a:t> </a:t>
            </a:r>
            <a:r>
              <a:rPr sz="1300" b="1" spc="-10" dirty="0">
                <a:solidFill>
                  <a:srgbClr val="E31609"/>
                </a:solidFill>
                <a:latin typeface="Arial"/>
                <a:cs typeface="Arial"/>
              </a:rPr>
              <a:t>machines</a:t>
            </a:r>
            <a:endParaRPr sz="1300" dirty="0">
              <a:latin typeface="Arial"/>
              <a:cs typeface="Arial"/>
            </a:endParaRPr>
          </a:p>
          <a:p>
            <a:pPr>
              <a:lnSpc>
                <a:spcPct val="100000"/>
              </a:lnSpc>
              <a:spcBef>
                <a:spcPts val="10"/>
              </a:spcBef>
              <a:buClr>
                <a:srgbClr val="E31609"/>
              </a:buClr>
              <a:buFont typeface="Calibri"/>
              <a:buChar char="-"/>
            </a:pPr>
            <a:endParaRPr lang="nl-BE" sz="800" dirty="0">
              <a:latin typeface="Arial"/>
              <a:cs typeface="Arial"/>
            </a:endParaRPr>
          </a:p>
          <a:p>
            <a:pPr marL="335280" marR="5080" indent="-323215" algn="just">
              <a:lnSpc>
                <a:spcPct val="80000"/>
              </a:lnSpc>
              <a:buFont typeface="Calibri"/>
              <a:buChar char="-"/>
              <a:tabLst>
                <a:tab pos="335915" algn="l"/>
              </a:tabLst>
            </a:pPr>
            <a:r>
              <a:rPr sz="1300" b="1" spc="-5" dirty="0" err="1">
                <a:solidFill>
                  <a:srgbClr val="E31609"/>
                </a:solidFill>
                <a:latin typeface="Arial"/>
                <a:cs typeface="Arial"/>
              </a:rPr>
              <a:t>Sterke</a:t>
            </a:r>
            <a:r>
              <a:rPr sz="1300" b="1" spc="-5" dirty="0">
                <a:solidFill>
                  <a:srgbClr val="E31609"/>
                </a:solidFill>
                <a:latin typeface="Arial"/>
                <a:cs typeface="Arial"/>
              </a:rPr>
              <a:t> theoretische onderbouwing </a:t>
            </a:r>
            <a:r>
              <a:rPr sz="1300" b="1" dirty="0">
                <a:solidFill>
                  <a:srgbClr val="E31609"/>
                </a:solidFill>
                <a:latin typeface="Arial"/>
                <a:cs typeface="Arial"/>
              </a:rPr>
              <a:t> </a:t>
            </a:r>
            <a:r>
              <a:rPr sz="1300" b="1" spc="-5" dirty="0">
                <a:solidFill>
                  <a:srgbClr val="E31609"/>
                </a:solidFill>
                <a:latin typeface="Arial"/>
                <a:cs typeface="Arial"/>
              </a:rPr>
              <a:t>ronde fysiologische processen </a:t>
            </a:r>
            <a:r>
              <a:rPr sz="1300" b="1" spc="-15" dirty="0">
                <a:solidFill>
                  <a:srgbClr val="E31609"/>
                </a:solidFill>
                <a:latin typeface="Arial"/>
                <a:cs typeface="Arial"/>
              </a:rPr>
              <a:t>van </a:t>
            </a:r>
            <a:r>
              <a:rPr sz="1300" b="1" spc="-350" dirty="0">
                <a:solidFill>
                  <a:srgbClr val="E31609"/>
                </a:solidFill>
                <a:latin typeface="Arial"/>
                <a:cs typeface="Arial"/>
              </a:rPr>
              <a:t> </a:t>
            </a:r>
            <a:r>
              <a:rPr sz="1300" b="1" spc="-5" dirty="0">
                <a:solidFill>
                  <a:srgbClr val="E31609"/>
                </a:solidFill>
                <a:latin typeface="Arial"/>
                <a:cs typeface="Arial"/>
              </a:rPr>
              <a:t>de</a:t>
            </a:r>
            <a:r>
              <a:rPr sz="1300" b="1" dirty="0">
                <a:solidFill>
                  <a:srgbClr val="E31609"/>
                </a:solidFill>
                <a:latin typeface="Arial"/>
                <a:cs typeface="Arial"/>
              </a:rPr>
              <a:t> </a:t>
            </a:r>
            <a:r>
              <a:rPr sz="1300" b="1" spc="-5" dirty="0">
                <a:solidFill>
                  <a:srgbClr val="E31609"/>
                </a:solidFill>
                <a:latin typeface="Arial"/>
                <a:cs typeface="Arial"/>
              </a:rPr>
              <a:t>plant</a:t>
            </a:r>
            <a:endParaRPr sz="1300" dirty="0">
              <a:latin typeface="Arial"/>
              <a:cs typeface="Arial"/>
            </a:endParaRPr>
          </a:p>
          <a:p>
            <a:pPr>
              <a:lnSpc>
                <a:spcPct val="100000"/>
              </a:lnSpc>
              <a:spcBef>
                <a:spcPts val="5"/>
              </a:spcBef>
              <a:buClr>
                <a:srgbClr val="E31609"/>
              </a:buClr>
              <a:buFont typeface="Calibri"/>
              <a:buChar char="-"/>
            </a:pPr>
            <a:endParaRPr lang="nl-BE" sz="800" dirty="0">
              <a:latin typeface="Arial"/>
              <a:cs typeface="Arial"/>
            </a:endParaRPr>
          </a:p>
          <a:p>
            <a:pPr marL="335280" marR="319405" indent="-323215">
              <a:lnSpc>
                <a:spcPts val="1250"/>
              </a:lnSpc>
              <a:buFont typeface="Calibri"/>
              <a:buChar char="-"/>
              <a:tabLst>
                <a:tab pos="335280" algn="l"/>
                <a:tab pos="335915" algn="l"/>
              </a:tabLst>
            </a:pPr>
            <a:r>
              <a:rPr sz="1300" b="1" spc="-10" dirty="0" err="1">
                <a:solidFill>
                  <a:srgbClr val="E31609"/>
                </a:solidFill>
                <a:latin typeface="Arial"/>
                <a:cs typeface="Arial"/>
              </a:rPr>
              <a:t>Aanleren</a:t>
            </a:r>
            <a:r>
              <a:rPr sz="1300" b="1" spc="60" dirty="0">
                <a:solidFill>
                  <a:srgbClr val="E31609"/>
                </a:solidFill>
                <a:latin typeface="Arial"/>
                <a:cs typeface="Arial"/>
              </a:rPr>
              <a:t> </a:t>
            </a:r>
            <a:r>
              <a:rPr sz="1300" b="1" spc="-15" dirty="0">
                <a:solidFill>
                  <a:srgbClr val="E31609"/>
                </a:solidFill>
                <a:latin typeface="Arial"/>
                <a:cs typeface="Arial"/>
              </a:rPr>
              <a:t>van</a:t>
            </a:r>
            <a:r>
              <a:rPr sz="1300" b="1" spc="35" dirty="0">
                <a:solidFill>
                  <a:srgbClr val="E31609"/>
                </a:solidFill>
                <a:latin typeface="Arial"/>
                <a:cs typeface="Arial"/>
              </a:rPr>
              <a:t> </a:t>
            </a:r>
            <a:r>
              <a:rPr sz="1300" b="1" spc="-5" dirty="0">
                <a:solidFill>
                  <a:srgbClr val="E31609"/>
                </a:solidFill>
                <a:latin typeface="Arial"/>
                <a:cs typeface="Arial"/>
              </a:rPr>
              <a:t>agro-ecologische </a:t>
            </a:r>
            <a:r>
              <a:rPr sz="1300" b="1" spc="-345" dirty="0">
                <a:solidFill>
                  <a:srgbClr val="E31609"/>
                </a:solidFill>
                <a:latin typeface="Arial"/>
                <a:cs typeface="Arial"/>
              </a:rPr>
              <a:t> </a:t>
            </a:r>
            <a:r>
              <a:rPr sz="1300" b="1" spc="-5" dirty="0">
                <a:solidFill>
                  <a:srgbClr val="E31609"/>
                </a:solidFill>
                <a:latin typeface="Arial"/>
                <a:cs typeface="Arial"/>
              </a:rPr>
              <a:t>principes,</a:t>
            </a:r>
            <a:r>
              <a:rPr sz="1300" b="1" spc="35" dirty="0">
                <a:solidFill>
                  <a:srgbClr val="E31609"/>
                </a:solidFill>
                <a:latin typeface="Arial"/>
                <a:cs typeface="Arial"/>
              </a:rPr>
              <a:t> </a:t>
            </a:r>
            <a:r>
              <a:rPr sz="1300" b="1" spc="-5" dirty="0">
                <a:solidFill>
                  <a:srgbClr val="E31609"/>
                </a:solidFill>
                <a:latin typeface="Arial"/>
                <a:cs typeface="Arial"/>
              </a:rPr>
              <a:t>gewasbescherming</a:t>
            </a:r>
            <a:endParaRPr sz="1300" dirty="0">
              <a:latin typeface="Arial"/>
              <a:cs typeface="Arial"/>
            </a:endParaRPr>
          </a:p>
          <a:p>
            <a:pPr>
              <a:lnSpc>
                <a:spcPct val="100000"/>
              </a:lnSpc>
              <a:spcBef>
                <a:spcPts val="40"/>
              </a:spcBef>
              <a:buClr>
                <a:srgbClr val="E31609"/>
              </a:buClr>
              <a:buFont typeface="Calibri"/>
              <a:buChar char="-"/>
            </a:pPr>
            <a:endParaRPr lang="nl-BE" sz="800" dirty="0">
              <a:latin typeface="Arial"/>
              <a:cs typeface="Arial"/>
            </a:endParaRPr>
          </a:p>
          <a:p>
            <a:pPr marL="335280" indent="-323215">
              <a:lnSpc>
                <a:spcPct val="100000"/>
              </a:lnSpc>
              <a:spcBef>
                <a:spcPts val="5"/>
              </a:spcBef>
              <a:buFont typeface="Calibri"/>
              <a:buChar char="-"/>
              <a:tabLst>
                <a:tab pos="335280" algn="l"/>
                <a:tab pos="335915" algn="l"/>
              </a:tabLst>
            </a:pPr>
            <a:r>
              <a:rPr sz="1300" b="1" spc="-10" dirty="0" err="1">
                <a:solidFill>
                  <a:srgbClr val="E31609"/>
                </a:solidFill>
                <a:latin typeface="Arial"/>
                <a:cs typeface="Arial"/>
              </a:rPr>
              <a:t>Productieprocessen</a:t>
            </a:r>
            <a:endParaRPr lang="nl-BE" sz="1300" b="1" spc="-10" dirty="0">
              <a:solidFill>
                <a:srgbClr val="E31609"/>
              </a:solidFill>
              <a:latin typeface="Arial"/>
              <a:cs typeface="Arial"/>
            </a:endParaRPr>
          </a:p>
        </p:txBody>
      </p:sp>
      <p:pic>
        <p:nvPicPr>
          <p:cNvPr id="8" name="Afbeelding 7" descr="Afbeelding met tekst, schermopname, Lettertype, nummer&#10;&#10;Door AI gegenereerde inhoud is mogelijk onjuist.">
            <a:extLst>
              <a:ext uri="{FF2B5EF4-FFF2-40B4-BE49-F238E27FC236}">
                <a16:creationId xmlns:a16="http://schemas.microsoft.com/office/drawing/2014/main" id="{761AD141-D93A-A86B-9F78-2C214DE3B4C9}"/>
              </a:ext>
            </a:extLst>
          </p:cNvPr>
          <p:cNvPicPr>
            <a:picLocks noChangeAspect="1"/>
          </p:cNvPicPr>
          <p:nvPr/>
        </p:nvPicPr>
        <p:blipFill>
          <a:blip r:embed="rId2"/>
          <a:stretch>
            <a:fillRect/>
          </a:stretch>
        </p:blipFill>
        <p:spPr>
          <a:xfrm>
            <a:off x="711151" y="1658732"/>
            <a:ext cx="4575688" cy="3821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1675840079"/>
              </p:ext>
            </p:extLst>
          </p:nvPr>
        </p:nvGraphicFramePr>
        <p:xfrm>
          <a:off x="996950" y="1625600"/>
          <a:ext cx="7518400" cy="270510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r>
                        <a:rPr lang="nl-BE" dirty="0"/>
                        <a:t>Duurzame technieken </a:t>
                      </a:r>
                    </a:p>
                  </a:txBody>
                  <a:tcPr/>
                </a:tc>
                <a:tc>
                  <a:txBody>
                    <a:bodyPr/>
                    <a:lstStyle/>
                    <a:p>
                      <a:r>
                        <a:rPr lang="nl-BE" dirty="0"/>
                        <a:t>Planttechnieken </a:t>
                      </a:r>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t>Ziekten &amp; plagen</a:t>
                      </a:r>
                      <a:r>
                        <a:rPr lang="nl-NL" baseline="0" dirty="0"/>
                        <a:t> versus g</a:t>
                      </a:r>
                      <a:r>
                        <a:rPr lang="nl-NL" dirty="0"/>
                        <a:t>ewasbescherming</a:t>
                      </a:r>
                    </a:p>
                    <a:p>
                      <a:pPr marL="285750" indent="-285750">
                        <a:buFont typeface="Wingdings" panose="05000000000000000000" pitchFamily="2" charset="2"/>
                        <a:buChar char="§"/>
                      </a:pPr>
                      <a:r>
                        <a:rPr lang="nl-NL" dirty="0"/>
                        <a:t>Basisopleiding </a:t>
                      </a:r>
                      <a:r>
                        <a:rPr lang="nl-NL" baseline="0" dirty="0"/>
                        <a:t>fytolicentie P2 </a:t>
                      </a:r>
                      <a:endParaRPr lang="nl-NL" dirty="0"/>
                    </a:p>
                    <a:p>
                      <a:pPr marL="285750" indent="-285750">
                        <a:buFont typeface="Wingdings" panose="05000000000000000000" pitchFamily="2" charset="2"/>
                        <a:buChar char="§"/>
                      </a:pPr>
                      <a:r>
                        <a:rPr lang="nl-NL" dirty="0"/>
                        <a:t>Agro-ecologische principes</a:t>
                      </a:r>
                    </a:p>
                    <a:p>
                      <a:pPr marL="285750" indent="-285750">
                        <a:buFont typeface="Wingdings" panose="05000000000000000000" pitchFamily="2" charset="2"/>
                        <a:buChar char="§"/>
                      </a:pPr>
                      <a:r>
                        <a:rPr lang="nl-NL" dirty="0"/>
                        <a:t>Duurzaamheid &amp; rendabiliteit</a:t>
                      </a:r>
                    </a:p>
                    <a:p>
                      <a:pPr marL="285750" indent="-285750">
                        <a:buFont typeface="Wingdings" panose="05000000000000000000" pitchFamily="2" charset="2"/>
                        <a:buChar char="§"/>
                      </a:pPr>
                      <a:r>
                        <a:rPr lang="nl-NL" dirty="0"/>
                        <a:t>Opstellen teeltplanning</a:t>
                      </a:r>
                    </a:p>
                    <a:p>
                      <a:endParaRPr lang="nl-BE" dirty="0"/>
                    </a:p>
                  </a:txBody>
                  <a:tcPr/>
                </a:tc>
                <a:tc>
                  <a:txBody>
                    <a:bodyPr/>
                    <a:lstStyle/>
                    <a:p>
                      <a:pPr marL="285750" indent="-285750">
                        <a:buFont typeface="Wingdings" panose="05000000000000000000" pitchFamily="2" charset="2"/>
                        <a:buChar char="§"/>
                      </a:pPr>
                      <a:r>
                        <a:rPr lang="nl-NL" dirty="0"/>
                        <a:t>Teelt van diverse gewassen</a:t>
                      </a:r>
                    </a:p>
                    <a:p>
                      <a:pPr marL="285750" indent="-285750">
                        <a:buFont typeface="Wingdings" panose="05000000000000000000" pitchFamily="2" charset="2"/>
                        <a:buChar char="§"/>
                      </a:pPr>
                      <a:r>
                        <a:rPr lang="nl-NL" dirty="0"/>
                        <a:t>Groei- en kweekprocessen</a:t>
                      </a:r>
                    </a:p>
                    <a:p>
                      <a:pPr marL="285750" indent="-285750">
                        <a:buFont typeface="Wingdings" panose="05000000000000000000" pitchFamily="2" charset="2"/>
                        <a:buChar char="§"/>
                      </a:pPr>
                      <a:r>
                        <a:rPr lang="nl-NL" dirty="0"/>
                        <a:t>Verzorging van planten</a:t>
                      </a:r>
                    </a:p>
                    <a:p>
                      <a:pPr marL="285750" indent="-285750">
                        <a:buFont typeface="Wingdings" panose="05000000000000000000" pitchFamily="2" charset="2"/>
                        <a:buChar char="§"/>
                      </a:pPr>
                      <a:r>
                        <a:rPr lang="nl-NL" dirty="0"/>
                        <a:t>Productiegericht werken</a:t>
                      </a:r>
                    </a:p>
                    <a:p>
                      <a:pPr marL="285750" indent="-285750">
                        <a:buFont typeface="Wingdings" panose="05000000000000000000" pitchFamily="2" charset="2"/>
                        <a:buChar char="§"/>
                      </a:pPr>
                      <a:r>
                        <a:rPr lang="nl-NL" dirty="0"/>
                        <a:t>Werken in verschillende weersomstandigheden</a:t>
                      </a:r>
                    </a:p>
                    <a:p>
                      <a:pPr marL="285750" indent="-285750">
                        <a:buFont typeface="Wingdings" panose="05000000000000000000" pitchFamily="2" charset="2"/>
                        <a:buChar char="§"/>
                      </a:pPr>
                      <a:r>
                        <a:rPr lang="nl-NL" dirty="0"/>
                        <a:t>Fysiologie van planten</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37761789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A8E4F-3062-1A93-32EA-A966884BDB57}"/>
              </a:ext>
            </a:extLst>
          </p:cNvPr>
          <p:cNvSpPr>
            <a:spLocks noGrp="1"/>
          </p:cNvSpPr>
          <p:nvPr>
            <p:ph type="title"/>
          </p:nvPr>
        </p:nvSpPr>
        <p:spPr/>
        <p:txBody>
          <a:bodyPr/>
          <a:lstStyle/>
          <a:p>
            <a:r>
              <a:rPr lang="nl-BE" dirty="0"/>
              <a:t>Wat houdt de richting in?</a:t>
            </a:r>
          </a:p>
        </p:txBody>
      </p:sp>
      <p:graphicFrame>
        <p:nvGraphicFramePr>
          <p:cNvPr id="6" name="Tabel 5">
            <a:extLst>
              <a:ext uri="{FF2B5EF4-FFF2-40B4-BE49-F238E27FC236}">
                <a16:creationId xmlns:a16="http://schemas.microsoft.com/office/drawing/2014/main" id="{45C77B6D-6649-D40E-31D2-898D3915BBA9}"/>
              </a:ext>
            </a:extLst>
          </p:cNvPr>
          <p:cNvGraphicFramePr>
            <a:graphicFrameLocks noGrp="1"/>
          </p:cNvGraphicFramePr>
          <p:nvPr>
            <p:extLst>
              <p:ext uri="{D42A27DB-BD31-4B8C-83A1-F6EECF244321}">
                <p14:modId xmlns:p14="http://schemas.microsoft.com/office/powerpoint/2010/main" val="4106758683"/>
              </p:ext>
            </p:extLst>
          </p:nvPr>
        </p:nvGraphicFramePr>
        <p:xfrm>
          <a:off x="996950" y="1625600"/>
          <a:ext cx="7518400" cy="4899660"/>
        </p:xfrm>
        <a:graphic>
          <a:graphicData uri="http://schemas.openxmlformats.org/drawingml/2006/table">
            <a:tbl>
              <a:tblPr firstRow="1" bandRow="1">
                <a:tableStyleId>{5C22544A-7EE6-4342-B048-85BDC9FD1C3A}</a:tableStyleId>
              </a:tblPr>
              <a:tblGrid>
                <a:gridCol w="3759200">
                  <a:extLst>
                    <a:ext uri="{9D8B030D-6E8A-4147-A177-3AD203B41FA5}">
                      <a16:colId xmlns:a16="http://schemas.microsoft.com/office/drawing/2014/main" val="2246865361"/>
                    </a:ext>
                  </a:extLst>
                </a:gridCol>
                <a:gridCol w="3759200">
                  <a:extLst>
                    <a:ext uri="{9D8B030D-6E8A-4147-A177-3AD203B41FA5}">
                      <a16:colId xmlns:a16="http://schemas.microsoft.com/office/drawing/2014/main" val="1140845478"/>
                    </a:ext>
                  </a:extLst>
                </a:gridCol>
              </a:tblGrid>
              <a:tr h="419100">
                <a:tc>
                  <a:txBody>
                    <a:bodyPr/>
                    <a:lstStyle/>
                    <a:p>
                      <a:pPr marL="0" indent="0">
                        <a:buFont typeface="Arial" panose="020B0604020202020204" pitchFamily="34" charset="0"/>
                        <a:buNone/>
                      </a:pPr>
                      <a:r>
                        <a:rPr lang="nl-BE" dirty="0"/>
                        <a:t>Tuinbouwmechanisatie </a:t>
                      </a:r>
                    </a:p>
                  </a:txBody>
                  <a:tcPr/>
                </a:tc>
                <a:tc>
                  <a:txBody>
                    <a:bodyPr/>
                    <a:lstStyle/>
                    <a:p>
                      <a:r>
                        <a:rPr lang="nl-BE" dirty="0"/>
                        <a:t>Nomenclatuur</a:t>
                      </a:r>
                    </a:p>
                  </a:txBody>
                  <a:tcPr/>
                </a:tc>
                <a:extLst>
                  <a:ext uri="{0D108BD9-81ED-4DB2-BD59-A6C34878D82A}">
                    <a16:rowId xmlns:a16="http://schemas.microsoft.com/office/drawing/2014/main" val="1958202292"/>
                  </a:ext>
                </a:extLst>
              </a:tr>
              <a:tr h="819150">
                <a:tc>
                  <a:txBody>
                    <a:bodyPr/>
                    <a:lstStyle/>
                    <a:p>
                      <a:pPr marL="285750" indent="-285750">
                        <a:buFont typeface="Wingdings" panose="05000000000000000000" pitchFamily="2" charset="2"/>
                        <a:buChar char="§"/>
                      </a:pPr>
                      <a:r>
                        <a:rPr lang="nl-NL" dirty="0">
                          <a:latin typeface="+mn-lt"/>
                        </a:rPr>
                        <a:t>Veilig en efficiënt omgaan met tuinbouwmachines.</a:t>
                      </a:r>
                    </a:p>
                    <a:p>
                      <a:pPr marL="285750" indent="-285750">
                        <a:buFont typeface="Wingdings" panose="05000000000000000000" pitchFamily="2" charset="2"/>
                        <a:buChar char="§"/>
                      </a:pPr>
                      <a:r>
                        <a:rPr lang="nl-NL" dirty="0">
                          <a:latin typeface="+mn-lt"/>
                        </a:rPr>
                        <a:t>Kleine onderhouds- en afstelwerkzaamheden uitvoeren aan machines.</a:t>
                      </a:r>
                    </a:p>
                    <a:p>
                      <a:pPr marL="285750" indent="-285750">
                        <a:buFont typeface="Wingdings" panose="05000000000000000000" pitchFamily="2" charset="2"/>
                        <a:buChar char="§"/>
                      </a:pPr>
                      <a:r>
                        <a:rPr lang="nl-NL" dirty="0">
                          <a:latin typeface="+mn-lt"/>
                        </a:rPr>
                        <a:t>Technische gegevens van machines aflezen en interpreteren.</a:t>
                      </a:r>
                    </a:p>
                    <a:p>
                      <a:pPr marL="285750" indent="-285750">
                        <a:buFont typeface="Wingdings" panose="05000000000000000000" pitchFamily="2" charset="2"/>
                        <a:buChar char="§"/>
                      </a:pPr>
                      <a:r>
                        <a:rPr lang="nl-NL" dirty="0">
                          <a:latin typeface="+mn-lt"/>
                        </a:rPr>
                        <a:t>Geautomatiseerde systemen toepassen bij glastuinbouw en openluchtteelt.</a:t>
                      </a:r>
                    </a:p>
                    <a:p>
                      <a:pPr marL="285750" indent="-285750">
                        <a:buFont typeface="Wingdings" panose="05000000000000000000" pitchFamily="2" charset="2"/>
                        <a:buChar char="§"/>
                      </a:pPr>
                      <a:r>
                        <a:rPr lang="nl-NL" dirty="0">
                          <a:latin typeface="+mn-lt"/>
                        </a:rPr>
                        <a:t>Robotica inzetten voor oogst of gewasverzorging.</a:t>
                      </a:r>
                    </a:p>
                    <a:p>
                      <a:pPr marL="285750" indent="-285750">
                        <a:buFont typeface="Wingdings" panose="05000000000000000000" pitchFamily="2" charset="2"/>
                        <a:buChar char="§"/>
                      </a:pPr>
                      <a:r>
                        <a:rPr lang="nl-NL" dirty="0">
                          <a:latin typeface="+mn-lt"/>
                        </a:rPr>
                        <a:t>Duurzaam gebruik van machines en energie in de plantenteelt.</a:t>
                      </a:r>
                    </a:p>
                  </a:txBody>
                  <a:tcPr/>
                </a:tc>
                <a:tc>
                  <a:txBody>
                    <a:bodyPr/>
                    <a:lstStyle/>
                    <a:p>
                      <a:pPr marL="285750" indent="-285750">
                        <a:buFont typeface="Wingdings" panose="05000000000000000000" pitchFamily="2" charset="2"/>
                        <a:buChar char="§"/>
                      </a:pPr>
                      <a:r>
                        <a:rPr lang="nl-NL" dirty="0">
                          <a:latin typeface="+mn-lt"/>
                        </a:rPr>
                        <a:t>Planten correct herkennen en benoemen met Nederlandse en Latijnse namen.</a:t>
                      </a:r>
                    </a:p>
                    <a:p>
                      <a:pPr marL="285750" indent="-285750">
                        <a:buFont typeface="Wingdings" panose="05000000000000000000" pitchFamily="2" charset="2"/>
                        <a:buChar char="§"/>
                      </a:pPr>
                      <a:r>
                        <a:rPr lang="nl-NL" dirty="0">
                          <a:latin typeface="+mn-lt"/>
                        </a:rPr>
                        <a:t>Belangrijke morfologische kenmerken van planten leren herkennen.</a:t>
                      </a:r>
                    </a:p>
                    <a:p>
                      <a:pPr marL="285750" indent="-285750">
                        <a:buFont typeface="Wingdings" panose="05000000000000000000" pitchFamily="2" charset="2"/>
                        <a:buChar char="§"/>
                      </a:pPr>
                      <a:r>
                        <a:rPr lang="nl-NL" dirty="0">
                          <a:latin typeface="+mn-lt"/>
                        </a:rPr>
                        <a:t>Basis leggen voor juiste teelt, verzorging en oogst van planten</a:t>
                      </a:r>
                      <a:r>
                        <a:rPr lang="nl-NL" dirty="0"/>
                        <a:t>.</a:t>
                      </a:r>
                    </a:p>
                    <a:p>
                      <a:endParaRPr lang="nl-BE" dirty="0"/>
                    </a:p>
                  </a:txBody>
                  <a:tcPr/>
                </a:tc>
                <a:extLst>
                  <a:ext uri="{0D108BD9-81ED-4DB2-BD59-A6C34878D82A}">
                    <a16:rowId xmlns:a16="http://schemas.microsoft.com/office/drawing/2014/main" val="1470597989"/>
                  </a:ext>
                </a:extLst>
              </a:tr>
            </a:tbl>
          </a:graphicData>
        </a:graphic>
      </p:graphicFrame>
    </p:spTree>
    <p:extLst>
      <p:ext uri="{BB962C8B-B14F-4D97-AF65-F5344CB8AC3E}">
        <p14:creationId xmlns:p14="http://schemas.microsoft.com/office/powerpoint/2010/main" val="31242576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presentati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Template>
  <TotalTime>360</TotalTime>
  <Words>2703</Words>
  <Application>Microsoft Office PowerPoint</Application>
  <PresentationFormat>Diavoorstelling (4:3)</PresentationFormat>
  <Paragraphs>327</Paragraphs>
  <Slides>47</Slides>
  <Notes>10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47</vt:i4>
      </vt:variant>
    </vt:vector>
  </HeadingPairs>
  <TitlesOfParts>
    <vt:vector size="55" baseType="lpstr">
      <vt:lpstr>Arial</vt:lpstr>
      <vt:lpstr>Arial MT</vt:lpstr>
      <vt:lpstr>Calibri</vt:lpstr>
      <vt:lpstr>inherit</vt:lpstr>
      <vt:lpstr>Segoe UI Historic</vt:lpstr>
      <vt:lpstr>Verdana</vt:lpstr>
      <vt:lpstr>Wingdings</vt:lpstr>
      <vt:lpstr>presentatie</vt:lpstr>
      <vt:lpstr>Infosessie: 3e graad</vt:lpstr>
      <vt:lpstr>Cosmas Goossens  Leerkracht: Tuinaanleg – Onderhoud  Teeltleider: Ontwerpen &amp; Plannen  Stagebegeleider  </vt:lpstr>
      <vt:lpstr> Het doel van deze infosessie is …</vt:lpstr>
      <vt:lpstr>Doel van deze infosessie</vt:lpstr>
      <vt:lpstr>KEUZE RICHTINGEN </vt:lpstr>
      <vt:lpstr>Lessentabel: ALGEMENE VORMING  </vt:lpstr>
      <vt:lpstr>Lessentabel: SPECIFIEKE VORMING AGROTECHNIEKEN PLANT</vt:lpstr>
      <vt:lpstr>Wat houdt de richting in?</vt:lpstr>
      <vt:lpstr>Wat houdt de richting in?</vt:lpstr>
      <vt:lpstr>Wat houdt de richting in?</vt:lpstr>
      <vt:lpstr>Wat houdt de richting in?</vt:lpstr>
      <vt:lpstr>Erasmus: Biological Control</vt:lpstr>
      <vt:lpstr>Bedrijfsbezoek: ILVO </vt:lpstr>
      <vt:lpstr>BEZOEK: ILVO INNOVATIE  </vt:lpstr>
      <vt:lpstr> TEELTEN &amp; MECHANISATIE  </vt:lpstr>
      <vt:lpstr>URBAN – FARMING </vt:lpstr>
      <vt:lpstr>Workshop PXL: Drone – Toepassingen: precisiewijnpbouw </vt:lpstr>
      <vt:lpstr>Lessentabel: SPECIFIEKE VORMING NATUUR- EN GROENTECHNIEKEN </vt:lpstr>
      <vt:lpstr>Wat houdt de richting in?</vt:lpstr>
      <vt:lpstr>Wat houdt de richting in?</vt:lpstr>
      <vt:lpstr>Wat houdt de richting in?</vt:lpstr>
      <vt:lpstr>UITPLANTACTIE WIJNGAARDBERG</vt:lpstr>
      <vt:lpstr>VOGELTELLING </vt:lpstr>
      <vt:lpstr>BIODIVERS SCHOOLDOMEIN</vt:lpstr>
      <vt:lpstr>Lessentabel: SPECIFIEKE VORMING DIERENVERZORGINGSTECHNIEKEN</vt:lpstr>
      <vt:lpstr>Wat houdt de richting in?</vt:lpstr>
      <vt:lpstr>Wat houdt de richting in?</vt:lpstr>
      <vt:lpstr>Wat houdt de richting in?</vt:lpstr>
      <vt:lpstr>Bezoek: paardentandarts Equide / Wouter Demey </vt:lpstr>
      <vt:lpstr>Vachtverzorging, training en laserbehandeling.</vt:lpstr>
      <vt:lpstr>Lessentabel: SPECIFIEKE VORMING TUINAANLEG EN –BEHEER </vt:lpstr>
      <vt:lpstr>Wat houdt de richting in?</vt:lpstr>
      <vt:lpstr>Wat houdt de richting in?</vt:lpstr>
      <vt:lpstr>Wat houdt de richting in?</vt:lpstr>
      <vt:lpstr>Wat houdt de richting in?</vt:lpstr>
      <vt:lpstr>DEELNAME: BELOFTEVOLLE HOVENIER </vt:lpstr>
      <vt:lpstr>PowerPoint-presentatie</vt:lpstr>
      <vt:lpstr>AANLEG TINY FOREST </vt:lpstr>
      <vt:lpstr>WERKEN OP HOOGTE </vt:lpstr>
      <vt:lpstr>PROJECTEN: GROENBLAUWE PAREL – NATUUR IN JE SCHOOL</vt:lpstr>
      <vt:lpstr>Vervolgstudies en carrièremogelijkheden</vt:lpstr>
      <vt:lpstr>PowerPoint-presentatie</vt:lpstr>
      <vt:lpstr>PowerPoint-presentatie</vt:lpstr>
      <vt:lpstr>PowerPoint-presentatie</vt:lpstr>
      <vt:lpstr>PowerPoint-presentatie</vt:lpstr>
      <vt:lpstr>VRAGEN?</vt:lpstr>
      <vt:lpstr>PowerPoint-presentatie</vt:lpstr>
    </vt:vector>
  </TitlesOfParts>
  <Company>Provinciebestuur Vlaams-Brabant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Wijnpers</dc:creator>
  <cp:lastModifiedBy>Koen Thijs</cp:lastModifiedBy>
  <cp:revision>147</cp:revision>
  <dcterms:created xsi:type="dcterms:W3CDTF">2015-04-30T11:06:11Z</dcterms:created>
  <dcterms:modified xsi:type="dcterms:W3CDTF">2026-03-03T07:25:21Z</dcterms:modified>
</cp:coreProperties>
</file>