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5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94" r:id="rId2"/>
    <p:sldId id="258" r:id="rId3"/>
    <p:sldId id="731" r:id="rId4"/>
    <p:sldId id="300" r:id="rId5"/>
    <p:sldId id="295" r:id="rId6"/>
    <p:sldId id="302" r:id="rId7"/>
    <p:sldId id="725" r:id="rId8"/>
    <p:sldId id="274" r:id="rId9"/>
    <p:sldId id="739" r:id="rId10"/>
    <p:sldId id="742" r:id="rId11"/>
    <p:sldId id="362" r:id="rId12"/>
    <p:sldId id="728" r:id="rId13"/>
    <p:sldId id="727" r:id="rId14"/>
    <p:sldId id="726" r:id="rId15"/>
    <p:sldId id="734" r:id="rId16"/>
    <p:sldId id="314" r:id="rId17"/>
    <p:sldId id="740" r:id="rId18"/>
    <p:sldId id="729" r:id="rId19"/>
    <p:sldId id="730" r:id="rId20"/>
    <p:sldId id="736" r:id="rId21"/>
    <p:sldId id="735" r:id="rId22"/>
    <p:sldId id="737" r:id="rId23"/>
    <p:sldId id="732" r:id="rId24"/>
    <p:sldId id="738" r:id="rId25"/>
    <p:sldId id="733" r:id="rId26"/>
    <p:sldId id="287" r:id="rId27"/>
    <p:sldId id="288" r:id="rId28"/>
    <p:sldId id="390" r:id="rId29"/>
  </p:sldIdLst>
  <p:sldSz cx="9144000" cy="6858000" type="screen4x3"/>
  <p:notesSz cx="9144000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D486DAD-65C7-4EC6-9795-B1BFD764C37C}">
          <p14:sldIdLst>
            <p14:sldId id="294"/>
            <p14:sldId id="258"/>
            <p14:sldId id="731"/>
            <p14:sldId id="300"/>
            <p14:sldId id="295"/>
            <p14:sldId id="302"/>
            <p14:sldId id="725"/>
            <p14:sldId id="274"/>
            <p14:sldId id="739"/>
            <p14:sldId id="742"/>
            <p14:sldId id="362"/>
            <p14:sldId id="728"/>
            <p14:sldId id="727"/>
            <p14:sldId id="726"/>
            <p14:sldId id="734"/>
            <p14:sldId id="314"/>
            <p14:sldId id="740"/>
            <p14:sldId id="729"/>
            <p14:sldId id="730"/>
            <p14:sldId id="736"/>
            <p14:sldId id="735"/>
            <p14:sldId id="737"/>
            <p14:sldId id="732"/>
            <p14:sldId id="738"/>
            <p14:sldId id="733"/>
            <p14:sldId id="287"/>
            <p14:sldId id="288"/>
            <p14:sldId id="390"/>
          </p14:sldIdLst>
        </p14:section>
        <p14:section name="Naamloze sectie" id="{0358AD2A-03B2-4D6E-B47D-9F439F384AF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60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8" autoAdjust="0"/>
    <p:restoredTop sz="94660"/>
  </p:normalViewPr>
  <p:slideViewPr>
    <p:cSldViewPr>
      <p:cViewPr varScale="1">
        <p:scale>
          <a:sx n="78" d="100"/>
          <a:sy n="78" d="100"/>
        </p:scale>
        <p:origin x="1834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E5B28-3877-4AD1-AA6A-8AAB93919185}" type="doc">
      <dgm:prSet loTypeId="urn:microsoft.com/office/officeart/2005/8/layout/radial3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04F0ED10-EE22-47B5-9756-6A6C0EEA3D4C}">
      <dgm:prSet phldrT="[Tekst]"/>
      <dgm:spPr/>
      <dgm:t>
        <a:bodyPr/>
        <a:lstStyle/>
        <a:p>
          <a:r>
            <a:rPr lang="nl-NL" b="1" dirty="0"/>
            <a:t>Biotechnologische wetenschappen denkatelier</a:t>
          </a:r>
        </a:p>
      </dgm:t>
    </dgm:pt>
    <dgm:pt modelId="{C73C7CE3-A7AC-4EB1-BDC6-DC770EA8511B}" type="parTrans" cxnId="{3B1FB856-8DD1-4BA0-BE62-3D22DC2282C1}">
      <dgm:prSet/>
      <dgm:spPr/>
      <dgm:t>
        <a:bodyPr/>
        <a:lstStyle/>
        <a:p>
          <a:endParaRPr lang="nl-NL"/>
        </a:p>
      </dgm:t>
    </dgm:pt>
    <dgm:pt modelId="{EA1BF3C5-5532-4DBA-836B-A79D82FF582B}" type="sibTrans" cxnId="{3B1FB856-8DD1-4BA0-BE62-3D22DC2282C1}">
      <dgm:prSet/>
      <dgm:spPr/>
      <dgm:t>
        <a:bodyPr/>
        <a:lstStyle/>
        <a:p>
          <a:endParaRPr lang="nl-NL"/>
        </a:p>
      </dgm:t>
    </dgm:pt>
    <dgm:pt modelId="{77E73366-08E0-4B7F-BEB8-E3AA8114781E}">
      <dgm:prSet phldrT="[Tekst]" custT="1"/>
      <dgm:spPr/>
      <dgm:t>
        <a:bodyPr/>
        <a:lstStyle/>
        <a:p>
          <a:r>
            <a:rPr lang="nl-NL" sz="2400" dirty="0"/>
            <a:t>Chemie </a:t>
          </a:r>
        </a:p>
      </dgm:t>
    </dgm:pt>
    <dgm:pt modelId="{E254E2B1-CA99-4360-BA4F-8426425F7E1C}" type="parTrans" cxnId="{69F2BE11-89A7-4B7E-8426-EEA544DB5E31}">
      <dgm:prSet/>
      <dgm:spPr/>
      <dgm:t>
        <a:bodyPr/>
        <a:lstStyle/>
        <a:p>
          <a:endParaRPr lang="nl-NL"/>
        </a:p>
      </dgm:t>
    </dgm:pt>
    <dgm:pt modelId="{B7A0B7B5-169E-43EA-90BD-9465AA2C74BE}" type="sibTrans" cxnId="{69F2BE11-89A7-4B7E-8426-EEA544DB5E31}">
      <dgm:prSet/>
      <dgm:spPr/>
      <dgm:t>
        <a:bodyPr/>
        <a:lstStyle/>
        <a:p>
          <a:endParaRPr lang="nl-NL"/>
        </a:p>
      </dgm:t>
    </dgm:pt>
    <dgm:pt modelId="{E3114A8B-7CF3-4043-8290-DEFC316D2336}">
      <dgm:prSet phldrT="[Tekst]" custT="1"/>
      <dgm:spPr/>
      <dgm:t>
        <a:bodyPr/>
        <a:lstStyle/>
        <a:p>
          <a:r>
            <a:rPr lang="nl-NL" sz="2400" dirty="0"/>
            <a:t>Biologie </a:t>
          </a:r>
        </a:p>
      </dgm:t>
    </dgm:pt>
    <dgm:pt modelId="{E20B93F1-FA4E-4BE7-86AA-1AB021AFAD36}" type="parTrans" cxnId="{30628CA3-DDEB-437C-A4D8-980BF33F9D13}">
      <dgm:prSet/>
      <dgm:spPr/>
      <dgm:t>
        <a:bodyPr/>
        <a:lstStyle/>
        <a:p>
          <a:endParaRPr lang="nl-NL"/>
        </a:p>
      </dgm:t>
    </dgm:pt>
    <dgm:pt modelId="{50EF2D62-36DB-4ECE-9A9F-8927B958EE76}" type="sibTrans" cxnId="{30628CA3-DDEB-437C-A4D8-980BF33F9D13}">
      <dgm:prSet/>
      <dgm:spPr/>
      <dgm:t>
        <a:bodyPr/>
        <a:lstStyle/>
        <a:p>
          <a:endParaRPr lang="nl-NL"/>
        </a:p>
      </dgm:t>
    </dgm:pt>
    <dgm:pt modelId="{D1B422D1-60F5-4329-900A-839B4BF60C82}">
      <dgm:prSet phldrT="[Tekst]" custT="1"/>
      <dgm:spPr/>
      <dgm:t>
        <a:bodyPr/>
        <a:lstStyle/>
        <a:p>
          <a:r>
            <a:rPr lang="nl-NL" sz="2400" dirty="0"/>
            <a:t>Fysica</a:t>
          </a:r>
          <a:r>
            <a:rPr lang="nl-NL" sz="2600" dirty="0"/>
            <a:t> </a:t>
          </a:r>
        </a:p>
      </dgm:t>
    </dgm:pt>
    <dgm:pt modelId="{01695604-922A-426A-AA93-7BB9E3883C0C}" type="parTrans" cxnId="{49F0DAB4-2935-4506-9B62-3D3F20989175}">
      <dgm:prSet/>
      <dgm:spPr/>
      <dgm:t>
        <a:bodyPr/>
        <a:lstStyle/>
        <a:p>
          <a:endParaRPr lang="nl-NL"/>
        </a:p>
      </dgm:t>
    </dgm:pt>
    <dgm:pt modelId="{DEF3E8EE-0AAD-4B69-B58B-E60EC785663F}" type="sibTrans" cxnId="{49F0DAB4-2935-4506-9B62-3D3F20989175}">
      <dgm:prSet/>
      <dgm:spPr/>
      <dgm:t>
        <a:bodyPr/>
        <a:lstStyle/>
        <a:p>
          <a:endParaRPr lang="nl-NL"/>
        </a:p>
      </dgm:t>
    </dgm:pt>
    <dgm:pt modelId="{CA3AC43D-E87C-4DCC-A3D9-08A1BE572DBA}">
      <dgm:prSet phldrT="[Tekst]" custT="1"/>
      <dgm:spPr/>
      <dgm:t>
        <a:bodyPr/>
        <a:lstStyle/>
        <a:p>
          <a:r>
            <a:rPr lang="nl-NL" sz="2400" dirty="0"/>
            <a:t>Wiskunde</a:t>
          </a:r>
        </a:p>
      </dgm:t>
    </dgm:pt>
    <dgm:pt modelId="{D2CE2A67-A385-4A25-B26E-FDDFAD0B7BB9}" type="parTrans" cxnId="{84A97C32-ED7C-4AF3-A721-68FC7F803B67}">
      <dgm:prSet/>
      <dgm:spPr/>
      <dgm:t>
        <a:bodyPr/>
        <a:lstStyle/>
        <a:p>
          <a:endParaRPr lang="nl-BE"/>
        </a:p>
      </dgm:t>
    </dgm:pt>
    <dgm:pt modelId="{99E265D9-02D4-4E1E-878F-B83D44693816}" type="sibTrans" cxnId="{84A97C32-ED7C-4AF3-A721-68FC7F803B67}">
      <dgm:prSet/>
      <dgm:spPr/>
      <dgm:t>
        <a:bodyPr/>
        <a:lstStyle/>
        <a:p>
          <a:endParaRPr lang="nl-BE"/>
        </a:p>
      </dgm:t>
    </dgm:pt>
    <dgm:pt modelId="{E84ADC44-7D90-4027-85E0-8319935107EB}" type="pres">
      <dgm:prSet presAssocID="{781E5B28-3877-4AD1-AA6A-8AAB93919185}" presName="composite" presStyleCnt="0">
        <dgm:presLayoutVars>
          <dgm:chMax val="1"/>
          <dgm:dir/>
          <dgm:resizeHandles val="exact"/>
        </dgm:presLayoutVars>
      </dgm:prSet>
      <dgm:spPr/>
    </dgm:pt>
    <dgm:pt modelId="{9C516FA2-D843-4EEB-9EC7-54A369955429}" type="pres">
      <dgm:prSet presAssocID="{781E5B28-3877-4AD1-AA6A-8AAB93919185}" presName="radial" presStyleCnt="0">
        <dgm:presLayoutVars>
          <dgm:animLvl val="ctr"/>
        </dgm:presLayoutVars>
      </dgm:prSet>
      <dgm:spPr/>
    </dgm:pt>
    <dgm:pt modelId="{EBC99014-3BC5-4CEF-B02C-C5FEFF924A88}" type="pres">
      <dgm:prSet presAssocID="{04F0ED10-EE22-47B5-9756-6A6C0EEA3D4C}" presName="centerShape" presStyleLbl="vennNode1" presStyleIdx="0" presStyleCnt="5" custScaleX="119482" custScaleY="117326"/>
      <dgm:spPr/>
    </dgm:pt>
    <dgm:pt modelId="{6B98404E-38F2-4866-ABE7-84F47483B5F5}" type="pres">
      <dgm:prSet presAssocID="{77E73366-08E0-4B7F-BEB8-E3AA8114781E}" presName="node" presStyleLbl="vennNode1" presStyleIdx="1" presStyleCnt="5" custScaleX="151581" custScaleY="137466" custRadScaleRad="101069" custRadScaleInc="455">
        <dgm:presLayoutVars>
          <dgm:bulletEnabled val="1"/>
        </dgm:presLayoutVars>
      </dgm:prSet>
      <dgm:spPr/>
    </dgm:pt>
    <dgm:pt modelId="{75B07BA4-FE33-4068-9FE3-1D0945971C93}" type="pres">
      <dgm:prSet presAssocID="{E3114A8B-7CF3-4043-8290-DEFC316D2336}" presName="node" presStyleLbl="vennNode1" presStyleIdx="2" presStyleCnt="5" custScaleX="151581" custScaleY="145111" custRadScaleRad="126365">
        <dgm:presLayoutVars>
          <dgm:bulletEnabled val="1"/>
        </dgm:presLayoutVars>
      </dgm:prSet>
      <dgm:spPr/>
    </dgm:pt>
    <dgm:pt modelId="{5378E864-B062-4494-9A0C-0B1F728BFD89}" type="pres">
      <dgm:prSet presAssocID="{D1B422D1-60F5-4329-900A-839B4BF60C82}" presName="node" presStyleLbl="vennNode1" presStyleIdx="3" presStyleCnt="5" custScaleX="151581" custScaleY="136441" custRadScaleRad="100003" custRadScaleInc="-460">
        <dgm:presLayoutVars>
          <dgm:bulletEnabled val="1"/>
        </dgm:presLayoutVars>
      </dgm:prSet>
      <dgm:spPr/>
    </dgm:pt>
    <dgm:pt modelId="{53E961C8-3094-47D4-99C8-F0944665500E}" type="pres">
      <dgm:prSet presAssocID="{CA3AC43D-E87C-4DCC-A3D9-08A1BE572DBA}" presName="node" presStyleLbl="vennNode1" presStyleIdx="4" presStyleCnt="5" custScaleX="151581" custScaleY="140243" custRadScaleRad="124103">
        <dgm:presLayoutVars>
          <dgm:bulletEnabled val="1"/>
        </dgm:presLayoutVars>
      </dgm:prSet>
      <dgm:spPr/>
    </dgm:pt>
  </dgm:ptLst>
  <dgm:cxnLst>
    <dgm:cxn modelId="{69F2BE11-89A7-4B7E-8426-EEA544DB5E31}" srcId="{04F0ED10-EE22-47B5-9756-6A6C0EEA3D4C}" destId="{77E73366-08E0-4B7F-BEB8-E3AA8114781E}" srcOrd="0" destOrd="0" parTransId="{E254E2B1-CA99-4360-BA4F-8426425F7E1C}" sibTransId="{B7A0B7B5-169E-43EA-90BD-9465AA2C74BE}"/>
    <dgm:cxn modelId="{2B4E0F16-23A7-4BF1-B622-F535D0832CD8}" type="presOf" srcId="{781E5B28-3877-4AD1-AA6A-8AAB93919185}" destId="{E84ADC44-7D90-4027-85E0-8319935107EB}" srcOrd="0" destOrd="0" presId="urn:microsoft.com/office/officeart/2005/8/layout/radial3"/>
    <dgm:cxn modelId="{84A97C32-ED7C-4AF3-A721-68FC7F803B67}" srcId="{04F0ED10-EE22-47B5-9756-6A6C0EEA3D4C}" destId="{CA3AC43D-E87C-4DCC-A3D9-08A1BE572DBA}" srcOrd="3" destOrd="0" parTransId="{D2CE2A67-A385-4A25-B26E-FDDFAD0B7BB9}" sibTransId="{99E265D9-02D4-4E1E-878F-B83D44693816}"/>
    <dgm:cxn modelId="{0D913B65-B474-408E-8DC3-C1F86E95DA82}" type="presOf" srcId="{D1B422D1-60F5-4329-900A-839B4BF60C82}" destId="{5378E864-B062-4494-9A0C-0B1F728BFD89}" srcOrd="0" destOrd="0" presId="urn:microsoft.com/office/officeart/2005/8/layout/radial3"/>
    <dgm:cxn modelId="{89B4D949-9359-421F-A0D2-9A8897FA063C}" type="presOf" srcId="{04F0ED10-EE22-47B5-9756-6A6C0EEA3D4C}" destId="{EBC99014-3BC5-4CEF-B02C-C5FEFF924A88}" srcOrd="0" destOrd="0" presId="urn:microsoft.com/office/officeart/2005/8/layout/radial3"/>
    <dgm:cxn modelId="{3B1FB856-8DD1-4BA0-BE62-3D22DC2282C1}" srcId="{781E5B28-3877-4AD1-AA6A-8AAB93919185}" destId="{04F0ED10-EE22-47B5-9756-6A6C0EEA3D4C}" srcOrd="0" destOrd="0" parTransId="{C73C7CE3-A7AC-4EB1-BDC6-DC770EA8511B}" sibTransId="{EA1BF3C5-5532-4DBA-836B-A79D82FF582B}"/>
    <dgm:cxn modelId="{3DA5F585-AD6C-4421-9161-8620ED6B7642}" type="presOf" srcId="{E3114A8B-7CF3-4043-8290-DEFC316D2336}" destId="{75B07BA4-FE33-4068-9FE3-1D0945971C93}" srcOrd="0" destOrd="0" presId="urn:microsoft.com/office/officeart/2005/8/layout/radial3"/>
    <dgm:cxn modelId="{30628CA3-DDEB-437C-A4D8-980BF33F9D13}" srcId="{04F0ED10-EE22-47B5-9756-6A6C0EEA3D4C}" destId="{E3114A8B-7CF3-4043-8290-DEFC316D2336}" srcOrd="1" destOrd="0" parTransId="{E20B93F1-FA4E-4BE7-86AA-1AB021AFAD36}" sibTransId="{50EF2D62-36DB-4ECE-9A9F-8927B958EE76}"/>
    <dgm:cxn modelId="{49F0DAB4-2935-4506-9B62-3D3F20989175}" srcId="{04F0ED10-EE22-47B5-9756-6A6C0EEA3D4C}" destId="{D1B422D1-60F5-4329-900A-839B4BF60C82}" srcOrd="2" destOrd="0" parTransId="{01695604-922A-426A-AA93-7BB9E3883C0C}" sibTransId="{DEF3E8EE-0AAD-4B69-B58B-E60EC785663F}"/>
    <dgm:cxn modelId="{9122B9BF-0D44-4E55-9F37-9DB834D29B4B}" type="presOf" srcId="{77E73366-08E0-4B7F-BEB8-E3AA8114781E}" destId="{6B98404E-38F2-4866-ABE7-84F47483B5F5}" srcOrd="0" destOrd="0" presId="urn:microsoft.com/office/officeart/2005/8/layout/radial3"/>
    <dgm:cxn modelId="{2D5A31DE-1AF2-469E-8066-93CC952ED6EE}" type="presOf" srcId="{CA3AC43D-E87C-4DCC-A3D9-08A1BE572DBA}" destId="{53E961C8-3094-47D4-99C8-F0944665500E}" srcOrd="0" destOrd="0" presId="urn:microsoft.com/office/officeart/2005/8/layout/radial3"/>
    <dgm:cxn modelId="{D0270DCE-194F-443C-9D46-4A46AB2A332C}" type="presParOf" srcId="{E84ADC44-7D90-4027-85E0-8319935107EB}" destId="{9C516FA2-D843-4EEB-9EC7-54A369955429}" srcOrd="0" destOrd="0" presId="urn:microsoft.com/office/officeart/2005/8/layout/radial3"/>
    <dgm:cxn modelId="{518E35CA-5D6C-4621-9814-E719F4A6602F}" type="presParOf" srcId="{9C516FA2-D843-4EEB-9EC7-54A369955429}" destId="{EBC99014-3BC5-4CEF-B02C-C5FEFF924A88}" srcOrd="0" destOrd="0" presId="urn:microsoft.com/office/officeart/2005/8/layout/radial3"/>
    <dgm:cxn modelId="{8F5FA685-38A3-46F2-B5CF-C09F2AC50688}" type="presParOf" srcId="{9C516FA2-D843-4EEB-9EC7-54A369955429}" destId="{6B98404E-38F2-4866-ABE7-84F47483B5F5}" srcOrd="1" destOrd="0" presId="urn:microsoft.com/office/officeart/2005/8/layout/radial3"/>
    <dgm:cxn modelId="{925C26D1-6300-4CD7-97AB-E24C81736643}" type="presParOf" srcId="{9C516FA2-D843-4EEB-9EC7-54A369955429}" destId="{75B07BA4-FE33-4068-9FE3-1D0945971C93}" srcOrd="2" destOrd="0" presId="urn:microsoft.com/office/officeart/2005/8/layout/radial3"/>
    <dgm:cxn modelId="{F1F3D243-D5E1-4BB9-A429-AB4EC0A9EB86}" type="presParOf" srcId="{9C516FA2-D843-4EEB-9EC7-54A369955429}" destId="{5378E864-B062-4494-9A0C-0B1F728BFD89}" srcOrd="3" destOrd="0" presId="urn:microsoft.com/office/officeart/2005/8/layout/radial3"/>
    <dgm:cxn modelId="{07A0E1DA-1847-4D95-A8AA-1675A5986D43}" type="presParOf" srcId="{9C516FA2-D843-4EEB-9EC7-54A369955429}" destId="{53E961C8-3094-47D4-99C8-F0944665500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99014-3BC5-4CEF-B02C-C5FEFF924A88}">
      <dsp:nvSpPr>
        <dsp:cNvPr id="0" name=""/>
        <dsp:cNvSpPr/>
      </dsp:nvSpPr>
      <dsp:spPr>
        <a:xfrm>
          <a:off x="1838197" y="841614"/>
          <a:ext cx="3181605" cy="312419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1" kern="1200" dirty="0"/>
            <a:t>Biotechnologische wetenschappen denkatelier</a:t>
          </a:r>
        </a:p>
      </dsp:txBody>
      <dsp:txXfrm>
        <a:off x="2304132" y="1299142"/>
        <a:ext cx="2249735" cy="2209139"/>
      </dsp:txXfrm>
    </dsp:sp>
    <dsp:sp modelId="{6B98404E-38F2-4866-ABE7-84F47483B5F5}">
      <dsp:nvSpPr>
        <dsp:cNvPr id="0" name=""/>
        <dsp:cNvSpPr/>
      </dsp:nvSpPr>
      <dsp:spPr>
        <a:xfrm>
          <a:off x="2432439" y="-245527"/>
          <a:ext cx="2018174" cy="183024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Chemie </a:t>
          </a:r>
        </a:p>
      </dsp:txBody>
      <dsp:txXfrm>
        <a:off x="2727994" y="22506"/>
        <a:ext cx="1427064" cy="1294178"/>
      </dsp:txXfrm>
    </dsp:sp>
    <dsp:sp modelId="{75B07BA4-FE33-4068-9FE3-1D0945971C93}">
      <dsp:nvSpPr>
        <dsp:cNvPr id="0" name=""/>
        <dsp:cNvSpPr/>
      </dsp:nvSpPr>
      <dsp:spPr>
        <a:xfrm>
          <a:off x="4611229" y="1437695"/>
          <a:ext cx="2018174" cy="193203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Biologie </a:t>
          </a:r>
        </a:p>
      </dsp:txBody>
      <dsp:txXfrm>
        <a:off x="4906784" y="1720634"/>
        <a:ext cx="1427064" cy="1366153"/>
      </dsp:txXfrm>
    </dsp:sp>
    <dsp:sp modelId="{5378E864-B062-4494-9A0C-0B1F728BFD89}">
      <dsp:nvSpPr>
        <dsp:cNvPr id="0" name=""/>
        <dsp:cNvSpPr/>
      </dsp:nvSpPr>
      <dsp:spPr>
        <a:xfrm>
          <a:off x="2432443" y="3229529"/>
          <a:ext cx="2018174" cy="181659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Fysica</a:t>
          </a:r>
          <a:r>
            <a:rPr lang="nl-NL" sz="2600" kern="1200" dirty="0"/>
            <a:t> </a:t>
          </a:r>
        </a:p>
      </dsp:txBody>
      <dsp:txXfrm>
        <a:off x="2727998" y="3495563"/>
        <a:ext cx="1427064" cy="1284529"/>
      </dsp:txXfrm>
    </dsp:sp>
    <dsp:sp modelId="{53E961C8-3094-47D4-99C8-F0944665500E}">
      <dsp:nvSpPr>
        <dsp:cNvPr id="0" name=""/>
        <dsp:cNvSpPr/>
      </dsp:nvSpPr>
      <dsp:spPr>
        <a:xfrm>
          <a:off x="267822" y="1470102"/>
          <a:ext cx="2018174" cy="186721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Wiskunde</a:t>
          </a:r>
        </a:p>
      </dsp:txBody>
      <dsp:txXfrm>
        <a:off x="563377" y="1743550"/>
        <a:ext cx="1427064" cy="1320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3A694-99C7-48EF-86EC-9D6E8592AD4A}" type="datetimeFigureOut">
              <a:rPr lang="nl-BE" smtClean="0"/>
              <a:t>3/03/2026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605CB-4212-4668-A742-11A2108F7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9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0B4AB-FB7E-4055-A8D0-E3AC58A60D26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516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0B4AB-FB7E-4055-A8D0-E3AC58A60D26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628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605CB-4212-4668-A742-11A2108F7992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37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8555" y="1837435"/>
            <a:ext cx="6866889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160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TBOYS-H114bis\Dropbox\Kickenm\Briefhoofd nieuw logo\PPT\dia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9302750" cy="69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24540" y="1894901"/>
            <a:ext cx="3226038" cy="76016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24540" y="2826405"/>
            <a:ext cx="3226038" cy="17526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lang="nl-BE" sz="1800" b="0" kern="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606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TBOYS-H114bis\Dropbox\Kickenm\Briefhoofd nieuw logo\PPT\dia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302750" cy="69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8911" y="3316231"/>
            <a:ext cx="6047756" cy="627808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1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2418911" y="3960115"/>
            <a:ext cx="6047756" cy="1191153"/>
          </a:xfrm>
        </p:spPr>
        <p:txBody>
          <a:bodyPr tIns="0" anchor="t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Subtitel.</a:t>
            </a:r>
          </a:p>
        </p:txBody>
      </p:sp>
    </p:spTree>
    <p:extLst>
      <p:ext uri="{BB962C8B-B14F-4D97-AF65-F5344CB8AC3E}">
        <p14:creationId xmlns:p14="http://schemas.microsoft.com/office/powerpoint/2010/main" val="324286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5958" y="810767"/>
            <a:ext cx="7804183" cy="56448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448" y="2115134"/>
            <a:ext cx="6801103" cy="284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3160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05200" y="2057400"/>
            <a:ext cx="6477000" cy="2133600"/>
          </a:xfrm>
        </p:spPr>
        <p:txBody>
          <a:bodyPr>
            <a:normAutofit/>
          </a:bodyPr>
          <a:lstStyle/>
          <a:p>
            <a:r>
              <a:rPr lang="nl-BE" sz="4000" dirty="0"/>
              <a:t>DOMEIN: </a:t>
            </a:r>
            <a:br>
              <a:rPr lang="nl-BE" sz="4000" dirty="0"/>
            </a:br>
            <a:r>
              <a:rPr lang="nl-BE" sz="4000" dirty="0"/>
              <a:t>LAND- EN TUINBOUW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10627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82B2A-C8C3-03CA-F455-775187C2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37806"/>
            <a:ext cx="6801102" cy="1477328"/>
          </a:xfrm>
        </p:spPr>
        <p:txBody>
          <a:bodyPr/>
          <a:lstStyle/>
          <a:p>
            <a:r>
              <a:rPr lang="nl-NL" dirty="0"/>
              <a:t>Verschil: Technologische wetenschappen en engineering – 3</a:t>
            </a:r>
            <a:r>
              <a:rPr lang="nl-NL" baseline="30000" dirty="0"/>
              <a:t>e</a:t>
            </a:r>
            <a:r>
              <a:rPr lang="nl-NL" dirty="0"/>
              <a:t> graad</a:t>
            </a:r>
            <a:br>
              <a:rPr lang="nl-NL" dirty="0"/>
            </a:b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E65014-F1EA-C577-4E3F-45581E6C9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F518B07F-B12D-06DA-EA08-5B03DD324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477297"/>
            <a:ext cx="3062029" cy="5492787"/>
          </a:xfrm>
          <a:prstGeom prst="rect">
            <a:avLst/>
          </a:prstGeom>
        </p:spPr>
      </p:pic>
      <p:pic>
        <p:nvPicPr>
          <p:cNvPr id="6" name="Afbeelding 5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BA5EE2BE-55C4-C10B-65E4-C076A45CD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71" y="1477297"/>
            <a:ext cx="3214429" cy="54102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1F75B76-0BD5-F5C5-4B2D-D64EB2D7D006}"/>
              </a:ext>
            </a:extLst>
          </p:cNvPr>
          <p:cNvSpPr txBox="1"/>
          <p:nvPr/>
        </p:nvSpPr>
        <p:spPr>
          <a:xfrm>
            <a:off x="304800" y="4038600"/>
            <a:ext cx="58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BW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3EBEBB5-4CB3-FA17-5C5B-B015B8460AC1}"/>
              </a:ext>
            </a:extLst>
          </p:cNvPr>
          <p:cNvSpPr txBox="1"/>
          <p:nvPr/>
        </p:nvSpPr>
        <p:spPr>
          <a:xfrm>
            <a:off x="8337754" y="4038600"/>
            <a:ext cx="58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TW</a:t>
            </a:r>
            <a:endParaRPr lang="nl-BE" dirty="0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CF04604D-245F-D6BB-4DAE-0DF6BE353541}"/>
              </a:ext>
            </a:extLst>
          </p:cNvPr>
          <p:cNvSpPr/>
          <p:nvPr/>
        </p:nvSpPr>
        <p:spPr>
          <a:xfrm>
            <a:off x="838200" y="4038600"/>
            <a:ext cx="33324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FE4C9BEB-2F40-3644-42FA-FCA29DD39C7C}"/>
              </a:ext>
            </a:extLst>
          </p:cNvPr>
          <p:cNvSpPr/>
          <p:nvPr/>
        </p:nvSpPr>
        <p:spPr>
          <a:xfrm rot="10800000">
            <a:off x="8024166" y="3997731"/>
            <a:ext cx="333248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4387B98-CDD9-8BBD-30FF-95D2E552437A}"/>
              </a:ext>
            </a:extLst>
          </p:cNvPr>
          <p:cNvSpPr/>
          <p:nvPr/>
        </p:nvSpPr>
        <p:spPr>
          <a:xfrm>
            <a:off x="4800600" y="3276600"/>
            <a:ext cx="3062029" cy="152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38FC3CA-9B4B-3DFD-B4E1-ED7A588AF694}"/>
              </a:ext>
            </a:extLst>
          </p:cNvPr>
          <p:cNvSpPr/>
          <p:nvPr/>
        </p:nvSpPr>
        <p:spPr>
          <a:xfrm>
            <a:off x="4855561" y="5032958"/>
            <a:ext cx="3062029" cy="16726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7736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STEM / DENKATELIER</a:t>
            </a:r>
            <a:endParaRPr lang="en-US" dirty="0"/>
          </a:p>
        </p:txBody>
      </p:sp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1547394007"/>
              </p:ext>
            </p:extLst>
          </p:nvPr>
        </p:nvGraphicFramePr>
        <p:xfrm>
          <a:off x="1143000" y="1676400"/>
          <a:ext cx="6858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01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STEM / DENKATELIER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112CAA-FD9F-437D-BCFA-75931B9D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52599"/>
            <a:ext cx="7924800" cy="4293483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800" dirty="0"/>
              <a:t>Toegepast</a:t>
            </a:r>
            <a:r>
              <a:rPr lang="nl-NL" sz="2800" b="0" dirty="0"/>
              <a:t> op domein land- en tuinbouw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Analyse van honing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b="0" dirty="0">
                <a:solidFill>
                  <a:srgbClr val="E31609"/>
                </a:solidFill>
                <a:latin typeface="Arial MT"/>
              </a:rPr>
              <a:t>Bodemonderzoek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Waterkwaliteit </a:t>
            </a:r>
            <a:endParaRPr lang="nl-NL" sz="2400" b="0" dirty="0">
              <a:solidFill>
                <a:srgbClr val="E31609"/>
              </a:solidFill>
              <a:latin typeface="Arial MT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Weefsel</a:t>
            </a:r>
            <a:r>
              <a:rPr lang="nl-NL" sz="2400" b="0" dirty="0">
                <a:solidFill>
                  <a:srgbClr val="E31609"/>
                </a:solidFill>
                <a:latin typeface="Arial MT"/>
              </a:rPr>
              <a:t>kweek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Verscheidene labotechnieken zoals titratie, </a:t>
            </a:r>
            <a:r>
              <a:rPr lang="nl-NL" sz="2400" dirty="0" err="1">
                <a:solidFill>
                  <a:srgbClr val="E31609"/>
                </a:solidFill>
                <a:latin typeface="Arial MT"/>
              </a:rPr>
              <a:t>spectofotometrie</a:t>
            </a:r>
            <a:r>
              <a:rPr lang="nl-NL" sz="2400" dirty="0">
                <a:solidFill>
                  <a:srgbClr val="E31609"/>
                </a:solidFill>
                <a:latin typeface="Arial MT"/>
              </a:rPr>
              <a:t>, microscopie, …</a:t>
            </a:r>
            <a:endParaRPr lang="nl-NL" sz="2400" b="0" dirty="0">
              <a:solidFill>
                <a:srgbClr val="E31609"/>
              </a:solidFill>
              <a:latin typeface="Arial MT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Voedingstechnologie (bier brouwen, wijn maken, …)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b="0" dirty="0">
                <a:solidFill>
                  <a:srgbClr val="E31609"/>
                </a:solidFill>
                <a:latin typeface="Arial MT"/>
              </a:rPr>
              <a:t>Urban </a:t>
            </a:r>
            <a:r>
              <a:rPr lang="nl-NL" sz="2400" b="0" dirty="0" err="1">
                <a:solidFill>
                  <a:srgbClr val="E31609"/>
                </a:solidFill>
                <a:latin typeface="Arial MT"/>
              </a:rPr>
              <a:t>farming</a:t>
            </a:r>
            <a:endParaRPr lang="nl-NL" sz="2400" b="0" dirty="0">
              <a:solidFill>
                <a:srgbClr val="E31609"/>
              </a:solidFill>
              <a:latin typeface="Arial MT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37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Schermopname">
            <a:extLst>
              <a:ext uri="{FF2B5EF4-FFF2-40B4-BE49-F238E27FC236}">
                <a16:creationId xmlns:a16="http://schemas.microsoft.com/office/drawing/2014/main" id="{98ABDD33-E531-B645-8210-0DAB41B83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"/>
          <a:stretch/>
        </p:blipFill>
        <p:spPr>
          <a:xfrm>
            <a:off x="670623" y="1600200"/>
            <a:ext cx="3574967" cy="265974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98D5CB17-BFEE-321E-527E-4BDE7FF9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5784089" cy="391159"/>
          </a:xfrm>
        </p:spPr>
        <p:txBody>
          <a:bodyPr>
            <a:normAutofit/>
          </a:bodyPr>
          <a:lstStyle/>
          <a:p>
            <a:r>
              <a:rPr lang="nl-BE" dirty="0"/>
              <a:t>STEM / DENKATELIER – 2</a:t>
            </a:r>
            <a:r>
              <a:rPr lang="nl-BE" baseline="30000" dirty="0"/>
              <a:t>e</a:t>
            </a:r>
            <a:r>
              <a:rPr lang="nl-BE" dirty="0"/>
              <a:t> graad</a:t>
            </a:r>
            <a:endParaRPr lang="en-US" dirty="0"/>
          </a:p>
        </p:txBody>
      </p:sp>
      <p:pic>
        <p:nvPicPr>
          <p:cNvPr id="4102" name="Picture 6" descr="Geen fotobeschrijving beschikbaar.">
            <a:extLst>
              <a:ext uri="{FF2B5EF4-FFF2-40B4-BE49-F238E27FC236}">
                <a16:creationId xmlns:a16="http://schemas.microsoft.com/office/drawing/2014/main" id="{2DB9E734-ADBA-9DC6-476E-92F96A95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43" y="4462986"/>
            <a:ext cx="2874257" cy="215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553077-1D3E-B5A1-C841-FA18D9C02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/>
          <a:stretch>
            <a:fillRect/>
          </a:stretch>
        </p:blipFill>
        <p:spPr bwMode="auto">
          <a:xfrm flipH="1">
            <a:off x="4898411" y="1752600"/>
            <a:ext cx="40431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en fotobeschrijving beschikbaar.">
            <a:extLst>
              <a:ext uri="{FF2B5EF4-FFF2-40B4-BE49-F238E27FC236}">
                <a16:creationId xmlns:a16="http://schemas.microsoft.com/office/drawing/2014/main" id="{D2E3A329-6F3B-E17C-65E8-4DB3E7FF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6450"/>
            <a:ext cx="3443600" cy="25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en fotobeschrijving beschikbaar.">
            <a:extLst>
              <a:ext uri="{FF2B5EF4-FFF2-40B4-BE49-F238E27FC236}">
                <a16:creationId xmlns:a16="http://schemas.microsoft.com/office/drawing/2014/main" id="{A8AA55B4-EC92-CA92-7CFF-7902DA41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5013725" cy="376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Geen fotobeschrijving beschikbaar.">
            <a:extLst>
              <a:ext uri="{FF2B5EF4-FFF2-40B4-BE49-F238E27FC236}">
                <a16:creationId xmlns:a16="http://schemas.microsoft.com/office/drawing/2014/main" id="{E6DE6BEF-D624-4E00-62C9-18712BFB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0" y="1600200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05E0E1D-AAEA-0DFE-0AC1-8F687E83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5784089" cy="391159"/>
          </a:xfrm>
        </p:spPr>
        <p:txBody>
          <a:bodyPr>
            <a:normAutofit/>
          </a:bodyPr>
          <a:lstStyle/>
          <a:p>
            <a:r>
              <a:rPr lang="nl-BE" dirty="0"/>
              <a:t>STEM / DENKATELIER – 2</a:t>
            </a:r>
            <a:r>
              <a:rPr lang="nl-BE" baseline="30000" dirty="0"/>
              <a:t>e</a:t>
            </a:r>
            <a:r>
              <a:rPr lang="nl-BE" dirty="0"/>
              <a:t> graad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87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ED6BF-4B8B-E0AA-8E40-C1B371FCF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een fotobeschrijving beschikbaar.">
            <a:extLst>
              <a:ext uri="{FF2B5EF4-FFF2-40B4-BE49-F238E27FC236}">
                <a16:creationId xmlns:a16="http://schemas.microsoft.com/office/drawing/2014/main" id="{2E2E90CE-4351-4A92-FA0A-DEBED0A5C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10380" r="19885" b="10730"/>
          <a:stretch>
            <a:fillRect/>
          </a:stretch>
        </p:blipFill>
        <p:spPr bwMode="auto">
          <a:xfrm>
            <a:off x="3271038" y="3970472"/>
            <a:ext cx="2857272" cy="236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4FFAC1F8-2532-745D-FD38-D57511C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5784089" cy="391159"/>
          </a:xfrm>
        </p:spPr>
        <p:txBody>
          <a:bodyPr>
            <a:normAutofit/>
          </a:bodyPr>
          <a:lstStyle/>
          <a:p>
            <a:r>
              <a:rPr lang="nl-BE" dirty="0"/>
              <a:t>STEM / DENKATELIER – 3</a:t>
            </a:r>
            <a:r>
              <a:rPr lang="nl-BE" baseline="30000" dirty="0"/>
              <a:t>e</a:t>
            </a:r>
            <a:r>
              <a:rPr lang="nl-BE" dirty="0"/>
              <a:t> graad</a:t>
            </a:r>
            <a:endParaRPr lang="en-US" dirty="0"/>
          </a:p>
        </p:txBody>
      </p:sp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7CF60271-FAC1-F143-0C93-7D310ABBF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r="16315"/>
          <a:stretch>
            <a:fillRect/>
          </a:stretch>
        </p:blipFill>
        <p:spPr bwMode="auto">
          <a:xfrm>
            <a:off x="1752600" y="1342479"/>
            <a:ext cx="3742103" cy="24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kleding, persoon, glimlach, Menselijk gezicht&#10;&#10;Door AI gegenereerde inhoud is mogelijk onjuist.">
            <a:extLst>
              <a:ext uri="{FF2B5EF4-FFF2-40B4-BE49-F238E27FC236}">
                <a16:creationId xmlns:a16="http://schemas.microsoft.com/office/drawing/2014/main" id="{18235343-D17F-7CFB-3990-EC68462FD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6" b="16490"/>
          <a:stretch>
            <a:fillRect/>
          </a:stretch>
        </p:blipFill>
        <p:spPr>
          <a:xfrm>
            <a:off x="212694" y="4333725"/>
            <a:ext cx="2844848" cy="2363592"/>
          </a:xfrm>
          <a:prstGeom prst="rect">
            <a:avLst/>
          </a:prstGeom>
        </p:spPr>
      </p:pic>
      <p:pic>
        <p:nvPicPr>
          <p:cNvPr id="3" name="Afbeelding 2" descr="Afbeelding met persoon, kleding, overdekt, glimlach&#10;&#10;Door AI gegenereerde inhoud is mogelijk onjuist.">
            <a:extLst>
              <a:ext uri="{FF2B5EF4-FFF2-40B4-BE49-F238E27FC236}">
                <a16:creationId xmlns:a16="http://schemas.microsoft.com/office/drawing/2014/main" id="{A4CA5C84-D2AA-00FA-097B-00272F3CC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47"/>
          <a:stretch>
            <a:fillRect/>
          </a:stretch>
        </p:blipFill>
        <p:spPr>
          <a:xfrm>
            <a:off x="6324600" y="1447800"/>
            <a:ext cx="2629128" cy="33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buitenshuis, begrafenis&#10;&#10;Door AI gegenereerde inhoud is mogelijk onjuist.">
            <a:extLst>
              <a:ext uri="{FF2B5EF4-FFF2-40B4-BE49-F238E27FC236}">
                <a16:creationId xmlns:a16="http://schemas.microsoft.com/office/drawing/2014/main" id="{FCAEE910-42A9-110B-8C89-2CE243A19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67200"/>
            <a:ext cx="4406339" cy="2337837"/>
          </a:xfrm>
          <a:prstGeom prst="rect">
            <a:avLst/>
          </a:prstGeom>
        </p:spPr>
      </p:pic>
      <p:pic>
        <p:nvPicPr>
          <p:cNvPr id="13" name="Afbeelding 12" descr="Afbeelding met kleding, persoon, overdekt, Medische apparatuur&#10;&#10;Door AI gegenereerde inhoud is mogelijk onjuist.">
            <a:extLst>
              <a:ext uri="{FF2B5EF4-FFF2-40B4-BE49-F238E27FC236}">
                <a16:creationId xmlns:a16="http://schemas.microsoft.com/office/drawing/2014/main" id="{E6729B95-BE99-10EC-44A8-10A029BBB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13" y="1447800"/>
            <a:ext cx="3499718" cy="4407412"/>
          </a:xfrm>
          <a:prstGeom prst="rect">
            <a:avLst/>
          </a:prstGeom>
        </p:spPr>
      </p:pic>
      <p:pic>
        <p:nvPicPr>
          <p:cNvPr id="15" name="Picture 4" descr="Geen fotobeschrijving beschikbaar.">
            <a:extLst>
              <a:ext uri="{FF2B5EF4-FFF2-40B4-BE49-F238E27FC236}">
                <a16:creationId xmlns:a16="http://schemas.microsoft.com/office/drawing/2014/main" id="{DD6F51E9-9F20-7948-A5E9-D8CE61201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b="9944"/>
          <a:stretch>
            <a:fillRect/>
          </a:stretch>
        </p:blipFill>
        <p:spPr bwMode="auto">
          <a:xfrm>
            <a:off x="1241958" y="1676400"/>
            <a:ext cx="3330042" cy="23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FB4A9E54-97CB-989F-7483-46FDAA26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5784089" cy="391159"/>
          </a:xfrm>
        </p:spPr>
        <p:txBody>
          <a:bodyPr>
            <a:normAutofit/>
          </a:bodyPr>
          <a:lstStyle/>
          <a:p>
            <a:r>
              <a:rPr lang="nl-BE" dirty="0"/>
              <a:t>STEM / DENKATELIER – 3</a:t>
            </a:r>
            <a:r>
              <a:rPr lang="nl-BE" baseline="30000" dirty="0"/>
              <a:t>e</a:t>
            </a:r>
            <a:r>
              <a:rPr lang="nl-BE" dirty="0"/>
              <a:t> graad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AC7D9-F2A3-61F8-7491-69E114D7C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7270FBDC-B1F2-2050-95F2-C9B4B98A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5784089" cy="391159"/>
          </a:xfrm>
        </p:spPr>
        <p:txBody>
          <a:bodyPr>
            <a:normAutofit/>
          </a:bodyPr>
          <a:lstStyle/>
          <a:p>
            <a:r>
              <a:rPr lang="nl-BE" dirty="0"/>
              <a:t>STEM / DENKATELIER – 3</a:t>
            </a:r>
            <a:r>
              <a:rPr lang="nl-BE" baseline="30000" dirty="0"/>
              <a:t>e</a:t>
            </a:r>
            <a:r>
              <a:rPr lang="nl-BE" dirty="0"/>
              <a:t> graad</a:t>
            </a:r>
            <a:endParaRPr lang="en-US" dirty="0"/>
          </a:p>
        </p:txBody>
      </p:sp>
      <p:pic>
        <p:nvPicPr>
          <p:cNvPr id="3" name="Afbeelding 2" descr="Afbeelding met overdekt, plafond, muur&#10;&#10;Door AI gegenereerde inhoud is mogelijk onjuist.">
            <a:extLst>
              <a:ext uri="{FF2B5EF4-FFF2-40B4-BE49-F238E27FC236}">
                <a16:creationId xmlns:a16="http://schemas.microsoft.com/office/drawing/2014/main" id="{924FAE1E-95A3-D53B-4FA6-396FD88D3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886200" cy="5181600"/>
          </a:xfrm>
          <a:prstGeom prst="rect">
            <a:avLst/>
          </a:prstGeom>
        </p:spPr>
      </p:pic>
      <p:pic>
        <p:nvPicPr>
          <p:cNvPr id="1026" name="Picture 2" descr="2. Licht: gebruik van licht - Easy-Life">
            <a:extLst>
              <a:ext uri="{FF2B5EF4-FFF2-40B4-BE49-F238E27FC236}">
                <a16:creationId xmlns:a16="http://schemas.microsoft.com/office/drawing/2014/main" id="{797939D4-5F94-B8B4-CFC1-F2BE0415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64746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9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0" y="816609"/>
            <a:ext cx="6317489" cy="391159"/>
          </a:xfrm>
        </p:spPr>
        <p:txBody>
          <a:bodyPr>
            <a:normAutofit/>
          </a:bodyPr>
          <a:lstStyle/>
          <a:p>
            <a:r>
              <a:rPr lang="nl-BE" dirty="0"/>
              <a:t>GEINTEGREERDE ACTIVITEITEN – </a:t>
            </a:r>
            <a:r>
              <a:rPr lang="nl-BE" dirty="0" err="1"/>
              <a:t>GIA’s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112CAA-FD9F-437D-BCFA-75931B9D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52599"/>
            <a:ext cx="7924800" cy="3400931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b="0" dirty="0">
                <a:solidFill>
                  <a:srgbClr val="E31609"/>
                </a:solidFill>
                <a:latin typeface="Arial MT"/>
              </a:rPr>
              <a:t>2</a:t>
            </a:r>
            <a:r>
              <a:rPr lang="nl-NL" sz="2800" b="0" baseline="30000" dirty="0">
                <a:solidFill>
                  <a:srgbClr val="E31609"/>
                </a:solidFill>
                <a:latin typeface="Arial MT"/>
              </a:rPr>
              <a:t>e</a:t>
            </a:r>
            <a:r>
              <a:rPr lang="nl-NL" sz="2800" b="0" dirty="0">
                <a:solidFill>
                  <a:srgbClr val="E31609"/>
                </a:solidFill>
                <a:latin typeface="Arial MT"/>
              </a:rPr>
              <a:t> graad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Suikerraffinaderij - Tienen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Bezoek RWZI - Leuven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Bezoek brouwerij AB </a:t>
            </a:r>
            <a:r>
              <a:rPr lang="nl-NL" sz="2400" dirty="0" err="1">
                <a:solidFill>
                  <a:srgbClr val="E31609"/>
                </a:solidFill>
                <a:latin typeface="Arial MT"/>
              </a:rPr>
              <a:t>Inbev</a:t>
            </a:r>
            <a:r>
              <a:rPr lang="nl-NL" sz="2400" dirty="0">
                <a:solidFill>
                  <a:srgbClr val="E31609"/>
                </a:solidFill>
                <a:latin typeface="Arial MT"/>
              </a:rPr>
              <a:t> - Leuven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…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b="0" dirty="0">
              <a:solidFill>
                <a:srgbClr val="E31609"/>
              </a:solidFill>
              <a:latin typeface="Arial MT"/>
            </a:endParaRPr>
          </a:p>
          <a:p>
            <a:endParaRPr lang="nl-BE" dirty="0"/>
          </a:p>
        </p:txBody>
      </p:sp>
      <p:pic>
        <p:nvPicPr>
          <p:cNvPr id="2050" name="Picture 2" descr="Gooi het slib niet met het afvalwater weg | KU Leuven Stories">
            <a:extLst>
              <a:ext uri="{FF2B5EF4-FFF2-40B4-BE49-F238E27FC236}">
                <a16:creationId xmlns:a16="http://schemas.microsoft.com/office/drawing/2014/main" id="{91DFB063-8018-1C37-A4B6-2AA9FD44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68717"/>
            <a:ext cx="3922454" cy="20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ella Artois-brouwerij deelt dak met Leuvense inwoners">
            <a:extLst>
              <a:ext uri="{FF2B5EF4-FFF2-40B4-BE49-F238E27FC236}">
                <a16:creationId xmlns:a16="http://schemas.microsoft.com/office/drawing/2014/main" id="{FC7F0D8C-DA1F-A2DC-E1F7-719324A21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20077"/>
          <a:stretch/>
        </p:blipFill>
        <p:spPr bwMode="auto">
          <a:xfrm>
            <a:off x="4343400" y="4038600"/>
            <a:ext cx="2491897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0" y="816609"/>
            <a:ext cx="6317489" cy="391159"/>
          </a:xfrm>
        </p:spPr>
        <p:txBody>
          <a:bodyPr>
            <a:normAutofit/>
          </a:bodyPr>
          <a:lstStyle/>
          <a:p>
            <a:r>
              <a:rPr lang="nl-BE" dirty="0"/>
              <a:t>GEINTEGREERDE ACTIVITEITEN – </a:t>
            </a:r>
            <a:r>
              <a:rPr lang="nl-BE" dirty="0" err="1"/>
              <a:t>GIA’s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112CAA-FD9F-437D-BCFA-75931B9D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752599"/>
            <a:ext cx="7848600" cy="4293483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dirty="0"/>
              <a:t>3</a:t>
            </a:r>
            <a:r>
              <a:rPr lang="nl-NL" sz="2800" b="0" baseline="30000" dirty="0">
                <a:solidFill>
                  <a:srgbClr val="E31609"/>
                </a:solidFill>
                <a:latin typeface="Arial MT"/>
              </a:rPr>
              <a:t>e</a:t>
            </a:r>
            <a:r>
              <a:rPr lang="nl-NL" sz="2800" b="0" dirty="0">
                <a:solidFill>
                  <a:srgbClr val="E31609"/>
                </a:solidFill>
                <a:latin typeface="Arial MT"/>
              </a:rPr>
              <a:t> graad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Chemie en biologie op maat – Thomas More Geel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Practicum chemie faculteit industriële wetenschappen – KUL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Practicum chemie faculteit wetenschappen – KUL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Practicum </a:t>
            </a:r>
            <a:r>
              <a:rPr lang="nl-NL" sz="2400" dirty="0" err="1">
                <a:solidFill>
                  <a:srgbClr val="E31609"/>
                </a:solidFill>
                <a:latin typeface="Arial MT"/>
              </a:rPr>
              <a:t>Eiwittewa</a:t>
            </a:r>
            <a:r>
              <a:rPr lang="nl-NL" sz="2400" dirty="0">
                <a:solidFill>
                  <a:srgbClr val="E31609"/>
                </a:solidFill>
                <a:latin typeface="Arial MT"/>
              </a:rPr>
              <a:t>!?! PXL – Hasselt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1609"/>
                </a:solidFill>
                <a:latin typeface="Arial MT"/>
              </a:rPr>
              <a:t>…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b="0" dirty="0">
              <a:solidFill>
                <a:srgbClr val="E31609"/>
              </a:solidFill>
              <a:latin typeface="Arial MT"/>
            </a:endParaRPr>
          </a:p>
          <a:p>
            <a:endParaRPr lang="nl-BE" dirty="0"/>
          </a:p>
        </p:txBody>
      </p:sp>
      <p:pic>
        <p:nvPicPr>
          <p:cNvPr id="5122" name="Picture 2" descr="Thomas More pakt uit met vier nieuwe Engelstalige opleidingen | Geel ...">
            <a:extLst>
              <a:ext uri="{FF2B5EF4-FFF2-40B4-BE49-F238E27FC236}">
                <a16:creationId xmlns:a16="http://schemas.microsoft.com/office/drawing/2014/main" id="{87DDF273-2D2F-251C-6EA3-C5958CD2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40138"/>
            <a:ext cx="1638301" cy="80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oor bedrijven – Bedrijven Relaties">
            <a:extLst>
              <a:ext uri="{FF2B5EF4-FFF2-40B4-BE49-F238E27FC236}">
                <a16:creationId xmlns:a16="http://schemas.microsoft.com/office/drawing/2014/main" id="{5A8AC521-B0EA-7096-17BE-392F206C9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6000" r="4000" b="48000"/>
          <a:stretch>
            <a:fillRect/>
          </a:stretch>
        </p:blipFill>
        <p:spPr bwMode="auto">
          <a:xfrm>
            <a:off x="2855390" y="5921053"/>
            <a:ext cx="2017723" cy="8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udentenvereniging Hexion">
            <a:extLst>
              <a:ext uri="{FF2B5EF4-FFF2-40B4-BE49-F238E27FC236}">
                <a16:creationId xmlns:a16="http://schemas.microsoft.com/office/drawing/2014/main" id="{4362AF6B-4EF4-DADB-A613-F9857C57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60" y="5791199"/>
            <a:ext cx="1066801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2114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32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fr-BE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INALITEITEN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7310" y="2013280"/>
            <a:ext cx="7536690" cy="40607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297815">
              <a:lnSpc>
                <a:spcPts val="2005"/>
              </a:lnSpc>
              <a:spcBef>
                <a:spcPts val="105"/>
              </a:spcBef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DOMEINGEBONDEN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DOORSTROOM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-</a:t>
            </a:r>
            <a:r>
              <a:rPr b="1" spc="-6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D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nl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hoger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 onderwijs</a:t>
            </a:r>
          </a:p>
          <a:p>
            <a:pPr marL="812800" lvl="1" indent="-297815">
              <a:lnSpc>
                <a:spcPts val="2005"/>
              </a:lnSpc>
              <a:spcBef>
                <a:spcPts val="105"/>
              </a:spcBef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 err="1">
                <a:latin typeface="Arial MT"/>
                <a:cs typeface="Arial MT"/>
              </a:rPr>
              <a:t>theoretische</a:t>
            </a:r>
            <a:r>
              <a:rPr spc="7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studierichtingen</a:t>
            </a:r>
            <a:r>
              <a:rPr lang="fr-BE" spc="65" dirty="0">
                <a:latin typeface="Arial MT"/>
                <a:cs typeface="Arial MT"/>
              </a:rPr>
              <a:t>, </a:t>
            </a:r>
            <a:r>
              <a:rPr lang="fr-BE" spc="65" dirty="0" err="1">
                <a:latin typeface="Arial MT"/>
                <a:cs typeface="Arial MT"/>
              </a:rPr>
              <a:t>nadruk</a:t>
            </a:r>
            <a:r>
              <a:rPr lang="fr-BE" spc="65" dirty="0">
                <a:latin typeface="Arial MT"/>
                <a:cs typeface="Arial MT"/>
              </a:rPr>
              <a:t> op </a:t>
            </a:r>
            <a:r>
              <a:rPr lang="fr-BE" spc="65" dirty="0" err="1">
                <a:latin typeface="Arial MT"/>
                <a:cs typeface="Arial MT"/>
              </a:rPr>
              <a:t>specifiek</a:t>
            </a:r>
            <a:r>
              <a:rPr lang="fr-BE" spc="65" dirty="0">
                <a:latin typeface="Arial MT"/>
                <a:cs typeface="Arial MT"/>
              </a:rPr>
              <a:t> </a:t>
            </a:r>
            <a:r>
              <a:rPr lang="fr-BE" spc="65" dirty="0" err="1">
                <a:latin typeface="Arial MT"/>
                <a:cs typeface="Arial MT"/>
              </a:rPr>
              <a:t>domein</a:t>
            </a:r>
            <a:endParaRPr lang="fr-BE" spc="-5" dirty="0">
              <a:latin typeface="Arial MT"/>
              <a:cs typeface="Arial MT"/>
            </a:endParaRPr>
          </a:p>
          <a:p>
            <a:pPr marL="812800" lvl="1" indent="-297815">
              <a:lnSpc>
                <a:spcPts val="2005"/>
              </a:lnSpc>
              <a:spcBef>
                <a:spcPts val="105"/>
              </a:spcBef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 err="1">
                <a:latin typeface="Arial MT"/>
                <a:cs typeface="Arial MT"/>
              </a:rPr>
              <a:t>doorstromen</a:t>
            </a:r>
            <a:r>
              <a:rPr spc="5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naar</a:t>
            </a:r>
            <a:r>
              <a:rPr spc="2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academische</a:t>
            </a:r>
            <a:r>
              <a:rPr spc="50" dirty="0">
                <a:latin typeface="Arial MT"/>
                <a:cs typeface="Arial MT"/>
              </a:rPr>
              <a:t> </a:t>
            </a:r>
            <a:r>
              <a:rPr lang="nl-BE" spc="-5" dirty="0">
                <a:latin typeface="Arial MT"/>
                <a:cs typeface="Arial MT"/>
              </a:rPr>
              <a:t>en</a:t>
            </a:r>
            <a:r>
              <a:rPr lang="nl-BE" spc="15" dirty="0">
                <a:latin typeface="Arial MT"/>
                <a:cs typeface="Arial MT"/>
              </a:rPr>
              <a:t> </a:t>
            </a:r>
            <a:r>
              <a:rPr lang="nl-BE" spc="-5" dirty="0">
                <a:latin typeface="Arial MT"/>
                <a:cs typeface="Arial MT"/>
              </a:rPr>
              <a:t>professionele</a:t>
            </a:r>
            <a:r>
              <a:rPr lang="nl-BE" spc="5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bacheloropleidingen</a:t>
            </a:r>
            <a:endParaRPr sz="1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spcAft>
                <a:spcPts val="600"/>
              </a:spcAft>
            </a:pPr>
            <a:endParaRPr sz="1400" dirty="0">
              <a:latin typeface="Arial MT"/>
              <a:cs typeface="Arial MT"/>
            </a:endParaRPr>
          </a:p>
          <a:p>
            <a:pPr marL="355600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b="1" spc="5" dirty="0">
                <a:solidFill>
                  <a:srgbClr val="E31609"/>
                </a:solidFill>
                <a:latin typeface="Arial"/>
                <a:cs typeface="Arial"/>
              </a:rPr>
              <a:t>DUBBELE</a:t>
            </a:r>
            <a:r>
              <a:rPr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E31609"/>
                </a:solidFill>
                <a:latin typeface="Arial"/>
                <a:cs typeface="Arial"/>
              </a:rPr>
              <a:t>FINALITEIT</a:t>
            </a:r>
            <a:r>
              <a:rPr lang="fr-BE" b="1" spc="-5" dirty="0">
                <a:solidFill>
                  <a:srgbClr val="E31609"/>
                </a:solidFill>
                <a:latin typeface="Arial"/>
                <a:cs typeface="Arial"/>
              </a:rPr>
              <a:t> -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D/A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hoger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onderwijs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 of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arbeidsmarkt</a:t>
            </a:r>
            <a:endParaRPr lang="fr-BE" b="1" dirty="0">
              <a:solidFill>
                <a:srgbClr val="E3160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fr-BE" spc="-5" dirty="0" err="1">
                <a:latin typeface="Arial"/>
                <a:cs typeface="Arial"/>
                <a:sym typeface="Wingdings" panose="05000000000000000000" pitchFamily="2" charset="2"/>
              </a:rPr>
              <a:t>toegepaste</a:t>
            </a:r>
            <a:r>
              <a:rPr lang="fr-BE" spc="-5" dirty="0">
                <a:latin typeface="Arial"/>
                <a:cs typeface="Arial"/>
                <a:sym typeface="Wingdings" panose="05000000000000000000" pitchFamily="2" charset="2"/>
              </a:rPr>
              <a:t> </a:t>
            </a:r>
            <a:r>
              <a:rPr spc="-5" dirty="0" err="1">
                <a:latin typeface="Arial MT"/>
                <a:cs typeface="Arial MT"/>
              </a:rPr>
              <a:t>studierichtingen</a:t>
            </a:r>
            <a:r>
              <a:rPr spc="65" dirty="0">
                <a:latin typeface="Arial MT"/>
                <a:cs typeface="Arial MT"/>
              </a:rPr>
              <a:t> </a:t>
            </a:r>
            <a:r>
              <a:rPr lang="fr-BE" spc="65" dirty="0">
                <a:latin typeface="Arial MT"/>
                <a:cs typeface="Arial MT"/>
              </a:rPr>
              <a:t>met </a:t>
            </a:r>
            <a:r>
              <a:rPr lang="fr-BE" spc="65" dirty="0" err="1">
                <a:latin typeface="Arial MT"/>
                <a:cs typeface="Arial MT"/>
              </a:rPr>
              <a:t>arbeidscompetenties</a:t>
            </a:r>
            <a:endParaRPr lang="fr-BE" spc="65" dirty="0">
              <a:latin typeface="Arial MT"/>
              <a:cs typeface="Arial MT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5" dirty="0" err="1">
                <a:latin typeface="Arial MT"/>
                <a:cs typeface="Arial MT"/>
              </a:rPr>
              <a:t>doorstromen</a:t>
            </a:r>
            <a:r>
              <a:rPr spc="4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naar</a:t>
            </a:r>
            <a:r>
              <a:rPr spc="2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professionele</a:t>
            </a:r>
            <a:r>
              <a:rPr spc="45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bacheloropleidingen</a:t>
            </a:r>
            <a:r>
              <a:rPr spc="6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en</a:t>
            </a:r>
            <a:r>
              <a:rPr spc="5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graduaatsopleidingen</a:t>
            </a:r>
            <a:r>
              <a:rPr spc="35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of</a:t>
            </a:r>
            <a:r>
              <a:rPr spc="1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naar</a:t>
            </a:r>
            <a:r>
              <a:rPr lang="fr-BE" spc="20" dirty="0">
                <a:latin typeface="Arial MT"/>
                <a:cs typeface="Arial MT"/>
              </a:rPr>
              <a:t> </a:t>
            </a:r>
            <a:r>
              <a:rPr spc="-5" dirty="0" err="1">
                <a:latin typeface="Arial MT"/>
                <a:cs typeface="Arial MT"/>
              </a:rPr>
              <a:t>arbeidsmarkt</a:t>
            </a:r>
            <a:endParaRPr sz="16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sz="1400" dirty="0">
              <a:latin typeface="Arial MT"/>
              <a:cs typeface="Arial MT"/>
            </a:endParaRPr>
          </a:p>
          <a:p>
            <a:pPr marL="355600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E31609"/>
                </a:solidFill>
                <a:latin typeface="Arial"/>
                <a:cs typeface="Arial"/>
              </a:rPr>
              <a:t>ARBEIDSMARKT</a:t>
            </a:r>
            <a:r>
              <a:rPr lang="fr-BE" b="1" spc="-5" dirty="0">
                <a:solidFill>
                  <a:srgbClr val="E31609"/>
                </a:solidFill>
                <a:latin typeface="Arial"/>
                <a:cs typeface="Arial"/>
              </a:rPr>
              <a:t> -</a:t>
            </a:r>
            <a:r>
              <a:rPr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E31609"/>
                </a:solidFill>
                <a:latin typeface="Arial"/>
                <a:cs typeface="Arial"/>
              </a:rPr>
              <a:t>A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lang="fr-BE" b="1" dirty="0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fr-BE" b="1" dirty="0" err="1">
                <a:solidFill>
                  <a:srgbClr val="E31609"/>
                </a:solidFill>
                <a:latin typeface="Arial"/>
                <a:cs typeface="Arial"/>
                <a:sym typeface="Wingdings" panose="05000000000000000000" pitchFamily="2" charset="2"/>
              </a:rPr>
              <a:t>arbeidsmarkt</a:t>
            </a:r>
            <a:endParaRPr lang="fr-BE" b="1" dirty="0">
              <a:solidFill>
                <a:srgbClr val="E31609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fr-BE" spc="-10" dirty="0" err="1">
                <a:latin typeface="Arial"/>
                <a:cs typeface="Arial"/>
                <a:sym typeface="Wingdings" panose="05000000000000000000" pitchFamily="2" charset="2"/>
              </a:rPr>
              <a:t>arbeidscompetenties</a:t>
            </a:r>
            <a:endParaRPr lang="fr-BE" spc="-10" dirty="0">
              <a:latin typeface="Arial"/>
              <a:cs typeface="Arial"/>
              <a:sym typeface="Wingdings" panose="05000000000000000000" pitchFamily="2" charset="2"/>
            </a:endParaRPr>
          </a:p>
          <a:p>
            <a:pPr marL="812800" lvl="1" indent="-297815">
              <a:lnSpc>
                <a:spcPts val="2005"/>
              </a:lnSpc>
              <a:spcAft>
                <a:spcPts val="600"/>
              </a:spcAft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pc="-10" dirty="0" err="1">
                <a:latin typeface="Arial MT"/>
                <a:cs typeface="Arial MT"/>
              </a:rPr>
              <a:t>voorbereiden</a:t>
            </a:r>
            <a:r>
              <a:rPr spc="30" dirty="0">
                <a:latin typeface="Arial MT"/>
                <a:cs typeface="Arial MT"/>
              </a:rPr>
              <a:t> </a:t>
            </a:r>
            <a:r>
              <a:rPr spc="-5" dirty="0">
                <a:latin typeface="Arial MT"/>
                <a:cs typeface="Arial MT"/>
              </a:rPr>
              <a:t>op</a:t>
            </a:r>
            <a:r>
              <a:rPr lang="fr-BE" spc="10" dirty="0">
                <a:latin typeface="Arial MT"/>
                <a:cs typeface="Arial MT"/>
              </a:rPr>
              <a:t> </a:t>
            </a:r>
            <a:r>
              <a:rPr spc="-10" dirty="0" err="1">
                <a:latin typeface="Arial MT"/>
                <a:cs typeface="Arial MT"/>
              </a:rPr>
              <a:t>werken</a:t>
            </a:r>
            <a:endParaRPr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950" y="1938887"/>
            <a:ext cx="1483360" cy="4135120"/>
            <a:chOff x="128015" y="1565147"/>
            <a:chExt cx="1483360" cy="4135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" y="1565147"/>
              <a:ext cx="1443228" cy="1441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276" y="3046475"/>
              <a:ext cx="1132332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15" y="4216908"/>
              <a:ext cx="1482852" cy="1482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7193F-57B5-0620-D1CD-5350BE243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BF61B-4D51-69BB-36C9-7C676F57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6317489" cy="391159"/>
          </a:xfrm>
        </p:spPr>
        <p:txBody>
          <a:bodyPr>
            <a:normAutofit/>
          </a:bodyPr>
          <a:lstStyle/>
          <a:p>
            <a:r>
              <a:rPr lang="nl-BE" dirty="0"/>
              <a:t>GEINTEGREERDE ACTIVITEITEN – </a:t>
            </a:r>
            <a:r>
              <a:rPr lang="nl-BE" dirty="0" err="1"/>
              <a:t>GIA’s</a:t>
            </a:r>
            <a:endParaRPr lang="en-US" dirty="0"/>
          </a:p>
        </p:txBody>
      </p:sp>
      <p:pic>
        <p:nvPicPr>
          <p:cNvPr id="14" name="Afbeelding 13" descr="Schermopname">
            <a:extLst>
              <a:ext uri="{FF2B5EF4-FFF2-40B4-BE49-F238E27FC236}">
                <a16:creationId xmlns:a16="http://schemas.microsoft.com/office/drawing/2014/main" id="{F5757857-9F8D-2AFB-0D27-D2DF538E3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2925447" cy="4912406"/>
          </a:xfrm>
          <a:prstGeom prst="rect">
            <a:avLst/>
          </a:prstGeom>
        </p:spPr>
      </p:pic>
      <p:pic>
        <p:nvPicPr>
          <p:cNvPr id="7" name="Afbeelding 6" descr="Afbeelding met overdekt, persoon, Laboratorium, Onderzoeksinstituut&#10;&#10;Automatisch gegenereerde beschrijving">
            <a:extLst>
              <a:ext uri="{FF2B5EF4-FFF2-40B4-BE49-F238E27FC236}">
                <a16:creationId xmlns:a16="http://schemas.microsoft.com/office/drawing/2014/main" id="{D3891CD6-A836-9237-0E19-5ED2B10FF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25293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1A18-DB46-5A4A-6FA3-2612D3B2D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Geen fotobeschrijving beschikbaar.">
            <a:extLst>
              <a:ext uri="{FF2B5EF4-FFF2-40B4-BE49-F238E27FC236}">
                <a16:creationId xmlns:a16="http://schemas.microsoft.com/office/drawing/2014/main" id="{B6700800-D029-F27F-A532-90BADC572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8" r="24582" b="11426"/>
          <a:stretch>
            <a:fillRect/>
          </a:stretch>
        </p:blipFill>
        <p:spPr bwMode="auto">
          <a:xfrm>
            <a:off x="6105472" y="1828800"/>
            <a:ext cx="279522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9406C1-73B8-CDB4-D885-813665B7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6317489" cy="391159"/>
          </a:xfrm>
        </p:spPr>
        <p:txBody>
          <a:bodyPr>
            <a:normAutofit/>
          </a:bodyPr>
          <a:lstStyle/>
          <a:p>
            <a:r>
              <a:rPr lang="nl-BE" dirty="0"/>
              <a:t>GEINTEGREERDE ACTIVITEITEN – </a:t>
            </a:r>
            <a:r>
              <a:rPr lang="nl-BE" dirty="0" err="1"/>
              <a:t>GIA’s</a:t>
            </a:r>
            <a:endParaRPr lang="en-US" dirty="0"/>
          </a:p>
        </p:txBody>
      </p:sp>
      <p:pic>
        <p:nvPicPr>
          <p:cNvPr id="2058" name="Picture 10" descr="Geen fotobeschrijving beschikbaar.">
            <a:extLst>
              <a:ext uri="{FF2B5EF4-FFF2-40B4-BE49-F238E27FC236}">
                <a16:creationId xmlns:a16="http://schemas.microsoft.com/office/drawing/2014/main" id="{72E6106C-122B-79E9-E10C-40DC60B6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4" r="24359" b="14282"/>
          <a:stretch>
            <a:fillRect/>
          </a:stretch>
        </p:blipFill>
        <p:spPr bwMode="auto">
          <a:xfrm>
            <a:off x="152400" y="2435942"/>
            <a:ext cx="272107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een fotobeschrijving beschikbaar.">
            <a:extLst>
              <a:ext uri="{FF2B5EF4-FFF2-40B4-BE49-F238E27FC236}">
                <a16:creationId xmlns:a16="http://schemas.microsoft.com/office/drawing/2014/main" id="{FF1B9C51-6B12-4D50-216B-A997FD301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19178" r="11835"/>
          <a:stretch>
            <a:fillRect/>
          </a:stretch>
        </p:blipFill>
        <p:spPr bwMode="auto">
          <a:xfrm>
            <a:off x="3171251" y="2782805"/>
            <a:ext cx="2636446" cy="24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5F9B-6C30-B484-4615-10785C21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4285F-E3B6-6E84-EA5E-AAE885D4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6317489" cy="391159"/>
          </a:xfrm>
        </p:spPr>
        <p:txBody>
          <a:bodyPr>
            <a:normAutofit/>
          </a:bodyPr>
          <a:lstStyle/>
          <a:p>
            <a:r>
              <a:rPr lang="nl-BE" dirty="0"/>
              <a:t>GEINTEGREERDE ACTIVITEITEN – </a:t>
            </a:r>
            <a:r>
              <a:rPr lang="nl-BE" dirty="0" err="1"/>
              <a:t>GIA’s</a:t>
            </a:r>
            <a:endParaRPr lang="en-US" dirty="0"/>
          </a:p>
        </p:txBody>
      </p:sp>
      <p:pic>
        <p:nvPicPr>
          <p:cNvPr id="2050" name="Picture 2" descr="Geen fotobeschrijving beschikbaar.">
            <a:extLst>
              <a:ext uri="{FF2B5EF4-FFF2-40B4-BE49-F238E27FC236}">
                <a16:creationId xmlns:a16="http://schemas.microsoft.com/office/drawing/2014/main" id="{5A97D90D-8F75-23CA-B168-FE1F67A6D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17506"/>
          <a:stretch>
            <a:fillRect/>
          </a:stretch>
        </p:blipFill>
        <p:spPr bwMode="auto">
          <a:xfrm>
            <a:off x="2630675" y="2514599"/>
            <a:ext cx="4167419" cy="261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fotobeschrijving beschikbaar.">
            <a:extLst>
              <a:ext uri="{FF2B5EF4-FFF2-40B4-BE49-F238E27FC236}">
                <a16:creationId xmlns:a16="http://schemas.microsoft.com/office/drawing/2014/main" id="{FD4902B1-3109-BEF0-277F-B7CF568B4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7" y="1662577"/>
            <a:ext cx="228503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een fotobeschrijving beschikbaar.">
            <a:extLst>
              <a:ext uri="{FF2B5EF4-FFF2-40B4-BE49-F238E27FC236}">
                <a16:creationId xmlns:a16="http://schemas.microsoft.com/office/drawing/2014/main" id="{A501D118-69C4-8862-292A-7351D511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12" y="1447800"/>
            <a:ext cx="203894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4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42D81-A609-B22B-8BC2-5D4CD8684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FED77-AABB-ED48-87E3-4553FD77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6317489" cy="391159"/>
          </a:xfrm>
        </p:spPr>
        <p:txBody>
          <a:bodyPr>
            <a:normAutofit/>
          </a:bodyPr>
          <a:lstStyle/>
          <a:p>
            <a:r>
              <a:rPr lang="nl-BE" dirty="0"/>
              <a:t>GEINTEGREERDE ACTIVITEITEN – </a:t>
            </a:r>
            <a:r>
              <a:rPr lang="nl-BE" dirty="0" err="1"/>
              <a:t>GIA’s</a:t>
            </a:r>
            <a:endParaRPr lang="en-US" dirty="0"/>
          </a:p>
        </p:txBody>
      </p:sp>
      <p:pic>
        <p:nvPicPr>
          <p:cNvPr id="11" name="Afbeelding 10" descr="Afbeelding met Medische apparatuur, gezondheidszorg, medisch, persoon&#10;&#10;Door AI gegenereerde inhoud is mogelijk onjuist.">
            <a:extLst>
              <a:ext uri="{FF2B5EF4-FFF2-40B4-BE49-F238E27FC236}">
                <a16:creationId xmlns:a16="http://schemas.microsoft.com/office/drawing/2014/main" id="{277F4530-5744-0ACF-A3F3-36A1D3B5F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0200"/>
            <a:ext cx="2644369" cy="4160881"/>
          </a:xfrm>
          <a:prstGeom prst="rect">
            <a:avLst/>
          </a:prstGeom>
        </p:spPr>
      </p:pic>
      <p:pic>
        <p:nvPicPr>
          <p:cNvPr id="13" name="Afbeelding 12" descr="Afbeelding met Medische apparatuur, gezondheidszorg, medisch, Laboratorium&#10;&#10;Door AI gegenereerde inhoud is mogelijk onjuist.">
            <a:extLst>
              <a:ext uri="{FF2B5EF4-FFF2-40B4-BE49-F238E27FC236}">
                <a16:creationId xmlns:a16="http://schemas.microsoft.com/office/drawing/2014/main" id="{C0F5C70B-E3ED-DBBD-0C8D-7067E38DF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20" y="2590800"/>
            <a:ext cx="2598645" cy="4061812"/>
          </a:xfrm>
          <a:prstGeom prst="rect">
            <a:avLst/>
          </a:prstGeom>
        </p:spPr>
      </p:pic>
      <p:pic>
        <p:nvPicPr>
          <p:cNvPr id="16" name="Afbeelding 15" descr="Afbeelding met kleding, persoon, Laboratorium, scheikunde&#10;&#10;Door AI gegenereerde inhoud is mogelijk onjuist.">
            <a:extLst>
              <a:ext uri="{FF2B5EF4-FFF2-40B4-BE49-F238E27FC236}">
                <a16:creationId xmlns:a16="http://schemas.microsoft.com/office/drawing/2014/main" id="{48F156B7-5893-B766-5C0A-DF1EEFB6F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3" y="1610032"/>
            <a:ext cx="2674852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34B9E-3C15-BC32-6B0E-8D50D3164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506CA-2A5D-2420-F2EA-E24C894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6622290" cy="859791"/>
          </a:xfrm>
        </p:spPr>
        <p:txBody>
          <a:bodyPr>
            <a:normAutofit/>
          </a:bodyPr>
          <a:lstStyle/>
          <a:p>
            <a:pPr algn="ctr"/>
            <a:r>
              <a:rPr lang="nl-BE" dirty="0"/>
              <a:t>Geïntegreerde Werk Periode – 4BW – Reims</a:t>
            </a:r>
            <a:br>
              <a:rPr lang="nl-BE" dirty="0"/>
            </a:br>
            <a:r>
              <a:rPr lang="nl-BE" sz="2000" dirty="0"/>
              <a:t>23-27 maart 2026 </a:t>
            </a:r>
            <a:endParaRPr lang="en-US" dirty="0"/>
          </a:p>
        </p:txBody>
      </p:sp>
      <p:pic>
        <p:nvPicPr>
          <p:cNvPr id="11266" name="Picture 2" descr="Geen fotobeschrijving beschikbaar.">
            <a:extLst>
              <a:ext uri="{FF2B5EF4-FFF2-40B4-BE49-F238E27FC236}">
                <a16:creationId xmlns:a16="http://schemas.microsoft.com/office/drawing/2014/main" id="{594C828B-1880-368E-FE39-4FCBA2931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4" r="32500" b="21111"/>
          <a:stretch>
            <a:fillRect/>
          </a:stretch>
        </p:blipFill>
        <p:spPr bwMode="auto">
          <a:xfrm>
            <a:off x="900599" y="1563608"/>
            <a:ext cx="4343400" cy="23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een fotobeschrijving beschikbaar.">
            <a:extLst>
              <a:ext uri="{FF2B5EF4-FFF2-40B4-BE49-F238E27FC236}">
                <a16:creationId xmlns:a16="http://schemas.microsoft.com/office/drawing/2014/main" id="{BC00995A-C2DC-93C3-5455-BD2CCCF5A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821" r="16667" b="6664"/>
          <a:stretch>
            <a:fillRect/>
          </a:stretch>
        </p:blipFill>
        <p:spPr bwMode="auto">
          <a:xfrm>
            <a:off x="258097" y="4191000"/>
            <a:ext cx="4786157" cy="246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Geen fotobeschrijving beschikbaar.">
            <a:extLst>
              <a:ext uri="{FF2B5EF4-FFF2-40B4-BE49-F238E27FC236}">
                <a16:creationId xmlns:a16="http://schemas.microsoft.com/office/drawing/2014/main" id="{0C975FBB-A5BC-3942-A0A0-D990C34DD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443743" y="1551318"/>
            <a:ext cx="3442160" cy="43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ECD34-5B13-9729-DF90-3B4D79FEA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EC305-FA59-493F-FBFD-3D631FCEE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7231890" cy="1164591"/>
          </a:xfrm>
        </p:spPr>
        <p:txBody>
          <a:bodyPr>
            <a:normAutofit/>
          </a:bodyPr>
          <a:lstStyle/>
          <a:p>
            <a:pPr algn="ctr"/>
            <a:r>
              <a:rPr lang="nl-BE" dirty="0"/>
              <a:t>Geïntegreerde Werk Periode – 6BCW – Parijs</a:t>
            </a:r>
            <a:br>
              <a:rPr lang="nl-BE" dirty="0"/>
            </a:br>
            <a:r>
              <a:rPr lang="nl-BE" sz="2000" dirty="0"/>
              <a:t>11-13 mei 2026 </a:t>
            </a:r>
            <a:endParaRPr lang="en-US" dirty="0"/>
          </a:p>
        </p:txBody>
      </p:sp>
      <p:pic>
        <p:nvPicPr>
          <p:cNvPr id="3074" name="Picture 2" descr="Geen fotobeschrijving beschikbaar.">
            <a:extLst>
              <a:ext uri="{FF2B5EF4-FFF2-40B4-BE49-F238E27FC236}">
                <a16:creationId xmlns:a16="http://schemas.microsoft.com/office/drawing/2014/main" id="{65194B3F-F9BE-DB4E-F164-16FFD0F60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11426"/>
          <a:stretch>
            <a:fillRect/>
          </a:stretch>
        </p:blipFill>
        <p:spPr bwMode="auto">
          <a:xfrm>
            <a:off x="304799" y="1916931"/>
            <a:ext cx="3285426" cy="41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en fotobeschrijving beschikbaar.">
            <a:extLst>
              <a:ext uri="{FF2B5EF4-FFF2-40B4-BE49-F238E27FC236}">
                <a16:creationId xmlns:a16="http://schemas.microsoft.com/office/drawing/2014/main" id="{07A5C667-BF95-EFBD-7723-C97D6D7DD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r="16908"/>
          <a:stretch>
            <a:fillRect/>
          </a:stretch>
        </p:blipFill>
        <p:spPr bwMode="auto">
          <a:xfrm>
            <a:off x="6858001" y="1300538"/>
            <a:ext cx="1981200" cy="457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en fotobeschrijving beschikbaar.">
            <a:extLst>
              <a:ext uri="{FF2B5EF4-FFF2-40B4-BE49-F238E27FC236}">
                <a16:creationId xmlns:a16="http://schemas.microsoft.com/office/drawing/2014/main" id="{0860916A-16E8-6A63-E3AF-DF22B2E66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3250" r="10559"/>
          <a:stretch>
            <a:fillRect/>
          </a:stretch>
        </p:blipFill>
        <p:spPr bwMode="auto">
          <a:xfrm>
            <a:off x="3845725" y="1714215"/>
            <a:ext cx="2707614" cy="22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en fotobeschrijving beschikbaar.">
            <a:extLst>
              <a:ext uri="{FF2B5EF4-FFF2-40B4-BE49-F238E27FC236}">
                <a16:creationId xmlns:a16="http://schemas.microsoft.com/office/drawing/2014/main" id="{BD079A2D-ACCD-162E-CA4F-26708B1C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78" y="4149899"/>
            <a:ext cx="2944657" cy="221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BE" dirty="0"/>
              <a:t>TOEKOMSTMOGELIJKHEDEN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968992" y="2038119"/>
            <a:ext cx="7929348" cy="463563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Professionele bachelor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Agro- en biotechnologie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Bedrijfsmanagement: milieu- en duurzaamheidsmanagement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Biomedisch laboratoriumtechnologie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Chemie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Educatieve opleiding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Voedings- en dieetkunde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…</a:t>
            </a:r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213420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BE" dirty="0"/>
              <a:t>TOEKOMSTMOGELIJKHEDEN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968992" y="2038119"/>
            <a:ext cx="7946408" cy="481988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Academische bachelor en daarna master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Wetenschappen: biologie, chemie, geologie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Bio-ingenieurswetenschappen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Biochemie en biotechnologie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Industriële wetenschappen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Ingenieurswetenschappen: Biomedische technologie, chemische technologie, …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Farmaceutische wetenschappen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Milieu- en preventiemanagement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Bio-informatica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rgbClr val="E31609"/>
                </a:solidFill>
                <a:latin typeface="Arial MT"/>
              </a:rPr>
              <a:t>…</a:t>
            </a:r>
          </a:p>
          <a:p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999763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en fotobeschrijving beschikbaar.">
            <a:extLst>
              <a:ext uri="{FF2B5EF4-FFF2-40B4-BE49-F238E27FC236}">
                <a16:creationId xmlns:a16="http://schemas.microsoft.com/office/drawing/2014/main" id="{7D45AFAD-3257-EB1C-6EC6-443DEBAA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7956"/>
            <a:ext cx="9345757" cy="217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23E0514-FACE-59C6-E403-3D0B48147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4540" y="1894901"/>
            <a:ext cx="3226038" cy="760164"/>
          </a:xfrm>
        </p:spPr>
        <p:txBody>
          <a:bodyPr>
            <a:normAutofit/>
          </a:bodyPr>
          <a:lstStyle/>
          <a:p>
            <a:r>
              <a:rPr lang="nl-BE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7356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03326"/>
            <a:ext cx="91439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fr-BE" sz="3200" dirty="0" err="1"/>
              <a:t>Studierichtingen</a:t>
            </a:r>
            <a:r>
              <a:rPr lang="fr-BE" sz="3200" dirty="0"/>
              <a:t> </a:t>
            </a:r>
            <a:endParaRPr sz="3200" dirty="0"/>
          </a:p>
        </p:txBody>
      </p:sp>
      <p:pic>
        <p:nvPicPr>
          <p:cNvPr id="6" name="Afbeelding 5" descr="Afbeelding met tekst, schermopname, Lettertype, Parallel&#10;&#10;Door AI gegenereerde inhoud is mogelijk onjuist.">
            <a:extLst>
              <a:ext uri="{FF2B5EF4-FFF2-40B4-BE49-F238E27FC236}">
                <a16:creationId xmlns:a16="http://schemas.microsoft.com/office/drawing/2014/main" id="{F1C93511-7F90-7DAF-079F-27A674C5B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0" y="1209369"/>
            <a:ext cx="8549180" cy="564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5" y="201168"/>
            <a:ext cx="8633460" cy="648157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41898FD-2510-7D8A-B155-229D9E29E4D5}"/>
              </a:ext>
            </a:extLst>
          </p:cNvPr>
          <p:cNvSpPr/>
          <p:nvPr/>
        </p:nvSpPr>
        <p:spPr>
          <a:xfrm>
            <a:off x="2590801" y="1295400"/>
            <a:ext cx="6172200" cy="8382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E4652CE-2BC0-D5BA-B4AC-4207FE30CE98}"/>
              </a:ext>
            </a:extLst>
          </p:cNvPr>
          <p:cNvSpPr/>
          <p:nvPr/>
        </p:nvSpPr>
        <p:spPr>
          <a:xfrm>
            <a:off x="2590801" y="4419600"/>
            <a:ext cx="6172200" cy="9144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263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4200" y="2514600"/>
            <a:ext cx="4191000" cy="627808"/>
          </a:xfrm>
        </p:spPr>
        <p:txBody>
          <a:bodyPr>
            <a:normAutofit fontScale="90000"/>
          </a:bodyPr>
          <a:lstStyle/>
          <a:p>
            <a:r>
              <a:rPr lang="nl-NL" dirty="0"/>
              <a:t>TWEEDE GRAAD</a:t>
            </a:r>
            <a:br>
              <a:rPr lang="nl-NL" dirty="0"/>
            </a:br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BB72864-78F6-8B2A-EAFE-C3D6E03BBB1B}"/>
              </a:ext>
            </a:extLst>
          </p:cNvPr>
          <p:cNvSpPr txBox="1">
            <a:spLocks/>
          </p:cNvSpPr>
          <p:nvPr/>
        </p:nvSpPr>
        <p:spPr>
          <a:xfrm>
            <a:off x="2971800" y="3276600"/>
            <a:ext cx="4191000" cy="2362200"/>
          </a:xfrm>
          <a:prstGeom prst="rect">
            <a:avLst/>
          </a:prstGeom>
        </p:spPr>
        <p:txBody>
          <a:bodyPr wrap="square" lIns="0" tIns="0" rIns="0" bIns="0" anchor="t">
            <a:normAutofit fontScale="90000"/>
          </a:bodyPr>
          <a:lstStyle>
            <a:lvl1pPr algn="l">
              <a:defRPr sz="4000" b="1" i="0" cap="none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l-NL" kern="0" dirty="0"/>
              <a:t>Doorstroom </a:t>
            </a:r>
          </a:p>
          <a:p>
            <a:pPr algn="ctr"/>
            <a:r>
              <a:rPr lang="nl-NL" kern="0" dirty="0"/>
              <a:t>Biotechnologische </a:t>
            </a:r>
          </a:p>
          <a:p>
            <a:pPr algn="ctr"/>
            <a:r>
              <a:rPr lang="nl-NL" kern="0" dirty="0"/>
              <a:t>wetenschappen</a:t>
            </a:r>
            <a:br>
              <a:rPr lang="nl-NL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4872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410200" y="4191000"/>
            <a:ext cx="3566795" cy="189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150" dirty="0">
              <a:latin typeface="Arial MT"/>
              <a:cs typeface="Arial MT"/>
            </a:endParaRPr>
          </a:p>
        </p:txBody>
      </p:sp>
      <p:pic>
        <p:nvPicPr>
          <p:cNvPr id="5" name="Afbeelding 4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267762AA-41CB-7884-7A1E-5148C8534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127303"/>
            <a:ext cx="3459797" cy="673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4200" y="2514600"/>
            <a:ext cx="4191000" cy="627808"/>
          </a:xfrm>
        </p:spPr>
        <p:txBody>
          <a:bodyPr>
            <a:normAutofit fontScale="90000"/>
          </a:bodyPr>
          <a:lstStyle/>
          <a:p>
            <a:r>
              <a:rPr lang="nl-NL" dirty="0"/>
              <a:t>DERDE GRAAD</a:t>
            </a:r>
            <a:br>
              <a:rPr lang="nl-NL" dirty="0"/>
            </a:br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BB72864-78F6-8B2A-EAFE-C3D6E03BBB1B}"/>
              </a:ext>
            </a:extLst>
          </p:cNvPr>
          <p:cNvSpPr txBox="1">
            <a:spLocks/>
          </p:cNvSpPr>
          <p:nvPr/>
        </p:nvSpPr>
        <p:spPr>
          <a:xfrm>
            <a:off x="2971800" y="3276600"/>
            <a:ext cx="4191000" cy="2667000"/>
          </a:xfrm>
          <a:prstGeom prst="rect">
            <a:avLst/>
          </a:prstGeom>
        </p:spPr>
        <p:txBody>
          <a:bodyPr wrap="square" lIns="0" tIns="0" rIns="0" bIns="0" anchor="t">
            <a:normAutofit fontScale="90000" lnSpcReduction="10000"/>
          </a:bodyPr>
          <a:lstStyle>
            <a:lvl1pPr algn="l">
              <a:defRPr sz="4000" b="1" i="0" cap="none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l-NL" kern="0" dirty="0"/>
              <a:t>Doorstroom </a:t>
            </a:r>
          </a:p>
          <a:p>
            <a:pPr algn="ctr"/>
            <a:r>
              <a:rPr lang="nl-NL" kern="0" dirty="0"/>
              <a:t>Biotechnologische </a:t>
            </a:r>
          </a:p>
          <a:p>
            <a:pPr algn="ctr"/>
            <a:r>
              <a:rPr lang="nl-NL" kern="0" dirty="0"/>
              <a:t>en chemische </a:t>
            </a:r>
          </a:p>
          <a:p>
            <a:pPr algn="ctr"/>
            <a:r>
              <a:rPr lang="nl-NL" kern="0" dirty="0"/>
              <a:t>wetenschappen</a:t>
            </a:r>
            <a:br>
              <a:rPr lang="nl-NL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924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BBDAACB0-7CAC-E3DC-B81D-DFD1F9E1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31593"/>
            <a:ext cx="3680601" cy="61948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B00DD-BE1A-C36F-29EF-451B4318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ED08C4-077E-BB46-FB83-3D7D47282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F5C9F124-15A7-7DDD-1CB3-5CF498BB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8" y="79517"/>
            <a:ext cx="4094541" cy="6469152"/>
          </a:xfrm>
          <a:prstGeom prst="rect">
            <a:avLst/>
          </a:prstGeom>
        </p:spPr>
      </p:pic>
      <p:pic>
        <p:nvPicPr>
          <p:cNvPr id="6" name="Afbeelding 5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524D3448-F3F5-CD71-92A6-564F33A72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830"/>
            <a:ext cx="4094540" cy="68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2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320</Words>
  <Application>Microsoft Office PowerPoint</Application>
  <PresentationFormat>Diavoorstelling (4:3)</PresentationFormat>
  <Paragraphs>89</Paragraphs>
  <Slides>28</Slides>
  <Notes>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Arial MT</vt:lpstr>
      <vt:lpstr>Calibri</vt:lpstr>
      <vt:lpstr>Wingdings</vt:lpstr>
      <vt:lpstr>Office Theme</vt:lpstr>
      <vt:lpstr>DOMEIN:  LAND- EN TUINBOUW</vt:lpstr>
      <vt:lpstr>3 FINALITEITEN</vt:lpstr>
      <vt:lpstr>Studierichtingen </vt:lpstr>
      <vt:lpstr>PowerPoint-presentatie</vt:lpstr>
      <vt:lpstr>TWEEDE GRAAD </vt:lpstr>
      <vt:lpstr>PowerPoint-presentatie</vt:lpstr>
      <vt:lpstr>DERDE GRAAD </vt:lpstr>
      <vt:lpstr>PowerPoint-presentatie</vt:lpstr>
      <vt:lpstr>PowerPoint-presentatie</vt:lpstr>
      <vt:lpstr>Verschil: Technologische wetenschappen en engineering – 3e graad </vt:lpstr>
      <vt:lpstr>STEM / DENKATELIER</vt:lpstr>
      <vt:lpstr>STEM / DENKATELIER</vt:lpstr>
      <vt:lpstr>STEM / DENKATELIER – 2e graad</vt:lpstr>
      <vt:lpstr>STEM / DENKATELIER – 2e graad</vt:lpstr>
      <vt:lpstr>STEM / DENKATELIER – 3e graad</vt:lpstr>
      <vt:lpstr>STEM / DENKATELIER – 3e graad</vt:lpstr>
      <vt:lpstr>STEM / DENKATELIER – 3e graad</vt:lpstr>
      <vt:lpstr>GEINTEGREERDE ACTIVITEITEN – GIA’s</vt:lpstr>
      <vt:lpstr>GEINTEGREERDE ACTIVITEITEN – GIA’s</vt:lpstr>
      <vt:lpstr>GEINTEGREERDE ACTIVITEITEN – GIA’s</vt:lpstr>
      <vt:lpstr>GEINTEGREERDE ACTIVITEITEN – GIA’s</vt:lpstr>
      <vt:lpstr>GEINTEGREERDE ACTIVITEITEN – GIA’s</vt:lpstr>
      <vt:lpstr>GEINTEGREERDE ACTIVITEITEN – GIA’s</vt:lpstr>
      <vt:lpstr>Geïntegreerde Werk Periode – 4BW – Reims 23-27 maart 2026 </vt:lpstr>
      <vt:lpstr>Geïntegreerde Werk Periode – 6BCW – Parijs 11-13 mei 2026 </vt:lpstr>
      <vt:lpstr>TOEKOMSTMOGELIJKHEDEN</vt:lpstr>
      <vt:lpstr>TOEKOMSTMOGELIJKHEDEN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 infomoment 20 maar 2023</dc:title>
  <dc:creator>De Wijnpers</dc:creator>
  <cp:lastModifiedBy>siebens</cp:lastModifiedBy>
  <cp:revision>37</cp:revision>
  <dcterms:created xsi:type="dcterms:W3CDTF">2023-09-12T03:01:21Z</dcterms:created>
  <dcterms:modified xsi:type="dcterms:W3CDTF">2026-03-03T12:19:49Z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Microsoft® PowerPoint® voor Microsoft 365</vt:lpwstr>
  </property>
  <property fmtid="{D5CDD505-2E9C-101B-9397-08002B2CF9AE}" pid="4" name="LastSaved">
    <vt:filetime>2023-09-12T00:00:00Z</vt:filetime>
  </property>
</Properties>
</file>