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1.jpg" ContentType="image/jpeg"/>
  <Override PartName="/ppt/media/image32.jpg" ContentType="image/jpeg"/>
  <Override PartName="/ppt/media/image33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notesSlides/notesSlide3.xml" ContentType="application/vnd.openxmlformats-officedocument.presentationml.notesSlide+xml"/>
  <Override PartName="/ppt/media/image44.jpg" ContentType="image/jpeg"/>
  <Override PartName="/ppt/media/image51.jpg" ContentType="image/jpeg"/>
  <Override PartName="/ppt/media/image55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94" r:id="rId2"/>
    <p:sldId id="258" r:id="rId3"/>
    <p:sldId id="260" r:id="rId4"/>
    <p:sldId id="295" r:id="rId5"/>
    <p:sldId id="300" r:id="rId6"/>
    <p:sldId id="297" r:id="rId7"/>
    <p:sldId id="728" r:id="rId8"/>
    <p:sldId id="299" r:id="rId9"/>
    <p:sldId id="273" r:id="rId10"/>
    <p:sldId id="262" r:id="rId11"/>
    <p:sldId id="306" r:id="rId12"/>
    <p:sldId id="307" r:id="rId13"/>
    <p:sldId id="313" r:id="rId14"/>
    <p:sldId id="315" r:id="rId15"/>
    <p:sldId id="665" r:id="rId16"/>
    <p:sldId id="308" r:id="rId17"/>
    <p:sldId id="309" r:id="rId18"/>
    <p:sldId id="680" r:id="rId19"/>
    <p:sldId id="683" r:id="rId20"/>
    <p:sldId id="726" r:id="rId21"/>
    <p:sldId id="729" r:id="rId22"/>
    <p:sldId id="310" r:id="rId23"/>
    <p:sldId id="311" r:id="rId24"/>
    <p:sldId id="312" r:id="rId25"/>
    <p:sldId id="316" r:id="rId26"/>
    <p:sldId id="658" r:id="rId27"/>
    <p:sldId id="664" r:id="rId28"/>
    <p:sldId id="684" r:id="rId29"/>
    <p:sldId id="687" r:id="rId30"/>
    <p:sldId id="730" r:id="rId31"/>
    <p:sldId id="699" r:id="rId32"/>
    <p:sldId id="293" r:id="rId33"/>
  </p:sldIdLst>
  <p:sldSz cx="9144000" cy="6858000" type="screen4x3"/>
  <p:notesSz cx="9144000" cy="6858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C95D52-7B2B-4404-B79B-7EF7A5377C93}" v="7" dt="2024-09-10T13:36:28.501"/>
    <p1510:client id="{D58FF4CD-CA50-4E28-8F48-E7761035C1C6}" v="16" dt="2024-09-10T12:59:00.28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2" autoAdjust="0"/>
    <p:restoredTop sz="94660"/>
  </p:normalViewPr>
  <p:slideViewPr>
    <p:cSldViewPr>
      <p:cViewPr varScale="1">
        <p:scale>
          <a:sx n="81" d="100"/>
          <a:sy n="81" d="100"/>
        </p:scale>
        <p:origin x="1718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DENBRANDEA" userId="ac579e4b-fb59-4524-9f8b-b3d6c0864268" providerId="ADAL" clId="{3401F158-4481-4300-A931-1E31882C70E3}"/>
    <pc:docChg chg="modSld">
      <pc:chgData name="VANDENBRANDEA" userId="ac579e4b-fb59-4524-9f8b-b3d6c0864268" providerId="ADAL" clId="{3401F158-4481-4300-A931-1E31882C70E3}" dt="2024-09-10T13:53:39.397" v="3" actId="20577"/>
      <pc:docMkLst>
        <pc:docMk/>
      </pc:docMkLst>
      <pc:sldChg chg="modSp mod">
        <pc:chgData name="VANDENBRANDEA" userId="ac579e4b-fb59-4524-9f8b-b3d6c0864268" providerId="ADAL" clId="{3401F158-4481-4300-A931-1E31882C70E3}" dt="2024-09-10T13:53:39.397" v="3" actId="20577"/>
        <pc:sldMkLst>
          <pc:docMk/>
          <pc:sldMk cId="4222594683" sldId="699"/>
        </pc:sldMkLst>
        <pc:spChg chg="mod">
          <ac:chgData name="VANDENBRANDEA" userId="ac579e4b-fb59-4524-9f8b-b3d6c0864268" providerId="ADAL" clId="{3401F158-4481-4300-A931-1E31882C70E3}" dt="2024-09-10T13:53:39.397" v="3" actId="20577"/>
          <ac:spMkLst>
            <pc:docMk/>
            <pc:sldMk cId="4222594683" sldId="699"/>
            <ac:spMk id="7" creationId="{E42A7B23-5E29-4569-B12C-907B4FB71C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3A694-99C7-48EF-86EC-9D6E8592AD4A}" type="datetimeFigureOut">
              <a:rPr lang="nl-BE" smtClean="0"/>
              <a:t>10/09/2024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605CB-4212-4668-A742-11A2108F799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907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0B4AB-FB7E-4055-A8D0-E3AC58A60D26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5163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0B4AB-FB7E-4055-A8D0-E3AC58A60D26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6273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0B4AB-FB7E-4055-A8D0-E3AC58A60D26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32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8555" y="1837435"/>
            <a:ext cx="6866889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E3160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TBOYS-H114bis\Dropbox\Kickenm\Briefhoofd nieuw logo\PPT\dia6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38"/>
            <a:ext cx="9302750" cy="69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24540" y="1894901"/>
            <a:ext cx="3226038" cy="760164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924540" y="2826405"/>
            <a:ext cx="3226038" cy="175260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lang="nl-BE" sz="1800" b="0" kern="100" baseline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6065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TBOYS-H114bis\Dropbox\Kickenm\Briefhoofd nieuw logo\PPT\dia3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302750" cy="699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418911" y="3316231"/>
            <a:ext cx="6047756" cy="627808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1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2418911" y="3960115"/>
            <a:ext cx="6047756" cy="1191153"/>
          </a:xfrm>
        </p:spPr>
        <p:txBody>
          <a:bodyPr tIns="0" anchor="t" anchorCtr="0"/>
          <a:lstStyle>
            <a:lvl1pPr marL="0" indent="0">
              <a:buNone/>
              <a:defRPr sz="4000" b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Subtitel.</a:t>
            </a:r>
          </a:p>
        </p:txBody>
      </p:sp>
    </p:spTree>
    <p:extLst>
      <p:ext uri="{BB962C8B-B14F-4D97-AF65-F5344CB8AC3E}">
        <p14:creationId xmlns:p14="http://schemas.microsoft.com/office/powerpoint/2010/main" val="324286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2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45958" y="810767"/>
            <a:ext cx="7804183" cy="56448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E3160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71448" y="2115134"/>
            <a:ext cx="6801103" cy="2841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31609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kwalificatiesencurriculum.be/groenaanleg-en-beheer-3de-graad-s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kwalificatiesencurriculum.be/groenaanleg-en-beheer-3de-graad-s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kwalificatiesencurriculum.be/plant-en-milieu-3de-graad-s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kwalificatiesencurriculum.be/plant-en-milieu-3de-graad-s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kwalificatiesencurriculum.be/dier-en-milieu-3de-graad-so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kwalificatiesencurriculum.be/groendecoratie-3de-graad-s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thijsk@dewijnpers.be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ewijnpers.be/studieaanbod2023.php" TargetMode="External"/><Relationship Id="rId4" Type="http://schemas.openxmlformats.org/officeDocument/2006/relationships/hyperlink" Target="mailto:defloorg@dewijnpers.b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wijnpers.be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05200" y="2057400"/>
            <a:ext cx="6477000" cy="2133600"/>
          </a:xfrm>
        </p:spPr>
        <p:txBody>
          <a:bodyPr>
            <a:normAutofit/>
          </a:bodyPr>
          <a:lstStyle/>
          <a:p>
            <a:r>
              <a:rPr lang="nl-BE" sz="4000" dirty="0"/>
              <a:t>DOMEIN: </a:t>
            </a:r>
            <a:br>
              <a:rPr lang="nl-BE" sz="4000" dirty="0"/>
            </a:br>
            <a:r>
              <a:rPr lang="nl-BE" sz="4000" dirty="0"/>
              <a:t>LAND- EN TUINBOUW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10627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250" advTm="52000"/>
    </mc:Choice>
    <mc:Fallback xmlns="">
      <p:transition spd="slow" advTm="5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6609"/>
            <a:ext cx="478409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z="2800" spc="-5" dirty="0"/>
              <a:t>DERDE GRAAD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143000" y="1785256"/>
            <a:ext cx="7162800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ts val="1989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endParaRPr lang="nl-NL" sz="1700" b="1" spc="-5" dirty="0">
              <a:solidFill>
                <a:srgbClr val="E31609"/>
              </a:solidFill>
              <a:latin typeface="Arial"/>
              <a:cs typeface="Arial"/>
            </a:endParaRPr>
          </a:p>
          <a:p>
            <a:pPr marL="12700">
              <a:lnSpc>
                <a:spcPts val="1989"/>
              </a:lnSpc>
              <a:tabLst>
                <a:tab pos="354965" algn="l"/>
                <a:tab pos="355600" algn="l"/>
              </a:tabLst>
            </a:pPr>
            <a:endParaRPr lang="nl-NL" sz="1700" b="1" spc="-5" dirty="0">
              <a:solidFill>
                <a:srgbClr val="E31609"/>
              </a:solidFill>
              <a:latin typeface="Arial"/>
              <a:cs typeface="Arial"/>
            </a:endParaRPr>
          </a:p>
          <a:p>
            <a:pPr marL="355600" indent="-342900">
              <a:lnSpc>
                <a:spcPts val="1989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lang="nl-NL" sz="2000" b="1" spc="-5" dirty="0">
                <a:solidFill>
                  <a:srgbClr val="E31609"/>
                </a:solidFill>
                <a:latin typeface="Arial"/>
                <a:cs typeface="Arial"/>
              </a:rPr>
              <a:t>Arbeidsmarkt:</a:t>
            </a:r>
            <a:endParaRPr lang="nl-NL" sz="2000" dirty="0">
              <a:latin typeface="Arial"/>
              <a:cs typeface="Arial"/>
            </a:endParaRPr>
          </a:p>
          <a:p>
            <a:pPr marL="927100" marR="2625725" indent="-457200">
              <a:lnSpc>
                <a:spcPts val="1930"/>
              </a:lnSpc>
              <a:spcBef>
                <a:spcPts val="100"/>
              </a:spcBef>
            </a:pPr>
            <a:r>
              <a:rPr lang="nl-NL" sz="2000" dirty="0">
                <a:solidFill>
                  <a:srgbClr val="E31609"/>
                </a:solidFill>
                <a:latin typeface="Arial MT"/>
                <a:cs typeface="Arial MT"/>
              </a:rPr>
              <a:t>Plant- dier- en milieu naar: </a:t>
            </a:r>
            <a:r>
              <a:rPr lang="nl-NL" sz="2000" spc="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Groenaanleg</a:t>
            </a:r>
            <a:r>
              <a:rPr lang="nl-NL" sz="16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en</a:t>
            </a:r>
            <a:r>
              <a:rPr lang="nl-NL" sz="1600" spc="-1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–beheer</a:t>
            </a:r>
            <a:r>
              <a:rPr lang="nl-NL" sz="1600" spc="-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(duaal) </a:t>
            </a:r>
            <a:r>
              <a:rPr lang="nl-NL" sz="1600" spc="-459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b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</a:br>
            <a:r>
              <a:rPr lang="nl-NL" sz="1600" spc="-5" dirty="0">
                <a:solidFill>
                  <a:srgbClr val="E31609"/>
                </a:solidFill>
                <a:latin typeface="Arial MT"/>
                <a:cs typeface="Arial MT"/>
              </a:rPr>
              <a:t>Plant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en </a:t>
            </a:r>
            <a:r>
              <a:rPr lang="nl-NL" sz="1600" spc="-5" dirty="0">
                <a:solidFill>
                  <a:srgbClr val="E31609"/>
                </a:solidFill>
                <a:latin typeface="Arial MT"/>
                <a:cs typeface="Arial MT"/>
              </a:rPr>
              <a:t>milieu</a:t>
            </a:r>
            <a:r>
              <a:rPr lang="nl-NL" sz="1600" spc="-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(duaal)</a:t>
            </a:r>
            <a:endParaRPr lang="nl-NL" sz="1600" dirty="0">
              <a:latin typeface="Arial MT"/>
              <a:cs typeface="Arial MT"/>
            </a:endParaRPr>
          </a:p>
          <a:p>
            <a:pPr marL="927100">
              <a:lnSpc>
                <a:spcPts val="1835"/>
              </a:lnSpc>
            </a:pP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Dier</a:t>
            </a:r>
            <a:r>
              <a:rPr lang="nl-NL" sz="1600" spc="-4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en</a:t>
            </a:r>
            <a:r>
              <a:rPr lang="nl-NL" sz="1600" spc="-1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milieu</a:t>
            </a:r>
            <a:r>
              <a:rPr lang="nl-NL" sz="1600" spc="-4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duaal</a:t>
            </a:r>
            <a:endParaRPr lang="nl-NL" sz="1600" dirty="0">
              <a:latin typeface="Arial MT"/>
              <a:cs typeface="Arial MT"/>
            </a:endParaRPr>
          </a:p>
          <a:p>
            <a:pPr marL="927100">
              <a:lnSpc>
                <a:spcPts val="1985"/>
              </a:lnSpc>
            </a:pP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Groendecoratie</a:t>
            </a:r>
            <a:r>
              <a:rPr lang="nl-NL" sz="1600" spc="-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600" dirty="0">
                <a:solidFill>
                  <a:srgbClr val="E31609"/>
                </a:solidFill>
                <a:latin typeface="Arial MT"/>
                <a:cs typeface="Arial MT"/>
              </a:rPr>
              <a:t>duaal</a:t>
            </a:r>
            <a:endParaRPr lang="nl-NL" sz="1600" dirty="0">
              <a:latin typeface="Arial MT"/>
              <a:cs typeface="Arial MT"/>
            </a:endParaRPr>
          </a:p>
          <a:p>
            <a:pPr marL="355600" indent="-342900">
              <a:lnSpc>
                <a:spcPts val="1989"/>
              </a:lnSpc>
              <a:spcBef>
                <a:spcPts val="105"/>
              </a:spcBef>
              <a:buFont typeface="Calibri"/>
              <a:buChar char="▪"/>
              <a:tabLst>
                <a:tab pos="354965" algn="l"/>
                <a:tab pos="355600" algn="l"/>
              </a:tabLst>
            </a:pPr>
            <a:endParaRPr lang="nl-BE" sz="1700" b="1" dirty="0">
              <a:solidFill>
                <a:srgbClr val="E31609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 dirty="0">
              <a:latin typeface="Arial MT"/>
              <a:cs typeface="Arial MT"/>
            </a:endParaRPr>
          </a:p>
          <a:p>
            <a:pPr marL="355600" indent="-342900">
              <a:lnSpc>
                <a:spcPts val="1989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endParaRPr sz="1700" dirty="0">
              <a:latin typeface="Arial MT"/>
              <a:cs typeface="Arial M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F74BAE-EA10-436F-85B2-EADEB825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88891"/>
            <a:ext cx="3431514" cy="1596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6609"/>
            <a:ext cx="624967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z="2000" spc="-5" dirty="0"/>
              <a:t>(A) 5</a:t>
            </a:r>
            <a:r>
              <a:rPr lang="nl-BE" sz="2000" spc="-5" baseline="30000" dirty="0"/>
              <a:t>DE</a:t>
            </a:r>
            <a:r>
              <a:rPr lang="nl-BE" sz="2000" spc="-5" dirty="0"/>
              <a:t> en 6</a:t>
            </a:r>
            <a:r>
              <a:rPr lang="nl-BE" sz="2000" spc="-5" baseline="30000" dirty="0"/>
              <a:t>de</a:t>
            </a:r>
            <a:r>
              <a:rPr lang="nl-BE" sz="2000" spc="-5" dirty="0"/>
              <a:t> jaar  ARBEIDSMARKT </a:t>
            </a:r>
            <a:endParaRPr sz="2000"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5443473" y="1794764"/>
            <a:ext cx="2835275" cy="33014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" indent="-323215">
              <a:lnSpc>
                <a:spcPts val="1650"/>
              </a:lnSpc>
              <a:spcBef>
                <a:spcPts val="100"/>
              </a:spcBef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Keuze</a:t>
            </a:r>
            <a:r>
              <a:rPr sz="1500" b="1" spc="-4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tussen:</a:t>
            </a:r>
            <a:endParaRPr sz="1500" dirty="0">
              <a:latin typeface="Arial"/>
              <a:cs typeface="Arial"/>
            </a:endParaRP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Groenaanleg</a:t>
            </a:r>
            <a:r>
              <a:rPr sz="1300" spc="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en </a:t>
            </a: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-beheer</a:t>
            </a:r>
            <a:endParaRPr sz="1300" dirty="0">
              <a:latin typeface="Arial MT"/>
              <a:cs typeface="Arial MT"/>
            </a:endParaRPr>
          </a:p>
          <a:p>
            <a:pPr marL="792480" lvl="1" indent="-308610">
              <a:lnSpc>
                <a:spcPts val="1405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Plant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en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milieu</a:t>
            </a:r>
            <a:endParaRPr sz="1300" dirty="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E31609"/>
              </a:buClr>
              <a:buFont typeface="Arial MT"/>
              <a:buChar char="-"/>
            </a:pPr>
            <a:endParaRPr sz="1800" dirty="0">
              <a:latin typeface="Arial MT"/>
              <a:cs typeface="Arial MT"/>
            </a:endParaRPr>
          </a:p>
          <a:p>
            <a:pPr marL="335280" indent="-323215">
              <a:lnSpc>
                <a:spcPts val="1639"/>
              </a:lnSpc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Duaal:</a:t>
            </a:r>
            <a:endParaRPr sz="1500" dirty="0">
              <a:latin typeface="Arial"/>
              <a:cs typeface="Arial"/>
            </a:endParaRPr>
          </a:p>
          <a:p>
            <a:pPr marL="792480" lvl="1" indent="-308610">
              <a:lnSpc>
                <a:spcPts val="1245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Groenaanleg</a:t>
            </a:r>
            <a:r>
              <a:rPr sz="1300" spc="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en </a:t>
            </a: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-beheer</a:t>
            </a:r>
            <a:endParaRPr sz="1300" dirty="0">
              <a:latin typeface="Arial MT"/>
              <a:cs typeface="Arial MT"/>
            </a:endParaRP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Plant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en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milieu</a:t>
            </a:r>
            <a:endParaRPr sz="1300" dirty="0">
              <a:latin typeface="Arial MT"/>
              <a:cs typeface="Arial MT"/>
            </a:endParaRP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Dier</a:t>
            </a:r>
            <a:r>
              <a:rPr sz="1300" spc="-2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en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milieu</a:t>
            </a:r>
            <a:endParaRPr sz="1300" dirty="0">
              <a:latin typeface="Arial MT"/>
              <a:cs typeface="Arial MT"/>
            </a:endParaRPr>
          </a:p>
          <a:p>
            <a:pPr marL="792480" lvl="1" indent="-308610">
              <a:lnSpc>
                <a:spcPts val="1405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Groendecoratie</a:t>
            </a:r>
            <a:endParaRPr sz="1300" dirty="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E31609"/>
              </a:buClr>
              <a:buFont typeface="Arial MT"/>
              <a:buChar char="-"/>
            </a:pPr>
            <a:endParaRPr sz="1800" dirty="0">
              <a:latin typeface="Arial MT"/>
              <a:cs typeface="Arial MT"/>
            </a:endParaRPr>
          </a:p>
          <a:p>
            <a:pPr marL="335280" indent="-323215">
              <a:lnSpc>
                <a:spcPts val="1650"/>
              </a:lnSpc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Stage:</a:t>
            </a:r>
            <a:endParaRPr sz="1500" dirty="0">
              <a:latin typeface="Arial"/>
              <a:cs typeface="Arial"/>
            </a:endParaRP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5e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jaar:</a:t>
            </a:r>
            <a:r>
              <a:rPr sz="130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lang="nl-NL" sz="1300" spc="-10" dirty="0">
                <a:solidFill>
                  <a:srgbClr val="E31609"/>
                </a:solidFill>
                <a:latin typeface="Arial MT"/>
                <a:cs typeface="Arial MT"/>
              </a:rPr>
              <a:t>2</a:t>
            </a: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we</a:t>
            </a:r>
            <a:r>
              <a:rPr lang="nl-NL" sz="1300" spc="-10" dirty="0">
                <a:solidFill>
                  <a:srgbClr val="E31609"/>
                </a:solidFill>
                <a:latin typeface="Arial MT"/>
                <a:cs typeface="Arial MT"/>
              </a:rPr>
              <a:t>ken  17-28/03</a:t>
            </a: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lang="nl-NL" sz="1300" spc="-10" dirty="0">
                <a:solidFill>
                  <a:srgbClr val="E31609"/>
                </a:solidFill>
                <a:latin typeface="Arial MT"/>
                <a:cs typeface="Arial MT"/>
              </a:rPr>
              <a:t>Projectweek 10-14/03</a:t>
            </a:r>
            <a:endParaRPr sz="1300" dirty="0">
              <a:latin typeface="Arial MT"/>
              <a:cs typeface="Arial MT"/>
            </a:endParaRPr>
          </a:p>
          <a:p>
            <a:pPr marL="792480" marR="325755" lvl="1" indent="-307975">
              <a:lnSpc>
                <a:spcPct val="80100"/>
              </a:lnSpc>
              <a:spcBef>
                <a:spcPts val="155"/>
              </a:spcBef>
              <a:buChar char="-"/>
              <a:tabLst>
                <a:tab pos="792480" algn="l"/>
                <a:tab pos="793115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6e</a:t>
            </a:r>
            <a:r>
              <a:rPr sz="130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jaar:</a:t>
            </a:r>
            <a:r>
              <a:rPr sz="1300" spc="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1</a:t>
            </a: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 dag/week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 err="1">
                <a:solidFill>
                  <a:srgbClr val="E31609"/>
                </a:solidFill>
                <a:latin typeface="Arial MT"/>
                <a:cs typeface="Arial MT"/>
              </a:rPr>
              <a:t>gedurende</a:t>
            </a:r>
            <a:r>
              <a:rPr lang="nl-NL" sz="1300" spc="-5" dirty="0">
                <a:solidFill>
                  <a:srgbClr val="E31609"/>
                </a:solidFill>
                <a:latin typeface="Arial MT"/>
                <a:cs typeface="Arial MT"/>
              </a:rPr>
              <a:t> het hele schooljaar</a:t>
            </a:r>
            <a:endParaRPr lang="nl-BE" sz="1300" spc="-5" dirty="0">
              <a:solidFill>
                <a:srgbClr val="E31609"/>
              </a:solidFill>
              <a:latin typeface="Arial MT"/>
              <a:cs typeface="Arial MT"/>
            </a:endParaRPr>
          </a:p>
          <a:p>
            <a:pPr marL="484505" marR="325755" lvl="1">
              <a:lnSpc>
                <a:spcPct val="80100"/>
              </a:lnSpc>
              <a:spcBef>
                <a:spcPts val="155"/>
              </a:spcBef>
              <a:tabLst>
                <a:tab pos="792480" algn="l"/>
                <a:tab pos="793115" algn="l"/>
              </a:tabLst>
            </a:pPr>
            <a:endParaRPr lang="nl-BE" sz="1750" spc="-5" dirty="0">
              <a:solidFill>
                <a:srgbClr val="E31609"/>
              </a:solidFill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2751" y="1749552"/>
            <a:ext cx="4413503" cy="397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71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5368925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(A)</a:t>
            </a:r>
            <a:r>
              <a:rPr lang="nl-BE" sz="2000" dirty="0"/>
              <a:t> 5</a:t>
            </a:r>
            <a:r>
              <a:rPr lang="nl-BE" sz="2000" baseline="30000" dirty="0"/>
              <a:t>DE</a:t>
            </a:r>
            <a:r>
              <a:rPr lang="nl-BE" sz="2000" dirty="0"/>
              <a:t> en 6</a:t>
            </a:r>
            <a:r>
              <a:rPr lang="nl-BE" sz="2000" baseline="30000" dirty="0"/>
              <a:t>de</a:t>
            </a:r>
            <a:r>
              <a:rPr lang="nl-BE" sz="2000" dirty="0"/>
              <a:t> JAAR GROENAANLEG EN –BEHEER 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441950" y="1750821"/>
            <a:ext cx="3349625" cy="368998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347345" marR="115570" indent="-335280">
              <a:lnSpc>
                <a:spcPts val="1440"/>
              </a:lnSpc>
              <a:spcBef>
                <a:spcPts val="445"/>
              </a:spcBef>
              <a:buFont typeface="Calibri"/>
              <a:buChar char="-"/>
              <a:tabLst>
                <a:tab pos="347345" algn="l"/>
                <a:tab pos="347980" algn="l"/>
              </a:tabLst>
            </a:pP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Nieuwste</a:t>
            </a:r>
            <a:r>
              <a:rPr sz="1500" b="1" spc="-6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onderhoud-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aanleg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technieken 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voor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verhardingen,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gazon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vijvers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E31609"/>
              </a:buClr>
              <a:buFont typeface="Calibri"/>
              <a:buChar char="-"/>
            </a:pPr>
            <a:endParaRPr sz="2100">
              <a:latin typeface="Arial"/>
              <a:cs typeface="Arial"/>
            </a:endParaRPr>
          </a:p>
          <a:p>
            <a:pPr marL="347345" marR="410845" indent="-335280">
              <a:lnSpc>
                <a:spcPct val="80100"/>
              </a:lnSpc>
              <a:buFont typeface="Calibri"/>
              <a:buChar char="-"/>
              <a:tabLst>
                <a:tab pos="347345" algn="l"/>
                <a:tab pos="34798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Verzagen 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van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liggend hout,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correct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snoeien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van</a:t>
            </a:r>
            <a:r>
              <a:rPr sz="1500" b="1" spc="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planten,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beplantingskeuzes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E31609"/>
              </a:buClr>
              <a:buFont typeface="Calibri"/>
              <a:buChar char="-"/>
            </a:pPr>
            <a:endParaRPr sz="2100">
              <a:latin typeface="Arial"/>
              <a:cs typeface="Arial"/>
            </a:endParaRPr>
          </a:p>
          <a:p>
            <a:pPr marL="347345" marR="95250" indent="-335280">
              <a:lnSpc>
                <a:spcPct val="80000"/>
              </a:lnSpc>
              <a:buFont typeface="Calibri"/>
              <a:buChar char="-"/>
              <a:tabLst>
                <a:tab pos="347345" algn="l"/>
                <a:tab pos="347980" algn="l"/>
              </a:tabLst>
            </a:pP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Plantenziektes</a:t>
            </a:r>
            <a:r>
              <a:rPr sz="1500" b="1" spc="-7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leren</a:t>
            </a:r>
            <a:r>
              <a:rPr sz="1500" b="1" spc="-5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herkennen,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voorkomen</a:t>
            </a:r>
            <a:r>
              <a:rPr sz="1500" b="1" spc="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bestrijden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31609"/>
              </a:buClr>
              <a:buFont typeface="Calibri"/>
              <a:buChar char="-"/>
            </a:pPr>
            <a:endParaRPr sz="2100">
              <a:latin typeface="Arial"/>
              <a:cs typeface="Arial"/>
            </a:endParaRPr>
          </a:p>
          <a:p>
            <a:pPr marL="347345" marR="11430" indent="-335280">
              <a:lnSpc>
                <a:spcPts val="1440"/>
              </a:lnSpc>
              <a:buFont typeface="Calibri"/>
              <a:buChar char="-"/>
              <a:tabLst>
                <a:tab pos="347345" algn="l"/>
                <a:tab pos="347980" algn="l"/>
              </a:tabLst>
            </a:pP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Juiste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gebruik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van</a:t>
            </a:r>
            <a:r>
              <a:rPr sz="1500" b="1" spc="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tuin-,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park-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bosmachines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E31609"/>
              </a:buClr>
              <a:buFont typeface="Calibri"/>
              <a:buChar char="-"/>
            </a:pPr>
            <a:endParaRPr sz="2100">
              <a:latin typeface="Arial"/>
              <a:cs typeface="Arial"/>
            </a:endParaRPr>
          </a:p>
          <a:p>
            <a:pPr marL="347345" marR="5080" indent="-335280">
              <a:lnSpc>
                <a:spcPts val="1440"/>
              </a:lnSpc>
              <a:buClr>
                <a:srgbClr val="E31609"/>
              </a:buClr>
              <a:buFont typeface="Calibri"/>
              <a:buChar char="-"/>
              <a:tabLst>
                <a:tab pos="347345" algn="l"/>
                <a:tab pos="347980" algn="l"/>
              </a:tabLst>
            </a:pPr>
            <a:r>
              <a:rPr sz="15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https://www.kwalificatiesencurriculu </a:t>
            </a:r>
            <a:r>
              <a:rPr sz="1500" spc="-405" dirty="0">
                <a:solidFill>
                  <a:srgbClr val="0000FF"/>
                </a:solidFill>
                <a:latin typeface="Arial MT"/>
                <a:cs typeface="Arial MT"/>
                <a:hlinkClick r:id="rId2"/>
              </a:rPr>
              <a:t> </a:t>
            </a:r>
            <a:r>
              <a:rPr sz="15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m.be/groenaanleg-en-beheer-3de- </a:t>
            </a:r>
            <a:r>
              <a:rPr sz="1500" spc="5" dirty="0">
                <a:solidFill>
                  <a:srgbClr val="0000FF"/>
                </a:solidFill>
                <a:latin typeface="Arial MT"/>
                <a:cs typeface="Arial MT"/>
                <a:hlinkClick r:id="rId2"/>
              </a:rPr>
              <a:t> </a:t>
            </a:r>
            <a:r>
              <a:rPr sz="15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graad-so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F3EE6E-C06F-4D30-EA73-3BB68CBE6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91" y="2362200"/>
            <a:ext cx="4552950" cy="32289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9600CCB-4AD0-B98D-C830-CDCCB5633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16" y="1750821"/>
            <a:ext cx="439102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11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957A4-5F06-4A69-8CA8-46B42F4A0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ARBEIDSMART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194135-51EC-4347-93C5-35B9C2F8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53510"/>
            <a:ext cx="2805845" cy="49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EB05917-8075-4795-88B3-CED912C9A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3510"/>
            <a:ext cx="3326192" cy="498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tudieaanbod :: De Wijnpers">
            <a:extLst>
              <a:ext uri="{FF2B5EF4-FFF2-40B4-BE49-F238E27FC236}">
                <a16:creationId xmlns:a16="http://schemas.microsoft.com/office/drawing/2014/main" id="{2A453837-B648-42CA-97F5-9ABB9BBDB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037967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udieaanbod :: De Wijnpers">
            <a:extLst>
              <a:ext uri="{FF2B5EF4-FFF2-40B4-BE49-F238E27FC236}">
                <a16:creationId xmlns:a16="http://schemas.microsoft.com/office/drawing/2014/main" id="{54DE1538-0F38-4D93-BDE8-03D194DBB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2" b="9098"/>
          <a:stretch/>
        </p:blipFill>
        <p:spPr bwMode="auto">
          <a:xfrm>
            <a:off x="-120588" y="-58385"/>
            <a:ext cx="10483787" cy="722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9957A4-5F06-4A69-8CA8-46B42F4A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1" y="816609"/>
            <a:ext cx="4784090" cy="369332"/>
          </a:xfrm>
        </p:spPr>
        <p:txBody>
          <a:bodyPr/>
          <a:lstStyle/>
          <a:p>
            <a:r>
              <a:rPr lang="nl-BE" dirty="0"/>
              <a:t>DUBBELE FINALITEIT </a:t>
            </a:r>
          </a:p>
        </p:txBody>
      </p:sp>
      <p:pic>
        <p:nvPicPr>
          <p:cNvPr id="4" name="Picture 2" descr="Studieaanbod :: De Wijnpers">
            <a:extLst>
              <a:ext uri="{FF2B5EF4-FFF2-40B4-BE49-F238E27FC236}">
                <a16:creationId xmlns:a16="http://schemas.microsoft.com/office/drawing/2014/main" id="{F32EDA64-BA79-4446-88B4-0D18A114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393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D0FD51-9C67-400E-A84A-26123B450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21212" r="-758" b="2273"/>
          <a:stretch/>
        </p:blipFill>
        <p:spPr bwMode="auto">
          <a:xfrm>
            <a:off x="-209550" y="-28575"/>
            <a:ext cx="100584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7BC52C0-6C43-41CA-BCEC-3D71D5049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1" y="-152400"/>
            <a:ext cx="14494933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BEE5EDD-1257-4316-BB7C-D333911A9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t="26206" r="-275" b="-3520"/>
          <a:stretch/>
        </p:blipFill>
        <p:spPr bwMode="auto">
          <a:xfrm>
            <a:off x="-267760" y="-381000"/>
            <a:ext cx="14611350" cy="150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2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foto van De Wijnper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 van De Wijnpe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3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3562"/>
            <a:ext cx="626999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z="2000" dirty="0"/>
              <a:t>(A) GROENAANLEG EN –BEHEER DUAAL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486400" y="1066800"/>
            <a:ext cx="3012566" cy="525271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325120" marR="325120" indent="-312420">
              <a:lnSpc>
                <a:spcPct val="80000"/>
              </a:lnSpc>
              <a:spcBef>
                <a:spcPts val="459"/>
              </a:spcBef>
              <a:buFont typeface="Calibri"/>
              <a:buChar char="-"/>
              <a:tabLst>
                <a:tab pos="324485" algn="l"/>
                <a:tab pos="325120" algn="l"/>
              </a:tabLst>
            </a:pPr>
            <a:endParaRPr lang="nl-NL" sz="1500" b="1" spc="-5" dirty="0">
              <a:solidFill>
                <a:srgbClr val="E31609"/>
              </a:solidFill>
              <a:latin typeface="Arial"/>
              <a:cs typeface="Arial"/>
            </a:endParaRPr>
          </a:p>
          <a:p>
            <a:pPr marL="325120" marR="325120" indent="-312420">
              <a:lnSpc>
                <a:spcPct val="80000"/>
              </a:lnSpc>
              <a:spcBef>
                <a:spcPts val="459"/>
              </a:spcBef>
              <a:buFont typeface="Calibri"/>
              <a:buChar char="-"/>
              <a:tabLst>
                <a:tab pos="324485" algn="l"/>
                <a:tab pos="325120" algn="l"/>
              </a:tabLst>
            </a:pPr>
            <a:r>
              <a:rPr lang="nl-BE" sz="1500" b="1" spc="-5" dirty="0">
                <a:solidFill>
                  <a:srgbClr val="E31609"/>
                </a:solidFill>
                <a:latin typeface="Arial"/>
                <a:cs typeface="Arial"/>
              </a:rPr>
              <a:t>Algemene vorming idem.</a:t>
            </a:r>
          </a:p>
          <a:p>
            <a:pPr marL="325120" marR="325120" indent="-312420">
              <a:lnSpc>
                <a:spcPct val="80000"/>
              </a:lnSpc>
              <a:spcBef>
                <a:spcPts val="459"/>
              </a:spcBef>
              <a:buFont typeface="Calibri"/>
              <a:buChar char="-"/>
              <a:tabLst>
                <a:tab pos="324485" algn="l"/>
                <a:tab pos="325120" algn="l"/>
              </a:tabLst>
            </a:pPr>
            <a:endParaRPr lang="nl-NL" sz="1500" b="1" spc="-5" dirty="0">
              <a:solidFill>
                <a:srgbClr val="E31609"/>
              </a:solidFill>
              <a:latin typeface="Arial"/>
              <a:cs typeface="Arial"/>
            </a:endParaRPr>
          </a:p>
          <a:p>
            <a:pPr marL="325120" marR="325120" indent="-312420">
              <a:lnSpc>
                <a:spcPct val="80000"/>
              </a:lnSpc>
              <a:spcBef>
                <a:spcPts val="459"/>
              </a:spcBef>
              <a:buFont typeface="Calibri"/>
              <a:buChar char="-"/>
              <a:tabLst>
                <a:tab pos="324485" algn="l"/>
                <a:tab pos="32512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2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dagen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leren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op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school,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3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dagen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leren</a:t>
            </a:r>
            <a:r>
              <a:rPr sz="1500" b="1" spc="-3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op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het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 err="1">
                <a:solidFill>
                  <a:srgbClr val="E31609"/>
                </a:solidFill>
                <a:latin typeface="Arial"/>
                <a:cs typeface="Arial"/>
              </a:rPr>
              <a:t>bedrijf</a:t>
            </a:r>
            <a:br>
              <a:rPr lang="nl-NL" sz="1500" b="1" spc="-5" dirty="0">
                <a:solidFill>
                  <a:srgbClr val="E31609"/>
                </a:solidFill>
                <a:latin typeface="Arial"/>
                <a:cs typeface="Arial"/>
              </a:rPr>
            </a:br>
            <a:endParaRPr sz="1750" dirty="0">
              <a:latin typeface="Arial"/>
              <a:cs typeface="Arial"/>
            </a:endParaRPr>
          </a:p>
          <a:p>
            <a:pPr marL="325120" indent="-312420">
              <a:lnSpc>
                <a:spcPts val="1620"/>
              </a:lnSpc>
              <a:buFont typeface="Calibri"/>
              <a:buChar char="-"/>
              <a:tabLst>
                <a:tab pos="324485" algn="l"/>
                <a:tab pos="32512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Onderhoud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aanleg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groene</a:t>
            </a:r>
            <a:endParaRPr sz="1500" dirty="0">
              <a:latin typeface="Arial"/>
              <a:cs typeface="Arial"/>
            </a:endParaRPr>
          </a:p>
          <a:p>
            <a:pPr marL="325120">
              <a:lnSpc>
                <a:spcPts val="1620"/>
              </a:lnSpc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ruimtes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 dirty="0">
              <a:latin typeface="Arial"/>
              <a:cs typeface="Arial"/>
            </a:endParaRPr>
          </a:p>
          <a:p>
            <a:pPr marL="325120" marR="327660" indent="-312420">
              <a:lnSpc>
                <a:spcPct val="80000"/>
              </a:lnSpc>
              <a:buFont typeface="Calibri"/>
              <a:buChar char="-"/>
              <a:tabLst>
                <a:tab pos="324485" algn="l"/>
                <a:tab pos="32512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Onderhoud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gebruik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machines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gereedschap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E31609"/>
              </a:buClr>
              <a:buFont typeface="Calibri"/>
              <a:buChar char="-"/>
            </a:pPr>
            <a:endParaRPr sz="1800" dirty="0">
              <a:latin typeface="Arial"/>
              <a:cs typeface="Arial"/>
            </a:endParaRPr>
          </a:p>
          <a:p>
            <a:pPr marL="325120" indent="-312420">
              <a:lnSpc>
                <a:spcPct val="100000"/>
              </a:lnSpc>
              <a:spcBef>
                <a:spcPts val="5"/>
              </a:spcBef>
              <a:buFont typeface="Calibri"/>
              <a:buChar char="-"/>
              <a:tabLst>
                <a:tab pos="324485" algn="l"/>
                <a:tab pos="32512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Omgang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met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klanten</a:t>
            </a:r>
            <a:endParaRPr sz="1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E31609"/>
              </a:buClr>
              <a:buFont typeface="Calibri"/>
              <a:buChar char="-"/>
            </a:pPr>
            <a:endParaRPr sz="1800" dirty="0">
              <a:latin typeface="Arial"/>
              <a:cs typeface="Arial"/>
            </a:endParaRPr>
          </a:p>
          <a:p>
            <a:pPr marL="325120" indent="-312420" algn="just">
              <a:lnSpc>
                <a:spcPts val="1650"/>
              </a:lnSpc>
              <a:buFont typeface="Calibri"/>
              <a:buChar char="-"/>
              <a:tabLst>
                <a:tab pos="32512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Arbeidsmarkt:</a:t>
            </a:r>
            <a:endParaRPr sz="1500" dirty="0">
              <a:latin typeface="Arial"/>
              <a:cs typeface="Arial"/>
            </a:endParaRPr>
          </a:p>
          <a:p>
            <a:pPr marL="782320" lvl="1" indent="-299085">
              <a:lnSpc>
                <a:spcPts val="1250"/>
              </a:lnSpc>
              <a:buChar char="-"/>
              <a:tabLst>
                <a:tab pos="781685" algn="l"/>
                <a:tab pos="782320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zelfstandig</a:t>
            </a:r>
            <a:r>
              <a:rPr sz="1300" spc="1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tuinier</a:t>
            </a:r>
            <a:endParaRPr sz="1300" dirty="0">
              <a:latin typeface="Arial MT"/>
              <a:cs typeface="Arial MT"/>
            </a:endParaRPr>
          </a:p>
          <a:p>
            <a:pPr marL="782320" lvl="1" indent="-299085">
              <a:lnSpc>
                <a:spcPts val="1250"/>
              </a:lnSpc>
              <a:buChar char="-"/>
              <a:tabLst>
                <a:tab pos="781685" algn="l"/>
                <a:tab pos="782320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openbare</a:t>
            </a:r>
            <a:r>
              <a:rPr sz="1300" spc="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groendiensten</a:t>
            </a:r>
            <a:endParaRPr sz="1300" dirty="0">
              <a:latin typeface="Arial MT"/>
              <a:cs typeface="Arial MT"/>
            </a:endParaRPr>
          </a:p>
          <a:p>
            <a:pPr marL="782320" lvl="1" indent="-299085">
              <a:lnSpc>
                <a:spcPts val="1250"/>
              </a:lnSpc>
              <a:buChar char="-"/>
              <a:tabLst>
                <a:tab pos="781685" algn="l"/>
                <a:tab pos="782320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7e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specialisatiejaar</a:t>
            </a:r>
            <a:endParaRPr sz="1300" dirty="0">
              <a:latin typeface="Arial MT"/>
              <a:cs typeface="Arial MT"/>
            </a:endParaRPr>
          </a:p>
          <a:p>
            <a:pPr marL="782320" lvl="1" indent="-299085">
              <a:lnSpc>
                <a:spcPts val="1405"/>
              </a:lnSpc>
              <a:buChar char="-"/>
              <a:tabLst>
                <a:tab pos="781685" algn="l"/>
                <a:tab pos="782320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Ondernemersopleiding</a:t>
            </a:r>
            <a:endParaRPr sz="1300" dirty="0">
              <a:latin typeface="Arial MT"/>
              <a:cs typeface="Arial MT"/>
            </a:endParaRPr>
          </a:p>
          <a:p>
            <a:pPr marL="26034" marR="5080" algn="just">
              <a:lnSpc>
                <a:spcPct val="80000"/>
              </a:lnSpc>
              <a:spcBef>
                <a:spcPts val="1240"/>
              </a:spcBef>
            </a:pPr>
            <a:r>
              <a:rPr sz="15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https://www.kwalificatiesencurric </a:t>
            </a:r>
            <a:r>
              <a:rPr sz="1500" b="1" spc="-405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 </a:t>
            </a:r>
            <a:r>
              <a:rPr sz="15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ulum.be/groenaanleg-en-beheer- </a:t>
            </a:r>
            <a:r>
              <a:rPr sz="1500" b="1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 </a:t>
            </a:r>
            <a:r>
              <a:rPr sz="15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3de-graad-so</a:t>
            </a:r>
            <a:endParaRPr sz="15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5963" y="1865376"/>
            <a:ext cx="3832860" cy="2087880"/>
            <a:chOff x="1235963" y="1865376"/>
            <a:chExt cx="3832860" cy="20878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5963" y="1865376"/>
              <a:ext cx="3832860" cy="4754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0827" y="2340864"/>
              <a:ext cx="3755136" cy="1612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032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409041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z="2000" dirty="0"/>
              <a:t>(A) 5</a:t>
            </a:r>
            <a:r>
              <a:rPr lang="nl-BE" sz="2000" baseline="30000" dirty="0"/>
              <a:t>DE </a:t>
            </a:r>
            <a:r>
              <a:rPr lang="nl-BE" sz="2000" dirty="0"/>
              <a:t>en 6</a:t>
            </a:r>
            <a:r>
              <a:rPr lang="nl-BE" sz="2000" baseline="30000" dirty="0"/>
              <a:t>DE</a:t>
            </a:r>
            <a:r>
              <a:rPr lang="nl-BE" sz="2000" dirty="0"/>
              <a:t> JAAR PLANT- EN MILIEU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443473" y="1300098"/>
            <a:ext cx="3550920" cy="424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00"/>
              </a:spcBef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Teeltvoorbereidingen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E31609"/>
              </a:buClr>
              <a:buFont typeface="Calibri"/>
              <a:buChar char="-"/>
            </a:pPr>
            <a:endParaRPr sz="2100">
              <a:latin typeface="Arial"/>
              <a:cs typeface="Arial"/>
            </a:endParaRPr>
          </a:p>
          <a:p>
            <a:pPr marL="335280" marR="61594" indent="-323215">
              <a:lnSpc>
                <a:spcPct val="80000"/>
              </a:lnSpc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Vermeerderen</a:t>
            </a:r>
            <a:r>
              <a:rPr sz="1500" b="1" spc="-4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van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planten</a:t>
            </a:r>
            <a:r>
              <a:rPr sz="1500" b="1" spc="-5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(zaaien,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enten,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stekken,...)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E31609"/>
              </a:buClr>
              <a:buFont typeface="Calibri"/>
              <a:buChar char="-"/>
            </a:pP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ts val="1650"/>
              </a:lnSpc>
              <a:spcBef>
                <a:spcPts val="5"/>
              </a:spcBef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Teelt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verzorging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van:</a:t>
            </a:r>
            <a:endParaRPr sz="1500">
              <a:latin typeface="Arial"/>
              <a:cs typeface="Arial"/>
            </a:endParaRPr>
          </a:p>
          <a:p>
            <a:pPr marL="792480" lvl="1" indent="-308610">
              <a:lnSpc>
                <a:spcPts val="1255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Fruitsoorten</a:t>
            </a:r>
            <a:endParaRPr sz="1300">
              <a:latin typeface="Arial MT"/>
              <a:cs typeface="Arial MT"/>
            </a:endParaRP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Groenten</a:t>
            </a:r>
            <a:endParaRPr sz="1300">
              <a:latin typeface="Arial MT"/>
              <a:cs typeface="Arial MT"/>
            </a:endParaRP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Bloemen</a:t>
            </a:r>
            <a:endParaRPr sz="1300">
              <a:latin typeface="Arial MT"/>
              <a:cs typeface="Arial MT"/>
            </a:endParaRPr>
          </a:p>
          <a:p>
            <a:pPr marL="792480" lvl="1" indent="-308610">
              <a:lnSpc>
                <a:spcPts val="1250"/>
              </a:lnSpc>
              <a:buChar char="-"/>
              <a:tabLst>
                <a:tab pos="792480" algn="l"/>
                <a:tab pos="793115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Bomen</a:t>
            </a:r>
            <a:endParaRPr sz="1300">
              <a:latin typeface="Arial MT"/>
              <a:cs typeface="Arial MT"/>
            </a:endParaRPr>
          </a:p>
          <a:p>
            <a:pPr marL="484505">
              <a:lnSpc>
                <a:spcPts val="1405"/>
              </a:lnSpc>
              <a:tabLst>
                <a:tab pos="792480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-	…</a:t>
            </a:r>
            <a:endParaRPr sz="13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 marL="335280" marR="659130" indent="-323215">
              <a:lnSpc>
                <a:spcPct val="80100"/>
              </a:lnSpc>
              <a:spcBef>
                <a:spcPts val="815"/>
              </a:spcBef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Bedienen, onderhouden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 </a:t>
            </a:r>
            <a:r>
              <a:rPr sz="15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herstellen 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van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verschillende </a:t>
            </a:r>
            <a:r>
              <a:rPr sz="1500" b="1" spc="-409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landbouwmachines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E31609"/>
              </a:buClr>
              <a:buFont typeface="Calibri"/>
              <a:buChar char="-"/>
            </a:pP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Productiemedewerker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Plant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duaal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31609"/>
              </a:buClr>
              <a:buFont typeface="Calibri"/>
              <a:buChar char="-"/>
            </a:pP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ts val="1620"/>
              </a:lnSpc>
              <a:buClr>
                <a:srgbClr val="E31609"/>
              </a:buClr>
              <a:buFont typeface="Calibri"/>
              <a:buChar char="-"/>
              <a:tabLst>
                <a:tab pos="335280" algn="l"/>
                <a:tab pos="335915" algn="l"/>
              </a:tabLst>
            </a:pPr>
            <a:r>
              <a:rPr sz="15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https://www.kwalificatiesencurriculum.</a:t>
            </a:r>
            <a:endParaRPr sz="1500">
              <a:latin typeface="Arial MT"/>
              <a:cs typeface="Arial MT"/>
            </a:endParaRPr>
          </a:p>
          <a:p>
            <a:pPr marL="335280">
              <a:lnSpc>
                <a:spcPts val="1620"/>
              </a:lnSpc>
            </a:pPr>
            <a:r>
              <a:rPr sz="15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be/plant-en-milieu-3de-graad-so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7E8CFDE-3662-33E2-4667-339C9972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14" y="2617019"/>
            <a:ext cx="4476750" cy="26384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64AB4A3-3D04-A092-4BEF-3FCFA8412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9131"/>
          <a:stretch/>
        </p:blipFill>
        <p:spPr>
          <a:xfrm>
            <a:off x="729006" y="1905000"/>
            <a:ext cx="4476750" cy="5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6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28091-44E4-4F89-A529-4AC26A33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SFEERBEELDEN</a:t>
            </a:r>
          </a:p>
        </p:txBody>
      </p:sp>
      <p:pic>
        <p:nvPicPr>
          <p:cNvPr id="7" name="Afbeelding 6" descr="Afbeelding met motor, buiten, gras, weg&#10;&#10;Automatisch gegenereerde beschrijving">
            <a:extLst>
              <a:ext uri="{FF2B5EF4-FFF2-40B4-BE49-F238E27FC236}">
                <a16:creationId xmlns:a16="http://schemas.microsoft.com/office/drawing/2014/main" id="{EEBD0727-2F35-4E91-B795-13864C1D6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1460" cy="6812697"/>
          </a:xfrm>
          <a:prstGeom prst="rect">
            <a:avLst/>
          </a:prstGeom>
        </p:spPr>
      </p:pic>
      <p:pic>
        <p:nvPicPr>
          <p:cNvPr id="9" name="Afbeelding 8" descr="Afbeelding met gras, buiten, persoon, man&#10;&#10;Automatisch gegenereerde beschrijving">
            <a:extLst>
              <a:ext uri="{FF2B5EF4-FFF2-40B4-BE49-F238E27FC236}">
                <a16:creationId xmlns:a16="http://schemas.microsoft.com/office/drawing/2014/main" id="{69F67088-3EEE-45AA-8B0D-1AC25533F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1460" cy="6812698"/>
          </a:xfrm>
          <a:prstGeom prst="rect">
            <a:avLst/>
          </a:prstGeom>
        </p:spPr>
      </p:pic>
      <p:pic>
        <p:nvPicPr>
          <p:cNvPr id="8" name="Tijdelijke aanduiding voor inhoud 4" descr="Afbeelding met buiten, vrachtwagen, transport, gras&#10;&#10;Automatisch gegenereerde beschrijving">
            <a:extLst>
              <a:ext uri="{FF2B5EF4-FFF2-40B4-BE49-F238E27FC236}">
                <a16:creationId xmlns:a16="http://schemas.microsoft.com/office/drawing/2014/main" id="{D085A026-ACD6-4338-81CA-42AFEFCAE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1460" cy="9083597"/>
          </a:xfrm>
          <a:prstGeom prst="rect">
            <a:avLst/>
          </a:prstGeom>
        </p:spPr>
      </p:pic>
      <p:pic>
        <p:nvPicPr>
          <p:cNvPr id="6" name="Afbeelding 5" descr="Afbeelding met buiten, weg, vrachtwagen, geparkeerd&#10;&#10;Automatisch gegenereerde beschrijving">
            <a:extLst>
              <a:ext uri="{FF2B5EF4-FFF2-40B4-BE49-F238E27FC236}">
                <a16:creationId xmlns:a16="http://schemas.microsoft.com/office/drawing/2014/main" id="{8967A9B1-4128-4E55-B0E9-BC7FC809EE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22652"/>
            <a:ext cx="12187660" cy="9140745"/>
          </a:xfrm>
          <a:prstGeom prst="rect">
            <a:avLst/>
          </a:prstGeom>
        </p:spPr>
      </p:pic>
      <p:pic>
        <p:nvPicPr>
          <p:cNvPr id="10" name="Afbeelding 9" descr="Afbeelding met buiten, gras, vrachtwagen, geparkeerd&#10;&#10;Automatisch gegenereerde beschrijving">
            <a:extLst>
              <a:ext uri="{FF2B5EF4-FFF2-40B4-BE49-F238E27FC236}">
                <a16:creationId xmlns:a16="http://schemas.microsoft.com/office/drawing/2014/main" id="{7E1A3AA4-C805-4418-B78F-615B2C760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-45304"/>
            <a:ext cx="12217861" cy="9163397"/>
          </a:xfrm>
          <a:prstGeom prst="rect">
            <a:avLst/>
          </a:prstGeom>
        </p:spPr>
      </p:pic>
      <p:pic>
        <p:nvPicPr>
          <p:cNvPr id="11" name="Afbeelding 10" descr="Afbeelding met buiten, gras, veld, machine&#10;&#10;Automatisch gegenereerde beschrijving">
            <a:extLst>
              <a:ext uri="{FF2B5EF4-FFF2-40B4-BE49-F238E27FC236}">
                <a16:creationId xmlns:a16="http://schemas.microsoft.com/office/drawing/2014/main" id="{1E4A0FCA-F5D9-4AA5-B4E0-0D22010ACD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00" y="-45305"/>
            <a:ext cx="12187660" cy="914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08862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gras, buiten, straat, veld&#10;&#10;Automatisch gegenereerde beschrijving">
            <a:extLst>
              <a:ext uri="{FF2B5EF4-FFF2-40B4-BE49-F238E27FC236}">
                <a16:creationId xmlns:a16="http://schemas.microsoft.com/office/drawing/2014/main" id="{7240DAF7-90A6-4411-9E49-623DD07BC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9829" cy="6915253"/>
          </a:xfrm>
          <a:prstGeom prst="rect">
            <a:avLst/>
          </a:prstGeom>
        </p:spPr>
      </p:pic>
      <p:pic>
        <p:nvPicPr>
          <p:cNvPr id="9" name="Afbeelding 8" descr="Afbeelding met broeikas, gebouw, groen, zitten&#10;&#10;Automatisch gegenereerde beschrijving">
            <a:extLst>
              <a:ext uri="{FF2B5EF4-FFF2-40B4-BE49-F238E27FC236}">
                <a16:creationId xmlns:a16="http://schemas.microsoft.com/office/drawing/2014/main" id="{5B279DB9-80B6-4561-B263-538655632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2"/>
          <a:stretch/>
        </p:blipFill>
        <p:spPr>
          <a:xfrm>
            <a:off x="3708980" y="0"/>
            <a:ext cx="5435019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62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52114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3</a:t>
            </a:r>
            <a:r>
              <a:rPr sz="3200" spc="-10" dirty="0"/>
              <a:t> </a:t>
            </a:r>
            <a:r>
              <a:rPr sz="3200" spc="-5" dirty="0" err="1"/>
              <a:t>Finaliteiten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607311" y="2013280"/>
            <a:ext cx="6794500" cy="3651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297815">
              <a:lnSpc>
                <a:spcPts val="2005"/>
              </a:lnSpc>
              <a:spcBef>
                <a:spcPts val="105"/>
              </a:spcBef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z="1700" b="1" dirty="0">
                <a:solidFill>
                  <a:srgbClr val="E31609"/>
                </a:solidFill>
                <a:latin typeface="Arial"/>
                <a:cs typeface="Arial"/>
              </a:rPr>
              <a:t>DOORSTROOM/</a:t>
            </a:r>
            <a:r>
              <a:rPr sz="1700" b="1" spc="-6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E31609"/>
                </a:solidFill>
                <a:latin typeface="Arial"/>
                <a:cs typeface="Arial"/>
              </a:rPr>
              <a:t>D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485"/>
              </a:lnSpc>
            </a:pPr>
            <a:r>
              <a:rPr sz="1300" spc="-5" dirty="0">
                <a:latin typeface="Arial MT"/>
                <a:cs typeface="Arial MT"/>
              </a:rPr>
              <a:t>=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Doorstromen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spc="-5" dirty="0">
                <a:latin typeface="Arial MT"/>
                <a:cs typeface="Arial MT"/>
              </a:rPr>
              <a:t>naar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het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hoger</a:t>
            </a:r>
            <a:r>
              <a:rPr sz="1300" b="1" u="heavy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3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onderwijs:</a:t>
            </a:r>
            <a:endParaRPr sz="1300">
              <a:latin typeface="Arial"/>
              <a:cs typeface="Arial"/>
            </a:endParaRPr>
          </a:p>
          <a:p>
            <a:pPr marL="12700" marR="6985">
              <a:lnSpc>
                <a:spcPts val="1490"/>
              </a:lnSpc>
              <a:spcBef>
                <a:spcPts val="65"/>
              </a:spcBef>
            </a:pPr>
            <a:r>
              <a:rPr sz="1300" spc="-5" dirty="0">
                <a:latin typeface="Arial MT"/>
                <a:cs typeface="Arial MT"/>
              </a:rPr>
              <a:t>Zijn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dus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vooral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abstract-theoretische</a:t>
            </a:r>
            <a:r>
              <a:rPr sz="1300" spc="7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studierichtingen</a:t>
            </a:r>
            <a:r>
              <a:rPr sz="1300" spc="6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die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bedoeling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hebben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om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leerlingen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succesvol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te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laten</a:t>
            </a:r>
            <a:r>
              <a:rPr sz="1300" spc="2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doorstromen</a:t>
            </a:r>
            <a:r>
              <a:rPr sz="1300" spc="5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naar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academische</a:t>
            </a:r>
            <a:r>
              <a:rPr sz="1300" spc="5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en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professionele</a:t>
            </a:r>
            <a:r>
              <a:rPr sz="1300" spc="5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bacheloropleidingen.</a:t>
            </a:r>
            <a:endParaRPr sz="13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Arial MT"/>
              <a:cs typeface="Arial MT"/>
            </a:endParaRPr>
          </a:p>
          <a:p>
            <a:pPr marL="355600" indent="-297815">
              <a:lnSpc>
                <a:spcPts val="2005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z="1700" b="1" spc="5" dirty="0">
                <a:solidFill>
                  <a:srgbClr val="E31609"/>
                </a:solidFill>
                <a:latin typeface="Arial"/>
                <a:cs typeface="Arial"/>
              </a:rPr>
              <a:t>DUBBELE</a:t>
            </a:r>
            <a:r>
              <a:rPr sz="17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E31609"/>
                </a:solidFill>
                <a:latin typeface="Arial"/>
                <a:cs typeface="Arial"/>
              </a:rPr>
              <a:t>FINALITEIT/</a:t>
            </a:r>
            <a:r>
              <a:rPr sz="17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E31609"/>
                </a:solidFill>
                <a:latin typeface="Arial"/>
                <a:cs typeface="Arial"/>
              </a:rPr>
              <a:t>D/A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490"/>
              </a:lnSpc>
            </a:pPr>
            <a:r>
              <a:rPr sz="1300" spc="-5" dirty="0">
                <a:latin typeface="Arial MT"/>
                <a:cs typeface="Arial MT"/>
              </a:rPr>
              <a:t>=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Doorstromen</a:t>
            </a:r>
            <a:r>
              <a:rPr sz="1300" b="1" spc="35" dirty="0">
                <a:latin typeface="Arial"/>
                <a:cs typeface="Arial"/>
              </a:rPr>
              <a:t> </a:t>
            </a:r>
            <a:r>
              <a:rPr sz="1300" spc="-5" dirty="0">
                <a:latin typeface="Arial MT"/>
                <a:cs typeface="Arial MT"/>
              </a:rPr>
              <a:t>naar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het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hoger</a:t>
            </a:r>
            <a:r>
              <a:rPr sz="1300" b="1" u="heavy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3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onderwijs</a:t>
            </a:r>
            <a:r>
              <a:rPr sz="1300" b="1" u="heavy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of</a:t>
            </a:r>
            <a:r>
              <a:rPr sz="1300" b="1" u="heavy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sz="1300" b="1" u="heavy" spc="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3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arbeidsmarkt:</a:t>
            </a:r>
            <a:endParaRPr sz="1300">
              <a:latin typeface="Arial"/>
              <a:cs typeface="Arial"/>
            </a:endParaRPr>
          </a:p>
          <a:p>
            <a:pPr marL="12700" marR="5080">
              <a:lnSpc>
                <a:spcPct val="95000"/>
              </a:lnSpc>
              <a:spcBef>
                <a:spcPts val="40"/>
              </a:spcBef>
            </a:pPr>
            <a:r>
              <a:rPr sz="1300" spc="-5" dirty="0">
                <a:latin typeface="Arial MT"/>
                <a:cs typeface="Arial MT"/>
              </a:rPr>
              <a:t>Zijn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dus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vooral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abstract-theoretische</a:t>
            </a:r>
            <a:r>
              <a:rPr sz="1300" spc="7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studierichtingen</a:t>
            </a:r>
            <a:r>
              <a:rPr sz="1300" spc="6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die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bedoeling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hebben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om</a:t>
            </a:r>
            <a:r>
              <a:rPr sz="1300" spc="4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leerlingen </a:t>
            </a:r>
            <a:r>
              <a:rPr sz="1300" spc="-35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succesvol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te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laten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doorstromen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naar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professionele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bacheloropleidingen</a:t>
            </a:r>
            <a:r>
              <a:rPr sz="1300" spc="6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in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het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hoger </a:t>
            </a:r>
            <a:r>
              <a:rPr sz="130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onderwijs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en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graduaatsopleidingen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of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naar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arbeidsmarkt.</a:t>
            </a:r>
            <a:endParaRPr sz="13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250">
              <a:latin typeface="Arial MT"/>
              <a:cs typeface="Arial MT"/>
            </a:endParaRPr>
          </a:p>
          <a:p>
            <a:pPr marL="355600" indent="-297815">
              <a:lnSpc>
                <a:spcPts val="2005"/>
              </a:lnSpc>
              <a:buFont typeface="Calibri"/>
              <a:buChar char="▪"/>
              <a:tabLst>
                <a:tab pos="354965" algn="l"/>
                <a:tab pos="355600" algn="l"/>
              </a:tabLst>
            </a:pPr>
            <a:r>
              <a:rPr sz="1700" b="1" spc="-5" dirty="0">
                <a:solidFill>
                  <a:srgbClr val="E31609"/>
                </a:solidFill>
                <a:latin typeface="Arial"/>
                <a:cs typeface="Arial"/>
              </a:rPr>
              <a:t>ARBEIDSMARKT/</a:t>
            </a:r>
            <a:r>
              <a:rPr sz="17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E31609"/>
                </a:solidFill>
                <a:latin typeface="Arial"/>
                <a:cs typeface="Arial"/>
              </a:rPr>
              <a:t>A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485"/>
              </a:lnSpc>
            </a:pPr>
            <a:r>
              <a:rPr sz="1300" spc="-5" dirty="0">
                <a:latin typeface="Arial MT"/>
                <a:cs typeface="Arial MT"/>
              </a:rPr>
              <a:t>=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Doorstromen</a:t>
            </a:r>
            <a:r>
              <a:rPr sz="1300" b="1" spc="25" dirty="0">
                <a:latin typeface="Arial"/>
                <a:cs typeface="Arial"/>
              </a:rPr>
              <a:t> </a:t>
            </a:r>
            <a:r>
              <a:rPr sz="1300" spc="-5" dirty="0">
                <a:latin typeface="Arial MT"/>
                <a:cs typeface="Arial MT"/>
              </a:rPr>
              <a:t>naar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de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b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arbeidsmarkt</a:t>
            </a:r>
            <a:endParaRPr sz="1300">
              <a:latin typeface="Arial"/>
              <a:cs typeface="Arial"/>
            </a:endParaRPr>
          </a:p>
          <a:p>
            <a:pPr marL="12700" marR="595630">
              <a:lnSpc>
                <a:spcPct val="95000"/>
              </a:lnSpc>
              <a:spcBef>
                <a:spcPts val="35"/>
              </a:spcBef>
            </a:pPr>
            <a:r>
              <a:rPr sz="1300" spc="-10" dirty="0">
                <a:latin typeface="Arial MT"/>
                <a:cs typeface="Arial MT"/>
              </a:rPr>
              <a:t>Studierichtingen</a:t>
            </a:r>
            <a:r>
              <a:rPr sz="1300" spc="5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met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arbeidsmarktfinaliteit</a:t>
            </a:r>
            <a:r>
              <a:rPr sz="1300" spc="6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behoren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tot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een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zelfde</a:t>
            </a:r>
            <a:r>
              <a:rPr sz="1300" spc="1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studiedomein. </a:t>
            </a:r>
            <a:r>
              <a:rPr sz="1300" spc="-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Arbeidsmarktgerichte</a:t>
            </a:r>
            <a:r>
              <a:rPr sz="1300" spc="7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studierichtingen</a:t>
            </a:r>
            <a:r>
              <a:rPr sz="1300" spc="8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in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het</a:t>
            </a:r>
            <a:r>
              <a:rPr sz="1300" spc="4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gewoon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secundair</a:t>
            </a:r>
            <a:r>
              <a:rPr sz="1300" spc="4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onderwijs</a:t>
            </a:r>
            <a:r>
              <a:rPr sz="1300" spc="6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hebben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de </a:t>
            </a:r>
            <a:r>
              <a:rPr sz="1300" spc="-34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bedoeling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om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leerlingen</a:t>
            </a:r>
            <a:r>
              <a:rPr sz="1300" spc="3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voor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te</a:t>
            </a:r>
            <a:r>
              <a:rPr sz="1300" spc="5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bereiden</a:t>
            </a:r>
            <a:r>
              <a:rPr sz="1300" spc="30" dirty="0">
                <a:latin typeface="Arial MT"/>
                <a:cs typeface="Arial MT"/>
              </a:rPr>
              <a:t> </a:t>
            </a:r>
            <a:r>
              <a:rPr sz="1300" spc="-5" dirty="0">
                <a:latin typeface="Arial MT"/>
                <a:cs typeface="Arial MT"/>
              </a:rPr>
              <a:t>op</a:t>
            </a:r>
            <a:r>
              <a:rPr sz="1300" spc="1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gaan</a:t>
            </a:r>
            <a:r>
              <a:rPr sz="1300" spc="20" dirty="0">
                <a:latin typeface="Arial MT"/>
                <a:cs typeface="Arial MT"/>
              </a:rPr>
              <a:t> </a:t>
            </a:r>
            <a:r>
              <a:rPr sz="1300" spc="-10" dirty="0">
                <a:latin typeface="Arial MT"/>
                <a:cs typeface="Arial MT"/>
              </a:rPr>
              <a:t>werken.</a:t>
            </a:r>
            <a:endParaRPr sz="13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8015" y="1565147"/>
            <a:ext cx="1483360" cy="4135120"/>
            <a:chOff x="128015" y="1565147"/>
            <a:chExt cx="1483360" cy="41351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" y="1565147"/>
              <a:ext cx="1443228" cy="1441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3276" y="3046475"/>
              <a:ext cx="1132332" cy="11323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15" y="4216908"/>
              <a:ext cx="1482852" cy="1482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A3697-A23B-E69B-7DCE-93937FA3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61DCC8-14B1-3A47-0DB9-F5E7111D9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De Heliant">
            <a:extLst>
              <a:ext uri="{FF2B5EF4-FFF2-40B4-BE49-F238E27FC236}">
                <a16:creationId xmlns:a16="http://schemas.microsoft.com/office/drawing/2014/main" id="{082C15E1-C9DF-2872-439B-84BA8CE5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600" y="0"/>
            <a:ext cx="102811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580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F59B4-67DE-8076-5F1B-2DC9619C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A2B5FE0-AC05-4AE2-9159-D64392F72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AutoShape 2" descr="Aeres Tech Landbouwmechanisatie">
            <a:extLst>
              <a:ext uri="{FF2B5EF4-FFF2-40B4-BE49-F238E27FC236}">
                <a16:creationId xmlns:a16="http://schemas.microsoft.com/office/drawing/2014/main" id="{B9C151E2-E179-D9B2-E624-02F14D64B8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863FB2-255C-5D07-2205-A3D1EA7F9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39" y="609600"/>
            <a:ext cx="920097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9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507809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z="2000" dirty="0"/>
              <a:t>(A) DUAAL – PLANT- EN MILIEU</a:t>
            </a:r>
            <a:endParaRPr lang="fr-FR"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466334" y="2080386"/>
            <a:ext cx="2938780" cy="3865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2420" indent="-300355">
              <a:lnSpc>
                <a:spcPts val="1405"/>
              </a:lnSpc>
              <a:spcBef>
                <a:spcPts val="95"/>
              </a:spcBef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2</a:t>
            </a:r>
            <a:r>
              <a:rPr sz="1300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dagen</a:t>
            </a:r>
            <a:r>
              <a:rPr sz="1300" b="1" spc="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leren</a:t>
            </a:r>
            <a:r>
              <a:rPr sz="1300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op</a:t>
            </a:r>
            <a:r>
              <a:rPr sz="1300" b="1" spc="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school,</a:t>
            </a:r>
            <a:r>
              <a:rPr sz="1300" b="1" spc="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3</a:t>
            </a:r>
            <a:r>
              <a:rPr sz="13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dagen</a:t>
            </a:r>
            <a:endParaRPr sz="1300">
              <a:latin typeface="Arial"/>
              <a:cs typeface="Arial"/>
            </a:endParaRPr>
          </a:p>
          <a:p>
            <a:pPr marL="312420">
              <a:lnSpc>
                <a:spcPts val="1405"/>
              </a:lnSpc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leren op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bedrijf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12420" marR="520065" indent="-300355">
              <a:lnSpc>
                <a:spcPts val="125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Moderne</a:t>
            </a:r>
            <a:r>
              <a:rPr sz="13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teeltmethodes</a:t>
            </a:r>
            <a:r>
              <a:rPr sz="1300" b="1" spc="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en </a:t>
            </a:r>
            <a:r>
              <a:rPr sz="1300" b="1" spc="-3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huisvesting</a:t>
            </a:r>
            <a:r>
              <a:rPr sz="1300" b="1" spc="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bij</a:t>
            </a:r>
            <a:r>
              <a:rPr sz="1300" b="1" spc="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dieren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E31609"/>
              </a:buClr>
              <a:buFont typeface="Calibri"/>
              <a:buChar char="-"/>
            </a:pPr>
            <a:endParaRPr sz="1950">
              <a:latin typeface="Arial"/>
              <a:cs typeface="Arial"/>
            </a:endParaRPr>
          </a:p>
          <a:p>
            <a:pPr marL="312420" marR="259079" indent="-300355">
              <a:lnSpc>
                <a:spcPts val="1250"/>
              </a:lnSpc>
              <a:spcBef>
                <a:spcPts val="5"/>
              </a:spcBef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Onderhoud</a:t>
            </a:r>
            <a:r>
              <a:rPr sz="1300" b="1" spc="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3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gebruik</a:t>
            </a:r>
            <a:r>
              <a:rPr sz="1300" b="1" spc="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E31609"/>
                </a:solidFill>
                <a:latin typeface="Arial"/>
                <a:cs typeface="Arial"/>
              </a:rPr>
              <a:t>van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 machines</a:t>
            </a:r>
            <a:r>
              <a:rPr sz="1300" b="1" spc="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300" b="1" spc="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gereedschappen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E31609"/>
              </a:buClr>
              <a:buFont typeface="Calibri"/>
              <a:buChar char="-"/>
            </a:pPr>
            <a:endParaRPr sz="1650">
              <a:latin typeface="Arial"/>
              <a:cs typeface="Arial"/>
            </a:endParaRPr>
          </a:p>
          <a:p>
            <a:pPr marL="312420" indent="-300355">
              <a:lnSpc>
                <a:spcPct val="10000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Omgaan</a:t>
            </a:r>
            <a:r>
              <a:rPr sz="1300" b="1" spc="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met</a:t>
            </a:r>
            <a:r>
              <a:rPr sz="13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klanten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E31609"/>
              </a:buClr>
              <a:buFont typeface="Calibri"/>
              <a:buChar char="-"/>
            </a:pPr>
            <a:endParaRPr sz="1650">
              <a:latin typeface="Arial"/>
              <a:cs typeface="Arial"/>
            </a:endParaRPr>
          </a:p>
          <a:p>
            <a:pPr marL="312420" indent="-300355">
              <a:lnSpc>
                <a:spcPts val="143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Arbeidsmarkt:</a:t>
            </a:r>
            <a:endParaRPr sz="1300">
              <a:latin typeface="Arial"/>
              <a:cs typeface="Arial"/>
            </a:endParaRPr>
          </a:p>
          <a:p>
            <a:pPr marL="769620" lvl="1" indent="-290195">
              <a:lnSpc>
                <a:spcPts val="1060"/>
              </a:lnSpc>
              <a:buChar char="-"/>
              <a:tabLst>
                <a:tab pos="769620" algn="l"/>
                <a:tab pos="770255" algn="l"/>
              </a:tabLst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Zelfstandig</a:t>
            </a:r>
            <a:r>
              <a:rPr sz="1100" spc="-3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tuinier,</a:t>
            </a:r>
            <a:r>
              <a:rPr sz="1100" spc="-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teler</a:t>
            </a:r>
            <a:r>
              <a:rPr sz="1100" spc="-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of</a:t>
            </a:r>
            <a:r>
              <a:rPr sz="1100" spc="-3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kweker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055"/>
              </a:lnSpc>
              <a:buChar char="-"/>
              <a:tabLst>
                <a:tab pos="769620" algn="l"/>
                <a:tab pos="770255" algn="l"/>
              </a:tabLst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Op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e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n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b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are</a:t>
            </a:r>
            <a:r>
              <a:rPr sz="1100" spc="-3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5" dirty="0">
                <a:solidFill>
                  <a:srgbClr val="E31609"/>
                </a:solidFill>
                <a:latin typeface="Arial MT"/>
                <a:cs typeface="Arial MT"/>
              </a:rPr>
              <a:t>g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ro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e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n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d</a:t>
            </a:r>
            <a:r>
              <a:rPr sz="1100" spc="-10" dirty="0">
                <a:solidFill>
                  <a:srgbClr val="E31609"/>
                </a:solidFill>
                <a:latin typeface="Arial MT"/>
                <a:cs typeface="Arial MT"/>
              </a:rPr>
              <a:t>i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e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n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sten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055"/>
              </a:lnSpc>
              <a:buChar char="-"/>
              <a:tabLst>
                <a:tab pos="769620" algn="l"/>
                <a:tab pos="770255" algn="l"/>
              </a:tabLst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plantenkwekerijen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055"/>
              </a:lnSpc>
              <a:buChar char="-"/>
              <a:tabLst>
                <a:tab pos="769620" algn="l"/>
                <a:tab pos="770255" algn="l"/>
              </a:tabLst>
            </a:pP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Bedrijf</a:t>
            </a:r>
            <a:r>
              <a:rPr sz="11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gespecialiseerd</a:t>
            </a:r>
            <a:r>
              <a:rPr sz="1100" spc="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in</a:t>
            </a:r>
            <a:endParaRPr sz="1100">
              <a:latin typeface="Arial MT"/>
              <a:cs typeface="Arial MT"/>
            </a:endParaRPr>
          </a:p>
          <a:p>
            <a:pPr marL="769620">
              <a:lnSpc>
                <a:spcPts val="1055"/>
              </a:lnSpc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onderhoud</a:t>
            </a:r>
            <a:r>
              <a:rPr sz="1100" spc="-2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en</a:t>
            </a:r>
            <a:r>
              <a:rPr sz="11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aanleg</a:t>
            </a:r>
            <a:r>
              <a:rPr sz="1100" spc="-1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van tuinen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055"/>
              </a:lnSpc>
              <a:buChar char="-"/>
              <a:tabLst>
                <a:tab pos="769620" algn="l"/>
                <a:tab pos="770255" algn="l"/>
              </a:tabLst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7e</a:t>
            </a:r>
            <a:r>
              <a:rPr sz="1100" spc="-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specialisatiejaar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190"/>
              </a:lnSpc>
              <a:buChar char="-"/>
              <a:tabLst>
                <a:tab pos="769620" algn="l"/>
                <a:tab pos="770255" algn="l"/>
              </a:tabLst>
            </a:pP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Ondernemersopleiding</a:t>
            </a:r>
            <a:endParaRPr sz="1100">
              <a:latin typeface="Arial MT"/>
              <a:cs typeface="Arial MT"/>
            </a:endParaRPr>
          </a:p>
          <a:p>
            <a:pPr marL="22860" marR="50800">
              <a:lnSpc>
                <a:spcPct val="80000"/>
              </a:lnSpc>
              <a:spcBef>
                <a:spcPts val="1045"/>
              </a:spcBef>
            </a:pP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</a:t>
            </a:r>
            <a:r>
              <a:rPr sz="13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: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//</a:t>
            </a:r>
            <a:r>
              <a:rPr sz="13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www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.k</a:t>
            </a:r>
            <a:r>
              <a:rPr sz="13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alificatiesen</a:t>
            </a:r>
            <a:r>
              <a:rPr sz="13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c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urriculu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 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m.be/plant-en-milieu-3de-graad-so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20367" y="2023872"/>
            <a:ext cx="3679190" cy="2875915"/>
            <a:chOff x="1420367" y="2023872"/>
            <a:chExt cx="3679190" cy="28759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0367" y="2023872"/>
              <a:ext cx="3662172" cy="5074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367" y="2799588"/>
              <a:ext cx="3678935" cy="2100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7724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512445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(A)</a:t>
            </a:r>
            <a:r>
              <a:rPr lang="nl-BE" sz="2000" dirty="0"/>
              <a:t> DUAAL</a:t>
            </a:r>
            <a:r>
              <a:rPr lang="nl-BE" sz="2000" spc="-40" dirty="0"/>
              <a:t> </a:t>
            </a:r>
            <a:r>
              <a:rPr lang="nl-BE" sz="2000" dirty="0"/>
              <a:t>–</a:t>
            </a:r>
            <a:r>
              <a:rPr lang="nl-BE" sz="2000" spc="-10" dirty="0"/>
              <a:t> </a:t>
            </a:r>
            <a:r>
              <a:rPr lang="nl-BE" sz="2000" dirty="0"/>
              <a:t>DIER EN MILIEU 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309361" y="1353692"/>
            <a:ext cx="3484245" cy="42754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1810"/>
              </a:lnSpc>
              <a:buSzPct val="160000"/>
              <a:buFont typeface="Calibri"/>
              <a:buChar char="-"/>
              <a:tabLst>
                <a:tab pos="354965" algn="l"/>
                <a:tab pos="35560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2</a:t>
            </a:r>
            <a:r>
              <a:rPr sz="15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dagen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leren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op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school,</a:t>
            </a:r>
            <a:r>
              <a:rPr sz="15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3 dagen</a:t>
            </a:r>
            <a:endParaRPr sz="1500">
              <a:latin typeface="Arial"/>
              <a:cs typeface="Arial"/>
            </a:endParaRPr>
          </a:p>
          <a:p>
            <a:pPr marR="1745614" algn="r">
              <a:lnSpc>
                <a:spcPts val="1530"/>
              </a:lnSpc>
            </a:pP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leren</a:t>
            </a:r>
            <a:r>
              <a:rPr sz="1500" b="1" spc="-6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op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bedrijf</a:t>
            </a: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Arial"/>
              <a:cs typeface="Arial"/>
            </a:endParaRPr>
          </a:p>
          <a:p>
            <a:pPr marL="469900" marR="5080" lvl="1" indent="-312420">
              <a:lnSpc>
                <a:spcPct val="80000"/>
              </a:lnSpc>
              <a:buFont typeface="Calibri"/>
              <a:buChar char="-"/>
              <a:tabLst>
                <a:tab pos="469265" algn="l"/>
                <a:tab pos="46990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Teeltmethodes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huisvesting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bij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LANDBOUWDIEREN</a:t>
            </a:r>
            <a:endParaRPr sz="15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E31609"/>
              </a:buClr>
              <a:buFont typeface="Calibri"/>
              <a:buChar char="-"/>
            </a:pPr>
            <a:endParaRPr sz="2100">
              <a:latin typeface="Arial"/>
              <a:cs typeface="Arial"/>
            </a:endParaRPr>
          </a:p>
          <a:p>
            <a:pPr marL="469900" marR="36195" lvl="1" indent="-312420">
              <a:lnSpc>
                <a:spcPct val="80000"/>
              </a:lnSpc>
              <a:buFont typeface="Calibri"/>
              <a:buChar char="-"/>
              <a:tabLst>
                <a:tab pos="469265" algn="l"/>
                <a:tab pos="469900" algn="l"/>
              </a:tabLst>
            </a:pP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Gebruik</a:t>
            </a:r>
            <a:r>
              <a:rPr sz="1500" b="1" spc="-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4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onderhoud</a:t>
            </a:r>
            <a:r>
              <a:rPr sz="1500" b="1" spc="-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machines </a:t>
            </a:r>
            <a:r>
              <a:rPr sz="1500" b="1" spc="-40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5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gereedschappen</a:t>
            </a:r>
            <a:endParaRPr sz="15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E31609"/>
              </a:buClr>
              <a:buFont typeface="Calibri"/>
              <a:buChar char="-"/>
            </a:pPr>
            <a:endParaRPr sz="2100">
              <a:latin typeface="Arial"/>
              <a:cs typeface="Arial"/>
            </a:endParaRPr>
          </a:p>
          <a:p>
            <a:pPr marL="469900" marR="607695" lvl="1" indent="-312420">
              <a:lnSpc>
                <a:spcPct val="80000"/>
              </a:lnSpc>
              <a:buFont typeface="Calibri"/>
              <a:buChar char="-"/>
              <a:tabLst>
                <a:tab pos="469265" algn="l"/>
                <a:tab pos="469900" algn="l"/>
              </a:tabLst>
            </a:pP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Duurzaam produceren </a:t>
            </a:r>
            <a:r>
              <a:rPr sz="1500" b="1" spc="-15" dirty="0">
                <a:solidFill>
                  <a:srgbClr val="E31609"/>
                </a:solidFill>
                <a:latin typeface="Arial"/>
                <a:cs typeface="Arial"/>
              </a:rPr>
              <a:t>van </a:t>
            </a:r>
            <a:r>
              <a:rPr sz="1500" b="1" spc="-40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akkerbouwgewassen</a:t>
            </a:r>
            <a:endParaRPr sz="15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E31609"/>
              </a:buClr>
              <a:buFont typeface="Calibri"/>
              <a:buChar char="-"/>
            </a:pPr>
            <a:endParaRPr sz="1800">
              <a:latin typeface="Arial"/>
              <a:cs typeface="Arial"/>
            </a:endParaRPr>
          </a:p>
          <a:p>
            <a:pPr marL="311785" marR="1718310" lvl="1" indent="-311785" algn="r">
              <a:lnSpc>
                <a:spcPts val="1639"/>
              </a:lnSpc>
              <a:buFont typeface="Calibri"/>
              <a:buChar char="-"/>
              <a:tabLst>
                <a:tab pos="311785" algn="l"/>
                <a:tab pos="469900" algn="l"/>
              </a:tabLst>
            </a:pPr>
            <a:r>
              <a:rPr sz="1500" b="1" spc="-60" dirty="0">
                <a:solidFill>
                  <a:srgbClr val="E31609"/>
                </a:solidFill>
                <a:latin typeface="Arial"/>
                <a:cs typeface="Arial"/>
              </a:rPr>
              <a:t>A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rbe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ids</a:t>
            </a:r>
            <a:r>
              <a:rPr sz="1500" b="1" spc="-5" dirty="0">
                <a:solidFill>
                  <a:srgbClr val="E31609"/>
                </a:solidFill>
                <a:latin typeface="Arial"/>
                <a:cs typeface="Arial"/>
              </a:rPr>
              <a:t>mar</a:t>
            </a:r>
            <a:r>
              <a:rPr sz="1500" b="1" dirty="0">
                <a:solidFill>
                  <a:srgbClr val="E31609"/>
                </a:solidFill>
                <a:latin typeface="Arial"/>
                <a:cs typeface="Arial"/>
              </a:rPr>
              <a:t>kt:</a:t>
            </a:r>
            <a:endParaRPr sz="1500">
              <a:latin typeface="Arial"/>
              <a:cs typeface="Arial"/>
            </a:endParaRPr>
          </a:p>
          <a:p>
            <a:pPr marL="927100" lvl="2" indent="-299085">
              <a:lnSpc>
                <a:spcPts val="1245"/>
              </a:lnSpc>
              <a:buChar char="-"/>
              <a:tabLst>
                <a:tab pos="926465" algn="l"/>
                <a:tab pos="927100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Zelfstandig</a:t>
            </a:r>
            <a:r>
              <a:rPr sz="1300" spc="2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tuinier,</a:t>
            </a:r>
            <a:r>
              <a:rPr sz="1300" spc="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teler,</a:t>
            </a:r>
            <a:r>
              <a:rPr sz="1300" spc="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kweker</a:t>
            </a:r>
            <a:endParaRPr sz="1300">
              <a:latin typeface="Arial MT"/>
              <a:cs typeface="Arial MT"/>
            </a:endParaRPr>
          </a:p>
          <a:p>
            <a:pPr marL="927100" lvl="2" indent="-299085">
              <a:lnSpc>
                <a:spcPts val="1250"/>
              </a:lnSpc>
              <a:buChar char="-"/>
              <a:tabLst>
                <a:tab pos="926465" algn="l"/>
                <a:tab pos="927100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Openbare</a:t>
            </a:r>
            <a:r>
              <a:rPr sz="1300" spc="2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groendiensten</a:t>
            </a:r>
            <a:endParaRPr sz="1300">
              <a:latin typeface="Arial MT"/>
              <a:cs typeface="Arial MT"/>
            </a:endParaRPr>
          </a:p>
          <a:p>
            <a:pPr marL="927100" lvl="2" indent="-299085">
              <a:lnSpc>
                <a:spcPts val="1250"/>
              </a:lnSpc>
              <a:buChar char="-"/>
              <a:tabLst>
                <a:tab pos="926465" algn="l"/>
                <a:tab pos="927100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Plantenkwekerij</a:t>
            </a:r>
            <a:endParaRPr sz="1300">
              <a:latin typeface="Arial MT"/>
              <a:cs typeface="Arial MT"/>
            </a:endParaRPr>
          </a:p>
          <a:p>
            <a:pPr marL="927100" lvl="2" indent="-299085">
              <a:lnSpc>
                <a:spcPts val="1250"/>
              </a:lnSpc>
              <a:buChar char="-"/>
              <a:tabLst>
                <a:tab pos="926465" algn="l"/>
                <a:tab pos="927100" algn="l"/>
              </a:tabLst>
            </a:pP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7e</a:t>
            </a:r>
            <a:r>
              <a:rPr sz="1300" spc="-1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E31609"/>
                </a:solidFill>
                <a:latin typeface="Arial MT"/>
                <a:cs typeface="Arial MT"/>
              </a:rPr>
              <a:t>specialisatiejaar</a:t>
            </a:r>
            <a:endParaRPr sz="1300">
              <a:latin typeface="Arial MT"/>
              <a:cs typeface="Arial MT"/>
            </a:endParaRPr>
          </a:p>
          <a:p>
            <a:pPr marL="927100" lvl="2" indent="-299085">
              <a:lnSpc>
                <a:spcPts val="1405"/>
              </a:lnSpc>
              <a:buChar char="-"/>
              <a:tabLst>
                <a:tab pos="926465" algn="l"/>
                <a:tab pos="927100" algn="l"/>
              </a:tabLst>
            </a:pPr>
            <a:r>
              <a:rPr sz="1300" spc="-10" dirty="0">
                <a:solidFill>
                  <a:srgbClr val="E31609"/>
                </a:solidFill>
                <a:latin typeface="Arial MT"/>
                <a:cs typeface="Arial MT"/>
              </a:rPr>
              <a:t>Ondernemersopleiding</a:t>
            </a:r>
            <a:endParaRPr sz="1300">
              <a:latin typeface="Arial MT"/>
              <a:cs typeface="Arial MT"/>
            </a:endParaRPr>
          </a:p>
          <a:p>
            <a:pPr marL="469900" marR="16510" indent="-299085">
              <a:lnSpc>
                <a:spcPts val="1440"/>
              </a:lnSpc>
              <a:spcBef>
                <a:spcPts val="1245"/>
              </a:spcBef>
              <a:buClr>
                <a:srgbClr val="E31609"/>
              </a:buClr>
              <a:buFont typeface="Calibri"/>
              <a:buChar char="▪"/>
              <a:tabLst>
                <a:tab pos="469265" algn="l"/>
                <a:tab pos="469900" algn="l"/>
              </a:tabLst>
            </a:pPr>
            <a:r>
              <a:rPr sz="1500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https://www.kwalificatiesencurriculu </a:t>
            </a:r>
            <a:r>
              <a:rPr sz="1500" spc="-405" dirty="0">
                <a:solidFill>
                  <a:srgbClr val="0000FF"/>
                </a:solidFill>
                <a:latin typeface="Arial MT"/>
                <a:cs typeface="Arial MT"/>
                <a:hlinkClick r:id="rId2"/>
              </a:rPr>
              <a:t> </a:t>
            </a:r>
            <a:r>
              <a:rPr sz="1500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 MT"/>
                <a:cs typeface="Arial MT"/>
                <a:hlinkClick r:id="rId2"/>
              </a:rPr>
              <a:t>m.be/dier-en-milieu-3de-graad-so</a:t>
            </a:r>
            <a:endParaRPr sz="150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5672" y="1844039"/>
            <a:ext cx="4079748" cy="27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86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2038"/>
            <a:ext cx="523684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nl-BE" sz="2000" dirty="0"/>
              <a:t>A) DUAAL</a:t>
            </a:r>
            <a:r>
              <a:rPr lang="nl-BE" sz="2000" spc="-40" dirty="0"/>
              <a:t> </a:t>
            </a:r>
            <a:r>
              <a:rPr lang="nl-BE" sz="2000" dirty="0"/>
              <a:t>–</a:t>
            </a:r>
            <a:r>
              <a:rPr lang="nl-BE" sz="2000" spc="-10" dirty="0"/>
              <a:t> </a:t>
            </a:r>
            <a:r>
              <a:rPr lang="nl-BE" sz="2000" dirty="0"/>
              <a:t>GROENDECORATIE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466334" y="1522222"/>
            <a:ext cx="3382645" cy="403542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312420" marR="5080" indent="-300355">
              <a:lnSpc>
                <a:spcPct val="80000"/>
              </a:lnSpc>
              <a:spcBef>
                <a:spcPts val="405"/>
              </a:spcBef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2</a:t>
            </a:r>
            <a:r>
              <a:rPr sz="1300" b="1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dagen</a:t>
            </a:r>
            <a:r>
              <a:rPr sz="1300" b="1" spc="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leren</a:t>
            </a:r>
            <a:r>
              <a:rPr sz="13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op</a:t>
            </a:r>
            <a:r>
              <a:rPr sz="1300" b="1" spc="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school,</a:t>
            </a:r>
            <a:r>
              <a:rPr sz="1300" b="1" spc="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3</a:t>
            </a:r>
            <a:r>
              <a:rPr sz="13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dagen</a:t>
            </a:r>
            <a:r>
              <a:rPr sz="1300" b="1" spc="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leren </a:t>
            </a:r>
            <a:r>
              <a:rPr sz="1300" b="1" spc="-3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op</a:t>
            </a:r>
            <a:r>
              <a:rPr sz="1300" b="1" spc="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het</a:t>
            </a:r>
            <a:r>
              <a:rPr sz="13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bedrijf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E31609"/>
              </a:buClr>
              <a:buFont typeface="Calibri"/>
              <a:buChar char="-"/>
            </a:pPr>
            <a:endParaRPr sz="1650">
              <a:latin typeface="Arial"/>
              <a:cs typeface="Arial"/>
            </a:endParaRPr>
          </a:p>
          <a:p>
            <a:pPr marL="312420" indent="-300355">
              <a:lnSpc>
                <a:spcPct val="10000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Bloemschikmethodes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E31609"/>
              </a:buClr>
              <a:buFont typeface="Calibri"/>
              <a:buChar char="-"/>
            </a:pPr>
            <a:endParaRPr sz="1650">
              <a:latin typeface="Arial"/>
              <a:cs typeface="Arial"/>
            </a:endParaRPr>
          </a:p>
          <a:p>
            <a:pPr marL="312420" indent="-300355">
              <a:lnSpc>
                <a:spcPct val="10000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Decoreren</a:t>
            </a:r>
            <a:r>
              <a:rPr sz="1300" b="1" spc="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E31609"/>
                </a:solidFill>
                <a:latin typeface="Arial"/>
                <a:cs typeface="Arial"/>
              </a:rPr>
              <a:t>van</a:t>
            </a:r>
            <a:r>
              <a:rPr sz="1300" b="1" spc="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een</a:t>
            </a:r>
            <a:r>
              <a:rPr sz="1300" b="1" spc="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ruimte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E31609"/>
              </a:buClr>
              <a:buFont typeface="Calibri"/>
              <a:buChar char="-"/>
            </a:pPr>
            <a:endParaRPr sz="1900">
              <a:latin typeface="Arial"/>
              <a:cs typeface="Arial"/>
            </a:endParaRPr>
          </a:p>
          <a:p>
            <a:pPr marL="312420" marR="23495" indent="-300355">
              <a:lnSpc>
                <a:spcPts val="1250"/>
              </a:lnSpc>
              <a:spcBef>
                <a:spcPts val="5"/>
              </a:spcBef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Gebruik</a:t>
            </a:r>
            <a:r>
              <a:rPr sz="1300" b="1" spc="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E31609"/>
                </a:solidFill>
                <a:latin typeface="Arial"/>
                <a:cs typeface="Arial"/>
              </a:rPr>
              <a:t>van</a:t>
            </a:r>
            <a:r>
              <a:rPr sz="1300" b="1" spc="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bloemen</a:t>
            </a:r>
            <a:r>
              <a:rPr sz="1300" b="1" spc="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en</a:t>
            </a:r>
            <a:r>
              <a:rPr sz="1300" b="1" spc="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planten</a:t>
            </a:r>
            <a:r>
              <a:rPr sz="1300" b="1" spc="3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bij</a:t>
            </a:r>
            <a:r>
              <a:rPr sz="1300" b="1" spc="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de </a:t>
            </a:r>
            <a:r>
              <a:rPr sz="1300" b="1" spc="-35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inrichting</a:t>
            </a:r>
            <a:r>
              <a:rPr sz="1300" b="1" spc="4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E31609"/>
                </a:solidFill>
                <a:latin typeface="Arial"/>
                <a:cs typeface="Arial"/>
              </a:rPr>
              <a:t>van</a:t>
            </a:r>
            <a:r>
              <a:rPr sz="1300" b="1" spc="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een</a:t>
            </a:r>
            <a:r>
              <a:rPr sz="1300" b="1" spc="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ruimte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E31609"/>
              </a:buClr>
              <a:buFont typeface="Calibri"/>
              <a:buChar char="-"/>
            </a:pPr>
            <a:endParaRPr sz="1950">
              <a:latin typeface="Arial"/>
              <a:cs typeface="Arial"/>
            </a:endParaRPr>
          </a:p>
          <a:p>
            <a:pPr marL="312420" marR="853440" indent="-300355">
              <a:lnSpc>
                <a:spcPct val="8000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dirty="0">
                <a:solidFill>
                  <a:srgbClr val="E31609"/>
                </a:solidFill>
                <a:latin typeface="Arial"/>
                <a:cs typeface="Arial"/>
              </a:rPr>
              <a:t>Kweken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E31609"/>
                </a:solidFill>
                <a:latin typeface="Arial"/>
                <a:cs typeface="Arial"/>
              </a:rPr>
              <a:t>van</a:t>
            </a:r>
            <a:r>
              <a:rPr sz="1300" b="1" spc="1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snijbloemen</a:t>
            </a:r>
            <a:r>
              <a:rPr sz="1300" b="1" spc="3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en </a:t>
            </a:r>
            <a:r>
              <a:rPr sz="1300" b="1" spc="-34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E31609"/>
                </a:solidFill>
                <a:latin typeface="Arial"/>
                <a:cs typeface="Arial"/>
              </a:rPr>
              <a:t>kamerplanten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E31609"/>
              </a:buClr>
              <a:buFont typeface="Calibri"/>
              <a:buChar char="-"/>
            </a:pPr>
            <a:endParaRPr sz="1650">
              <a:latin typeface="Arial"/>
              <a:cs typeface="Arial"/>
            </a:endParaRPr>
          </a:p>
          <a:p>
            <a:pPr marL="312420" indent="-300355">
              <a:lnSpc>
                <a:spcPct val="10000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Omgaan</a:t>
            </a:r>
            <a:r>
              <a:rPr sz="1300" b="1" spc="1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met</a:t>
            </a:r>
            <a:r>
              <a:rPr sz="1300" b="1" spc="-25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klanten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E31609"/>
              </a:buClr>
              <a:buFont typeface="Calibri"/>
              <a:buChar char="-"/>
            </a:pPr>
            <a:endParaRPr sz="1650">
              <a:latin typeface="Arial"/>
              <a:cs typeface="Arial"/>
            </a:endParaRPr>
          </a:p>
          <a:p>
            <a:pPr marL="312420" indent="-300355">
              <a:lnSpc>
                <a:spcPts val="1430"/>
              </a:lnSpc>
              <a:buFont typeface="Calibri"/>
              <a:buChar char="-"/>
              <a:tabLst>
                <a:tab pos="312420" algn="l"/>
                <a:tab pos="313055" algn="l"/>
              </a:tabLst>
            </a:pPr>
            <a:r>
              <a:rPr sz="1300" b="1" spc="-5" dirty="0">
                <a:solidFill>
                  <a:srgbClr val="E31609"/>
                </a:solidFill>
                <a:latin typeface="Arial"/>
                <a:cs typeface="Arial"/>
              </a:rPr>
              <a:t>Arbeidsmarkt:</a:t>
            </a:r>
            <a:endParaRPr sz="1300">
              <a:latin typeface="Arial"/>
              <a:cs typeface="Arial"/>
            </a:endParaRPr>
          </a:p>
          <a:p>
            <a:pPr marL="769620" lvl="1" indent="-290195">
              <a:lnSpc>
                <a:spcPts val="1060"/>
              </a:lnSpc>
              <a:buChar char="-"/>
              <a:tabLst>
                <a:tab pos="769620" algn="l"/>
                <a:tab pos="770255" algn="l"/>
              </a:tabLst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Zelfstandig</a:t>
            </a:r>
            <a:r>
              <a:rPr sz="1100" spc="-3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tuinier,</a:t>
            </a:r>
            <a:r>
              <a:rPr sz="1100" spc="-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teler,</a:t>
            </a:r>
            <a:r>
              <a:rPr sz="1100" spc="-3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kweker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060"/>
              </a:lnSpc>
              <a:buChar char="-"/>
              <a:tabLst>
                <a:tab pos="769620" algn="l"/>
                <a:tab pos="770255" algn="l"/>
              </a:tabLst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Openbare</a:t>
            </a:r>
            <a:r>
              <a:rPr sz="1100" spc="-70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groendiensten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055"/>
              </a:lnSpc>
              <a:buChar char="-"/>
              <a:tabLst>
                <a:tab pos="769620" algn="l"/>
                <a:tab pos="770255" algn="l"/>
              </a:tabLst>
            </a:pP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Plantenkwekerij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055"/>
              </a:lnSpc>
              <a:buChar char="-"/>
              <a:tabLst>
                <a:tab pos="769620" algn="l"/>
                <a:tab pos="770255" algn="l"/>
              </a:tabLst>
            </a:pPr>
            <a:r>
              <a:rPr sz="1100" dirty="0">
                <a:solidFill>
                  <a:srgbClr val="E31609"/>
                </a:solidFill>
                <a:latin typeface="Arial MT"/>
                <a:cs typeface="Arial MT"/>
              </a:rPr>
              <a:t>7e</a:t>
            </a:r>
            <a:r>
              <a:rPr sz="1100" spc="-25" dirty="0">
                <a:solidFill>
                  <a:srgbClr val="E31609"/>
                </a:solidFill>
                <a:latin typeface="Arial MT"/>
                <a:cs typeface="Arial MT"/>
              </a:rPr>
              <a:t> </a:t>
            </a: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specialisatiejaar</a:t>
            </a:r>
            <a:endParaRPr sz="1100">
              <a:latin typeface="Arial MT"/>
              <a:cs typeface="Arial MT"/>
            </a:endParaRPr>
          </a:p>
          <a:p>
            <a:pPr marL="769620" lvl="1" indent="-290195">
              <a:lnSpc>
                <a:spcPts val="1190"/>
              </a:lnSpc>
              <a:buChar char="-"/>
              <a:tabLst>
                <a:tab pos="769620" algn="l"/>
                <a:tab pos="770255" algn="l"/>
              </a:tabLst>
            </a:pPr>
            <a:r>
              <a:rPr sz="1100" spc="-5" dirty="0">
                <a:solidFill>
                  <a:srgbClr val="E31609"/>
                </a:solidFill>
                <a:latin typeface="Arial MT"/>
                <a:cs typeface="Arial MT"/>
              </a:rPr>
              <a:t>Ondernemersopleiding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7002" y="5784291"/>
            <a:ext cx="3414395" cy="381635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405"/>
              </a:spcBef>
            </a:pP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https</a:t>
            </a:r>
            <a:r>
              <a:rPr sz="1300" b="1" u="heavy" spc="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: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//</a:t>
            </a:r>
            <a:r>
              <a:rPr sz="13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www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.k</a:t>
            </a:r>
            <a:r>
              <a:rPr sz="1300" b="1" u="heavy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alificatiesen</a:t>
            </a:r>
            <a:r>
              <a:rPr sz="1300" b="1" u="heavy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c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urriculum.b</a:t>
            </a:r>
            <a:r>
              <a:rPr sz="1300" b="1" u="heavy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e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/g </a:t>
            </a: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 </a:t>
            </a:r>
            <a:r>
              <a:rPr sz="1300" b="1" u="heavy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roendecoratie-3de-graad-so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51560" y="1933955"/>
            <a:ext cx="4052570" cy="2490470"/>
            <a:chOff x="1051560" y="1933955"/>
            <a:chExt cx="4052570" cy="249047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084" y="1933955"/>
              <a:ext cx="4005072" cy="48615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1560" y="2430779"/>
              <a:ext cx="4052316" cy="1993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221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SPECIALISATIEJAAR</a:t>
            </a:r>
            <a:br>
              <a:rPr lang="nl-NL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228601"/>
            <a:ext cx="4791201" cy="979168"/>
          </a:xfrm>
        </p:spPr>
        <p:txBody>
          <a:bodyPr>
            <a:normAutofit fontScale="90000"/>
          </a:bodyPr>
          <a:lstStyle/>
          <a:p>
            <a:r>
              <a:rPr lang="nl-BE" dirty="0"/>
              <a:t>Eindresultaat</a:t>
            </a:r>
            <a:br>
              <a:rPr lang="nl-BE" dirty="0"/>
            </a:br>
            <a:r>
              <a:rPr lang="nl-BE" dirty="0"/>
              <a:t>			 </a:t>
            </a:r>
            <a:br>
              <a:rPr lang="nl-BE" dirty="0"/>
            </a:br>
            <a:r>
              <a:rPr lang="nl-BE" sz="2200" dirty="0"/>
              <a:t>*Na 3</a:t>
            </a:r>
            <a:r>
              <a:rPr lang="nl-BE" sz="2200" baseline="30000" dirty="0"/>
              <a:t>de</a:t>
            </a:r>
            <a:r>
              <a:rPr lang="nl-BE" sz="2200" dirty="0"/>
              <a:t> graad </a:t>
            </a:r>
            <a:r>
              <a:rPr lang="nl-BE" sz="2200" dirty="0">
                <a:sym typeface="Wingdings" panose="05000000000000000000" pitchFamily="2" charset="2"/>
              </a:rPr>
              <a:t> </a:t>
            </a:r>
            <a:r>
              <a:rPr lang="nl-BE" sz="2200" dirty="0"/>
              <a:t>Diploma secundair onderwijs onderwijskwalificatie niveau 3 </a:t>
            </a:r>
            <a:r>
              <a:rPr lang="nl-BE" sz="2200" dirty="0">
                <a:sym typeface="Wingdings" panose="05000000000000000000" pitchFamily="2" charset="2"/>
              </a:rPr>
              <a:t> klaar voor de arbeidsmarkt of aanvatten graduaatsopleiding (HBO).</a:t>
            </a:r>
            <a:br>
              <a:rPr lang="nl-BE" sz="2200" dirty="0"/>
            </a:br>
            <a:br>
              <a:rPr lang="nl-BE" sz="2200" dirty="0"/>
            </a:br>
            <a:r>
              <a:rPr lang="nl-BE" sz="2200" dirty="0"/>
              <a:t>*Specialisatiejaar specifiek</a:t>
            </a:r>
            <a:r>
              <a:rPr lang="nl-BE" sz="2200" dirty="0">
                <a:sym typeface="Wingdings" panose="05000000000000000000" pitchFamily="2" charset="2"/>
              </a:rPr>
              <a:t> Certificaten, attesten</a:t>
            </a:r>
            <a:r>
              <a:rPr lang="nl-BE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nl-BE" sz="2200" dirty="0">
                <a:solidFill>
                  <a:srgbClr val="FF0000"/>
                </a:solidFill>
                <a:sym typeface="Wingdings" panose="05000000000000000000" pitchFamily="2" charset="2"/>
              </a:rPr>
              <a:t>en professionele ervaringen</a:t>
            </a:r>
            <a:br>
              <a:rPr lang="nl-BE" sz="220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br>
              <a:rPr lang="nl-BE" sz="220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nl-BE" sz="2200" dirty="0">
                <a:solidFill>
                  <a:srgbClr val="FF0000"/>
                </a:solidFill>
                <a:sym typeface="Wingdings" panose="05000000000000000000" pitchFamily="2" charset="2"/>
              </a:rPr>
              <a:t>*Voorlopig specialisatie TAO  kan veranderen door de onderwijshervorming  mogelijks duale opleiding per vakgebied.</a:t>
            </a:r>
            <a:br>
              <a:rPr lang="nl-BE" sz="220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br>
              <a:rPr lang="nl-BE" sz="220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nl-BE" sz="2200" dirty="0">
                <a:solidFill>
                  <a:srgbClr val="FF0000"/>
                </a:solidFill>
                <a:sym typeface="Wingdings" panose="05000000000000000000" pitchFamily="2" charset="2"/>
              </a:rPr>
              <a:t>*Naamloos specialisatiejaar (niet op De Wijnpers)  verkrijgen beroepskwalificatie niveau 4  Aanvatten bacheloropleiding </a:t>
            </a:r>
            <a:br>
              <a:rPr lang="nl-BE" dirty="0">
                <a:solidFill>
                  <a:schemeClr val="tx1"/>
                </a:solidFill>
              </a:rPr>
            </a:br>
            <a:r>
              <a:rPr lang="nl-BE" dirty="0"/>
              <a:t>	</a:t>
            </a:r>
            <a:endParaRPr lang="nl-B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06932" cy="6680200"/>
          </a:xfrm>
        </p:spPr>
      </p:pic>
      <p:pic>
        <p:nvPicPr>
          <p:cNvPr id="18434" name="Picture 2" descr="foto van De Wijnpe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oto van De Wijnpe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oto van De Wijnper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foto van De Wijnper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foto van Victor Minten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/>
          <a:stretch/>
        </p:blipFill>
        <p:spPr bwMode="auto">
          <a:xfrm>
            <a:off x="-146050" y="-69850"/>
            <a:ext cx="9436100" cy="69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00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groen, binnen, voedsel&#10;&#10;Automatisch gegenereerde beschrijving">
            <a:extLst>
              <a:ext uri="{FF2B5EF4-FFF2-40B4-BE49-F238E27FC236}">
                <a16:creationId xmlns:a16="http://schemas.microsoft.com/office/drawing/2014/main" id="{F7A18574-457C-432D-A4AB-F9779FEDF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3501" cy="6858001"/>
          </a:xfrm>
          <a:prstGeom prst="rect">
            <a:avLst/>
          </a:prstGeom>
        </p:spPr>
      </p:pic>
      <p:pic>
        <p:nvPicPr>
          <p:cNvPr id="6" name="Afbeelding 5" descr="Afbeelding met zitten, motor, groep, tafel&#10;&#10;Automatisch gegenereerde beschrijving">
            <a:extLst>
              <a:ext uri="{FF2B5EF4-FFF2-40B4-BE49-F238E27FC236}">
                <a16:creationId xmlns:a16="http://schemas.microsoft.com/office/drawing/2014/main" id="{DE04F0DE-521B-414E-9508-A5734E0C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06"/>
          <a:stretch/>
        </p:blipFill>
        <p:spPr>
          <a:xfrm>
            <a:off x="4504870" y="0"/>
            <a:ext cx="463913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41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F88ED7-7C5F-4F81-95DA-CC369F4F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Stage Estland januari 2021</a:t>
            </a:r>
            <a:endParaRPr lang="nl-BE" dirty="0"/>
          </a:p>
        </p:txBody>
      </p:sp>
      <p:pic>
        <p:nvPicPr>
          <p:cNvPr id="6" name="Afbeelding 5" descr="Afbeelding met sneeuw, buiten, boom, rots&#10;&#10;Automatisch gegenereerde beschrijving">
            <a:extLst>
              <a:ext uri="{FF2B5EF4-FFF2-40B4-BE49-F238E27FC236}">
                <a16:creationId xmlns:a16="http://schemas.microsoft.com/office/drawing/2014/main" id="{2657B92E-2C30-4A61-8A21-4F47D2BF0D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05" b="15979"/>
          <a:stretch/>
        </p:blipFill>
        <p:spPr>
          <a:xfrm>
            <a:off x="0" y="0"/>
            <a:ext cx="9587382" cy="6858000"/>
          </a:xfrm>
          <a:prstGeom prst="rect">
            <a:avLst/>
          </a:prstGeom>
        </p:spPr>
      </p:pic>
      <p:pic>
        <p:nvPicPr>
          <p:cNvPr id="9" name="Afbeelding 8" descr="Afbeelding met boom, buiten, transport, sneeuw&#10;&#10;Automatisch gegenereerde beschrijving">
            <a:extLst>
              <a:ext uri="{FF2B5EF4-FFF2-40B4-BE49-F238E27FC236}">
                <a16:creationId xmlns:a16="http://schemas.microsoft.com/office/drawing/2014/main" id="{CF70FFD8-7B5B-4B37-9133-4704452820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6" b="18257"/>
          <a:stretch/>
        </p:blipFill>
        <p:spPr>
          <a:xfrm>
            <a:off x="0" y="9753"/>
            <a:ext cx="9710744" cy="68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1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5958" y="810767"/>
            <a:ext cx="7804183" cy="56448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0354" y="603326"/>
            <a:ext cx="18796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Ov</a:t>
            </a:r>
            <a:r>
              <a:rPr sz="3200" spc="-15" dirty="0"/>
              <a:t>e</a:t>
            </a:r>
            <a:r>
              <a:rPr sz="3200" dirty="0"/>
              <a:t>rzicht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088" y="1210055"/>
            <a:ext cx="8497824" cy="548792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776B1-8EB3-4460-673B-F9289AF9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Picture 2" descr="Veilig werken met de Verreiker | ATO Bedrijfstrainingen">
            <a:extLst>
              <a:ext uri="{FF2B5EF4-FFF2-40B4-BE49-F238E27FC236}">
                <a16:creationId xmlns:a16="http://schemas.microsoft.com/office/drawing/2014/main" id="{971E0D78-F761-FBDF-0CA3-8F7DA921B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" y="533400"/>
            <a:ext cx="9085614" cy="51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2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DBDC5-E91D-4D24-B2B2-B9510860D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836712"/>
            <a:ext cx="6951451" cy="580926"/>
          </a:xfrm>
        </p:spPr>
        <p:txBody>
          <a:bodyPr/>
          <a:lstStyle/>
          <a:p>
            <a:r>
              <a:rPr lang="nl-NL" dirty="0"/>
              <a:t>Vragen?</a:t>
            </a:r>
            <a:endParaRPr lang="nl-BE" dirty="0"/>
          </a:p>
        </p:txBody>
      </p:sp>
      <p:pic>
        <p:nvPicPr>
          <p:cNvPr id="4" name="Afbeelding 3" descr="Afbeelding met tekening&#10;&#10;Automatisch gegenereerde beschrijving">
            <a:extLst>
              <a:ext uri="{FF2B5EF4-FFF2-40B4-BE49-F238E27FC236}">
                <a16:creationId xmlns:a16="http://schemas.microsoft.com/office/drawing/2014/main" id="{40D70AD4-0AFB-4128-85F2-C47D82C29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17" y="608330"/>
            <a:ext cx="2676640" cy="2777014"/>
          </a:xfrm>
          <a:prstGeom prst="rect">
            <a:avLst/>
          </a:prstGeom>
        </p:spPr>
      </p:pic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120492"/>
              </p:ext>
            </p:extLst>
          </p:nvPr>
        </p:nvGraphicFramePr>
        <p:xfrm>
          <a:off x="537028" y="1973943"/>
          <a:ext cx="5965371" cy="2345485"/>
        </p:xfrm>
        <a:graphic>
          <a:graphicData uri="http://schemas.openxmlformats.org/drawingml/2006/table">
            <a:tbl>
              <a:tblPr/>
              <a:tblGrid>
                <a:gridCol w="2504179">
                  <a:extLst>
                    <a:ext uri="{9D8B030D-6E8A-4147-A177-3AD203B41FA5}">
                      <a16:colId xmlns:a16="http://schemas.microsoft.com/office/drawing/2014/main" val="3384065912"/>
                    </a:ext>
                  </a:extLst>
                </a:gridCol>
                <a:gridCol w="3461192">
                  <a:extLst>
                    <a:ext uri="{9D8B030D-6E8A-4147-A177-3AD203B41FA5}">
                      <a16:colId xmlns:a16="http://schemas.microsoft.com/office/drawing/2014/main" val="846796815"/>
                    </a:ext>
                  </a:extLst>
                </a:gridCol>
              </a:tblGrid>
              <a:tr h="379616">
                <a:tc gridSpan="2">
                  <a:txBody>
                    <a:bodyPr/>
                    <a:lstStyle/>
                    <a:p>
                      <a:r>
                        <a:rPr lang="nl-BE" dirty="0"/>
                        <a:t>CONTACTGEGEVENS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332304"/>
                  </a:ext>
                </a:extLst>
              </a:tr>
              <a:tr h="12337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dirty="0"/>
                        <a:t>arbeidsfinaliteit</a:t>
                      </a:r>
                      <a:r>
                        <a:rPr lang="nl-BE" baseline="0" dirty="0"/>
                        <a:t>, d</a:t>
                      </a:r>
                      <a:r>
                        <a:rPr lang="nl-BE" dirty="0"/>
                        <a:t>ubbele </a:t>
                      </a:r>
                      <a:r>
                        <a:rPr lang="nl-BE" baseline="0" dirty="0"/>
                        <a:t>finaliteit en doorstroomfinaliteit </a:t>
                      </a:r>
                      <a:endParaRPr lang="nl-BE" dirty="0"/>
                    </a:p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hlinkClick r:id="rId3"/>
                        </a:rPr>
                        <a:t>thijsk@dewijnpers.be</a:t>
                      </a:r>
                      <a:r>
                        <a:rPr lang="nl-BE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3014793"/>
                  </a:ext>
                </a:extLst>
              </a:tr>
              <a:tr h="732117">
                <a:tc>
                  <a:txBody>
                    <a:bodyPr/>
                    <a:lstStyle/>
                    <a:p>
                      <a:r>
                        <a:rPr lang="nl-BE" dirty="0"/>
                        <a:t>duaal</a:t>
                      </a:r>
                      <a:r>
                        <a:rPr lang="nl-BE" baseline="0" dirty="0"/>
                        <a:t> leren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dirty="0">
                          <a:hlinkClick r:id="rId4"/>
                        </a:rPr>
                        <a:t>defloorg@dewijnpers.be</a:t>
                      </a:r>
                      <a:r>
                        <a:rPr lang="nl-BE" baseline="0" dirty="0"/>
                        <a:t> </a:t>
                      </a:r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606271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E42A7B23-5E29-4569-B12C-907B4FB71CFC}"/>
              </a:ext>
            </a:extLst>
          </p:cNvPr>
          <p:cNvSpPr txBox="1"/>
          <p:nvPr/>
        </p:nvSpPr>
        <p:spPr>
          <a:xfrm>
            <a:off x="3126584" y="795942"/>
            <a:ext cx="3045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5"/>
              </a:rPr>
              <a:t>Studieaanbod 2024-2025 (dewijnpers.be)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22594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25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004053" y="2852115"/>
            <a:ext cx="2220595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Wijnpers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Mechelsevest</a:t>
            </a:r>
            <a:r>
              <a:rPr sz="20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72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3000</a:t>
            </a:r>
            <a:r>
              <a:rPr sz="2000" spc="-1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Leuven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016-23</a:t>
            </a:r>
            <a:r>
              <a:rPr sz="20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69</a:t>
            </a:r>
            <a:r>
              <a:rPr sz="20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FFFFF"/>
                </a:solidFill>
                <a:latin typeface="Arial MT"/>
                <a:cs typeface="Arial MT"/>
              </a:rPr>
              <a:t>51</a:t>
            </a:r>
            <a:endParaRPr sz="20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Arial MT"/>
                <a:cs typeface="Arial MT"/>
                <a:hlinkClick r:id="rId3"/>
              </a:rPr>
              <a:t>www.dewijnpers.be</a:t>
            </a:r>
            <a:endParaRPr sz="2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TWEEDE GRAAD arbeidsfinaliteit</a:t>
            </a:r>
            <a:br>
              <a:rPr lang="nl-NL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2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795" y="201168"/>
            <a:ext cx="8633460" cy="64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6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07311" y="816609"/>
            <a:ext cx="644779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nl-BE" sz="2000" dirty="0"/>
              <a:t>(A) 3</a:t>
            </a:r>
            <a:r>
              <a:rPr lang="nl-BE" sz="2000" baseline="30000" dirty="0"/>
              <a:t>DE </a:t>
            </a:r>
            <a:r>
              <a:rPr lang="nl-BE" sz="2000" dirty="0"/>
              <a:t> en 4</a:t>
            </a:r>
            <a:r>
              <a:rPr lang="nl-BE" sz="2000" baseline="30000" dirty="0"/>
              <a:t>de</a:t>
            </a:r>
            <a:r>
              <a:rPr lang="nl-BE" sz="2000" dirty="0"/>
              <a:t> JAAR PLANT, DIER en MILIEU</a:t>
            </a:r>
            <a:br>
              <a:rPr lang="nl-BE" sz="2000" dirty="0"/>
            </a:b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572759" y="1466829"/>
            <a:ext cx="3394075" cy="34304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358140" marR="5080" indent="-346075">
              <a:lnSpc>
                <a:spcPct val="80000"/>
              </a:lnSpc>
              <a:spcBef>
                <a:spcPts val="509"/>
              </a:spcBef>
              <a:buFont typeface="Calibri"/>
              <a:buChar char="-"/>
              <a:tabLst>
                <a:tab pos="358140" algn="l"/>
                <a:tab pos="358775" algn="l"/>
              </a:tabLst>
            </a:pPr>
            <a:r>
              <a:rPr lang="nl-NL" sz="1700" b="1" dirty="0">
                <a:solidFill>
                  <a:srgbClr val="E31609"/>
                </a:solidFill>
                <a:latin typeface="Arial"/>
                <a:cs typeface="Arial"/>
              </a:rPr>
              <a:t>Brede basis: proeven van alle sectoren!</a:t>
            </a:r>
          </a:p>
          <a:p>
            <a:pPr marL="358140" marR="5080" indent="-346075">
              <a:lnSpc>
                <a:spcPct val="80000"/>
              </a:lnSpc>
              <a:spcBef>
                <a:spcPts val="509"/>
              </a:spcBef>
              <a:buFont typeface="Calibri"/>
              <a:buChar char="-"/>
              <a:tabLst>
                <a:tab pos="358140" algn="l"/>
                <a:tab pos="358775" algn="l"/>
              </a:tabLst>
            </a:pPr>
            <a:r>
              <a:rPr lang="nl-NL" sz="1700" b="1" dirty="0">
                <a:solidFill>
                  <a:srgbClr val="E31609"/>
                </a:solidFill>
                <a:latin typeface="Arial"/>
                <a:cs typeface="Arial"/>
              </a:rPr>
              <a:t>Klemtoon: VAARDIGHEDEN = TOEPASSEN </a:t>
            </a:r>
          </a:p>
          <a:p>
            <a:pPr marL="358140" marR="5080" indent="-346075">
              <a:lnSpc>
                <a:spcPct val="80000"/>
              </a:lnSpc>
              <a:spcBef>
                <a:spcPts val="509"/>
              </a:spcBef>
              <a:buFont typeface="Calibri"/>
              <a:buChar char="-"/>
              <a:tabLst>
                <a:tab pos="358140" algn="l"/>
                <a:tab pos="358775" algn="l"/>
              </a:tabLst>
            </a:pPr>
            <a:r>
              <a:rPr lang="nl-NL" sz="1700" b="1" dirty="0">
                <a:solidFill>
                  <a:srgbClr val="E31609"/>
                </a:solidFill>
                <a:latin typeface="Arial"/>
                <a:cs typeface="Arial"/>
              </a:rPr>
              <a:t>TV + PV = 1 VAK </a:t>
            </a:r>
          </a:p>
          <a:p>
            <a:pPr marL="358140" marR="5080" indent="-346075">
              <a:lnSpc>
                <a:spcPct val="80000"/>
              </a:lnSpc>
              <a:spcBef>
                <a:spcPts val="509"/>
              </a:spcBef>
              <a:buFont typeface="Calibri"/>
              <a:buChar char="-"/>
              <a:tabLst>
                <a:tab pos="358140" algn="l"/>
                <a:tab pos="358775" algn="l"/>
              </a:tabLst>
            </a:pPr>
            <a:r>
              <a:rPr lang="nl-NL" sz="1700" b="1" dirty="0">
                <a:solidFill>
                  <a:srgbClr val="E31609"/>
                </a:solidFill>
                <a:latin typeface="Arial"/>
                <a:cs typeface="Arial"/>
              </a:rPr>
              <a:t>GESPREIDE EVALUTIE toetsen, praktijken + 2 projectweken december + juni</a:t>
            </a:r>
          </a:p>
          <a:p>
            <a:pPr marL="358140" marR="5080" indent="-346075">
              <a:lnSpc>
                <a:spcPct val="80000"/>
              </a:lnSpc>
              <a:spcBef>
                <a:spcPts val="509"/>
              </a:spcBef>
              <a:buFont typeface="Calibri"/>
              <a:buChar char="-"/>
              <a:tabLst>
                <a:tab pos="358140" algn="l"/>
                <a:tab pos="358775" algn="l"/>
              </a:tabLst>
            </a:pPr>
            <a:endParaRPr lang="nl-NL" sz="1700" b="1" dirty="0">
              <a:solidFill>
                <a:srgbClr val="E31609"/>
              </a:solidFill>
              <a:latin typeface="Arial"/>
              <a:cs typeface="Arial"/>
            </a:endParaRPr>
          </a:p>
          <a:p>
            <a:pPr lvl="0"/>
            <a:r>
              <a:rPr lang="nl-BE" sz="1600" dirty="0">
                <a:solidFill>
                  <a:srgbClr val="FF0000"/>
                </a:solidFill>
              </a:rPr>
              <a:t>DOEL: LEERLING ARBEIDSMARKT </a:t>
            </a:r>
            <a:br>
              <a:rPr lang="nl-NL" sz="1700" b="1" spc="5" dirty="0">
                <a:solidFill>
                  <a:srgbClr val="E31609"/>
                </a:solidFill>
                <a:latin typeface="Arial"/>
                <a:cs typeface="Arial"/>
              </a:rPr>
            </a:br>
            <a:br>
              <a:rPr lang="nl-NL" sz="1700" b="1" spc="5" dirty="0">
                <a:solidFill>
                  <a:srgbClr val="E31609"/>
                </a:solidFill>
                <a:latin typeface="Arial"/>
                <a:cs typeface="Arial"/>
              </a:rPr>
            </a:br>
            <a:br>
              <a:rPr lang="nl-NL" sz="1600" dirty="0"/>
            </a:br>
            <a:endParaRPr sz="17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10200" y="4191000"/>
            <a:ext cx="3566795" cy="2113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ts val="1880"/>
              </a:lnSpc>
              <a:spcBef>
                <a:spcPts val="100"/>
              </a:spcBef>
              <a:tabLst>
                <a:tab pos="358140" algn="l"/>
                <a:tab pos="358775" algn="l"/>
              </a:tabLst>
            </a:pPr>
            <a:r>
              <a:rPr sz="1700" b="1" dirty="0" err="1">
                <a:solidFill>
                  <a:srgbClr val="E31609"/>
                </a:solidFill>
                <a:latin typeface="Arial"/>
                <a:cs typeface="Arial"/>
              </a:rPr>
              <a:t>Verder</a:t>
            </a:r>
            <a:r>
              <a:rPr sz="1700" b="1" spc="-20" dirty="0">
                <a:solidFill>
                  <a:srgbClr val="E31609"/>
                </a:solidFill>
                <a:latin typeface="Arial"/>
                <a:cs typeface="Arial"/>
              </a:rPr>
              <a:t> </a:t>
            </a:r>
            <a:r>
              <a:rPr sz="1700" b="1" dirty="0" err="1">
                <a:solidFill>
                  <a:srgbClr val="E31609"/>
                </a:solidFill>
                <a:latin typeface="Arial"/>
                <a:cs typeface="Arial"/>
              </a:rPr>
              <a:t>studeren</a:t>
            </a:r>
            <a:r>
              <a:rPr lang="nl-NL" sz="1700" b="1" dirty="0">
                <a:solidFill>
                  <a:srgbClr val="E31609"/>
                </a:solidFill>
                <a:latin typeface="Arial"/>
                <a:cs typeface="Arial"/>
              </a:rPr>
              <a:t> 3</a:t>
            </a:r>
            <a:r>
              <a:rPr lang="nl-NL" sz="1700" b="1" baseline="30000" dirty="0">
                <a:solidFill>
                  <a:srgbClr val="E31609"/>
                </a:solidFill>
                <a:latin typeface="Arial"/>
                <a:cs typeface="Arial"/>
              </a:rPr>
              <a:t>de</a:t>
            </a:r>
            <a:r>
              <a:rPr lang="nl-NL" sz="1700" b="1" dirty="0">
                <a:solidFill>
                  <a:srgbClr val="E31609"/>
                </a:solidFill>
                <a:latin typeface="Arial"/>
                <a:cs typeface="Arial"/>
              </a:rPr>
              <a:t> graad</a:t>
            </a:r>
            <a:r>
              <a:rPr sz="1700" b="1" dirty="0">
                <a:solidFill>
                  <a:srgbClr val="E31609"/>
                </a:solidFill>
                <a:latin typeface="Arial"/>
                <a:cs typeface="Arial"/>
              </a:rPr>
              <a:t>:</a:t>
            </a:r>
            <a:br>
              <a:rPr lang="nl-NL" sz="1700" b="1" dirty="0">
                <a:solidFill>
                  <a:srgbClr val="E31609"/>
                </a:solidFill>
                <a:latin typeface="Arial"/>
                <a:cs typeface="Arial"/>
              </a:rPr>
            </a:br>
            <a:endParaRPr sz="1700" dirty="0">
              <a:latin typeface="Arial"/>
              <a:cs typeface="Arial"/>
            </a:endParaRPr>
          </a:p>
          <a:p>
            <a:pPr marL="815975" lvl="1" indent="-328295">
              <a:lnSpc>
                <a:spcPts val="1350"/>
              </a:lnSpc>
              <a:buChar char="-"/>
              <a:tabLst>
                <a:tab pos="815975" algn="l"/>
                <a:tab pos="816610" algn="l"/>
              </a:tabLst>
            </a:pPr>
            <a:r>
              <a:rPr lang="nl-NL" sz="1400" b="1" dirty="0">
                <a:solidFill>
                  <a:srgbClr val="E31609"/>
                </a:solidFill>
                <a:latin typeface="Arial MT"/>
                <a:cs typeface="Arial MT"/>
              </a:rPr>
              <a:t>Groenaanleg en –beheer </a:t>
            </a:r>
          </a:p>
          <a:p>
            <a:pPr marL="815975" lvl="1" indent="-328295">
              <a:lnSpc>
                <a:spcPts val="1350"/>
              </a:lnSpc>
              <a:buChar char="-"/>
              <a:tabLst>
                <a:tab pos="815975" algn="l"/>
                <a:tab pos="816610" algn="l"/>
              </a:tabLst>
            </a:pPr>
            <a:r>
              <a:rPr lang="nl-NL" sz="1600" b="1" dirty="0">
                <a:solidFill>
                  <a:srgbClr val="E31609"/>
                </a:solidFill>
                <a:latin typeface="Arial MT"/>
                <a:cs typeface="Arial MT"/>
              </a:rPr>
              <a:t>Plant- en milieu </a:t>
            </a:r>
          </a:p>
          <a:p>
            <a:pPr marL="815975" lvl="1" indent="-328295">
              <a:lnSpc>
                <a:spcPts val="1350"/>
              </a:lnSpc>
              <a:buChar char="-"/>
              <a:tabLst>
                <a:tab pos="815975" algn="l"/>
                <a:tab pos="816610" algn="l"/>
              </a:tabLst>
            </a:pPr>
            <a:r>
              <a:rPr lang="nl-NL" sz="1400" dirty="0">
                <a:solidFill>
                  <a:srgbClr val="E31609"/>
                </a:solidFill>
                <a:latin typeface="Arial MT"/>
                <a:cs typeface="Arial MT"/>
              </a:rPr>
              <a:t>Dier en milieu </a:t>
            </a:r>
          </a:p>
          <a:p>
            <a:pPr marL="815975" lvl="1" indent="-328295">
              <a:lnSpc>
                <a:spcPts val="1350"/>
              </a:lnSpc>
              <a:buChar char="-"/>
              <a:tabLst>
                <a:tab pos="815975" algn="l"/>
                <a:tab pos="816610" algn="l"/>
              </a:tabLst>
            </a:pPr>
            <a:r>
              <a:rPr lang="nl-NL" sz="1400" dirty="0">
                <a:solidFill>
                  <a:srgbClr val="E31609"/>
                </a:solidFill>
                <a:latin typeface="Arial MT"/>
                <a:cs typeface="Arial MT"/>
              </a:rPr>
              <a:t>Dierenzorg</a:t>
            </a:r>
          </a:p>
          <a:p>
            <a:pPr marL="815975" lvl="1" indent="-328295">
              <a:lnSpc>
                <a:spcPts val="1350"/>
              </a:lnSpc>
              <a:buFontTx/>
              <a:buChar char="-"/>
              <a:tabLst>
                <a:tab pos="815975" algn="l"/>
                <a:tab pos="816610" algn="l"/>
              </a:tabLst>
            </a:pPr>
            <a:r>
              <a:rPr lang="nl-NL" sz="1400" dirty="0">
                <a:solidFill>
                  <a:srgbClr val="E31609"/>
                </a:solidFill>
                <a:latin typeface="Arial MT"/>
                <a:cs typeface="Arial MT"/>
              </a:rPr>
              <a:t>Groendecoratie </a:t>
            </a:r>
          </a:p>
          <a:p>
            <a:pPr marL="815975" lvl="1" indent="-328295">
              <a:lnSpc>
                <a:spcPts val="1350"/>
              </a:lnSpc>
              <a:buChar char="-"/>
              <a:tabLst>
                <a:tab pos="815975" algn="l"/>
                <a:tab pos="816610" algn="l"/>
              </a:tabLst>
            </a:pPr>
            <a:endParaRPr lang="nl-NL" sz="1600" dirty="0">
              <a:solidFill>
                <a:srgbClr val="E31609"/>
              </a:solidFill>
              <a:latin typeface="Arial MT"/>
              <a:cs typeface="Arial MT"/>
            </a:endParaRPr>
          </a:p>
          <a:p>
            <a:pPr marL="815975" lvl="1" indent="-328295">
              <a:lnSpc>
                <a:spcPts val="1350"/>
              </a:lnSpc>
              <a:buChar char="-"/>
              <a:tabLst>
                <a:tab pos="815975" algn="l"/>
                <a:tab pos="816610" algn="l"/>
              </a:tabLst>
            </a:pPr>
            <a:endParaRPr lang="nl-NL" sz="1600" b="1" i="1" dirty="0">
              <a:solidFill>
                <a:srgbClr val="E31609"/>
              </a:solidFill>
              <a:latin typeface="Arial MT"/>
              <a:cs typeface="Arial MT"/>
            </a:endParaRPr>
          </a:p>
          <a:p>
            <a:pPr marL="815975" lvl="1" indent="-328295">
              <a:lnSpc>
                <a:spcPts val="1350"/>
              </a:lnSpc>
              <a:buChar char="-"/>
              <a:tabLst>
                <a:tab pos="815975" algn="l"/>
                <a:tab pos="816610" algn="l"/>
              </a:tabLst>
            </a:pPr>
            <a:endParaRPr lang="nl-BE" sz="1600" b="1" i="1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 dirty="0">
              <a:latin typeface="Arial MT"/>
              <a:cs typeface="Arial MT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3805BD9-599F-450B-8AA5-51FB35BB5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73619"/>
            <a:ext cx="38195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2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662EB9-1CEE-A8B4-D2E7-253D18376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310" y="816609"/>
            <a:ext cx="5936490" cy="707391"/>
          </a:xfrm>
        </p:spPr>
        <p:txBody>
          <a:bodyPr/>
          <a:lstStyle/>
          <a:p>
            <a:r>
              <a:rPr lang="nl-NL" dirty="0" err="1"/>
              <a:t>GIA’s</a:t>
            </a:r>
            <a:r>
              <a:rPr lang="nl-NL" dirty="0"/>
              <a:t> (</a:t>
            </a:r>
            <a:r>
              <a:rPr lang="nl-BE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Geïntegreerde Activiteiten)</a:t>
            </a:r>
            <a:endParaRPr lang="nl-BE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FF83C2-8E78-2BE7-6AC5-D3A035892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76400"/>
            <a:ext cx="7086601" cy="5539978"/>
          </a:xfrm>
        </p:spPr>
        <p:txBody>
          <a:bodyPr/>
          <a:lstStyle/>
          <a:p>
            <a:r>
              <a:rPr lang="nl-NL" dirty="0"/>
              <a:t>-Plantentuin Meise</a:t>
            </a:r>
          </a:p>
          <a:p>
            <a:endParaRPr lang="nl-NL" dirty="0"/>
          </a:p>
          <a:p>
            <a:r>
              <a:rPr lang="nl-NL" dirty="0"/>
              <a:t>-Keukenhof </a:t>
            </a:r>
          </a:p>
          <a:p>
            <a:endParaRPr lang="nl-NL" dirty="0"/>
          </a:p>
          <a:p>
            <a:r>
              <a:rPr lang="nl-NL" dirty="0"/>
              <a:t>-Arboretum </a:t>
            </a:r>
            <a:r>
              <a:rPr lang="nl-NL" dirty="0" err="1"/>
              <a:t>Bokrijk</a:t>
            </a:r>
            <a:endParaRPr lang="nl-NL" dirty="0"/>
          </a:p>
          <a:p>
            <a:endParaRPr lang="nl-NL" dirty="0"/>
          </a:p>
          <a:p>
            <a:r>
              <a:rPr lang="nl-NL" dirty="0"/>
              <a:t>-Vakbeurzen (Greenexpo,..)</a:t>
            </a:r>
          </a:p>
          <a:p>
            <a:endParaRPr lang="nl-NL" dirty="0"/>
          </a:p>
          <a:p>
            <a:r>
              <a:rPr lang="nl-NL" dirty="0"/>
              <a:t>-Bedrijfsbezoeken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AutoShape 2" descr="Dagtocht naar de Keukenhof-tuinen en de windmolens van de Zaanse Schans -  Hop On Hop Off Holland">
            <a:extLst>
              <a:ext uri="{FF2B5EF4-FFF2-40B4-BE49-F238E27FC236}">
                <a16:creationId xmlns:a16="http://schemas.microsoft.com/office/drawing/2014/main" id="{58670767-C382-41A8-9A4D-971C8E1F2C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1030" name="Picture 6" descr="Successful Keukenhof season - Keukenhof">
            <a:extLst>
              <a:ext uri="{FF2B5EF4-FFF2-40B4-BE49-F238E27FC236}">
                <a16:creationId xmlns:a16="http://schemas.microsoft.com/office/drawing/2014/main" id="{954A0EFE-E4FB-FD4E-5BD3-0096DAB6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" y="5086978"/>
            <a:ext cx="6400800" cy="19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57ED1E1-7AC3-3F5B-E496-19DF0BB21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35331"/>
            <a:ext cx="3905802" cy="25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7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DERDE GRAAD arbeidsfinaliteit</a:t>
            </a:r>
            <a:br>
              <a:rPr lang="nl-NL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7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2795" y="201168"/>
            <a:ext cx="8633460" cy="64815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798</Words>
  <Application>Microsoft Office PowerPoint</Application>
  <PresentationFormat>Diavoorstelling (4:3)</PresentationFormat>
  <Paragraphs>193</Paragraphs>
  <Slides>32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7" baseType="lpstr">
      <vt:lpstr>Arial</vt:lpstr>
      <vt:lpstr>Arial MT</vt:lpstr>
      <vt:lpstr>Calibri</vt:lpstr>
      <vt:lpstr>Wingdings</vt:lpstr>
      <vt:lpstr>Office Theme</vt:lpstr>
      <vt:lpstr>DOMEIN:  LAND- EN TUINBOUW</vt:lpstr>
      <vt:lpstr>3 Finaliteiten</vt:lpstr>
      <vt:lpstr>Overzicht</vt:lpstr>
      <vt:lpstr>TWEEDE GRAAD arbeidsfinaliteit </vt:lpstr>
      <vt:lpstr>PowerPoint-presentatie</vt:lpstr>
      <vt:lpstr>(A) 3DE  en 4de JAAR PLANT, DIER en MILIEU </vt:lpstr>
      <vt:lpstr>GIA’s (Geïntegreerde Activiteiten)</vt:lpstr>
      <vt:lpstr>DERDE GRAAD arbeidsfinaliteit </vt:lpstr>
      <vt:lpstr>PowerPoint-presentatie</vt:lpstr>
      <vt:lpstr>DERDE GRAAD</vt:lpstr>
      <vt:lpstr>(A) 5DE en 6de jaar  ARBEIDSMARKT </vt:lpstr>
      <vt:lpstr>(A) 5DE en 6de JAAR GROENAANLEG EN –BEHEER </vt:lpstr>
      <vt:lpstr>ARBEIDSMART</vt:lpstr>
      <vt:lpstr>DUBBELE FINALITEIT </vt:lpstr>
      <vt:lpstr>PowerPoint-presentatie</vt:lpstr>
      <vt:lpstr>(A) GROENAANLEG EN –BEHEER DUAAL</vt:lpstr>
      <vt:lpstr>(A) 5DE en 6DE JAAR PLANT- EN MILIEU</vt:lpstr>
      <vt:lpstr>SFEERBEELDEN</vt:lpstr>
      <vt:lpstr>PowerPoint-presentatie</vt:lpstr>
      <vt:lpstr>PowerPoint-presentatie</vt:lpstr>
      <vt:lpstr>PowerPoint-presentatie</vt:lpstr>
      <vt:lpstr>(A) DUAAL – PLANT- EN MILIEU</vt:lpstr>
      <vt:lpstr>(A) DUAAL – DIER EN MILIEU </vt:lpstr>
      <vt:lpstr>A) DUAAL – GROENDECORATIE</vt:lpstr>
      <vt:lpstr>SPECIALISATIEJAAR </vt:lpstr>
      <vt:lpstr>Eindresultaat      *Na 3de graad  Diploma secundair onderwijs onderwijskwalificatie niveau 3  klaar voor de arbeidsmarkt of aanvatten graduaatsopleiding (HBO).  *Specialisatiejaar specifiek Certificaten, attesten en professionele ervaringen  *Voorlopig specialisatie TAO  kan veranderen door de onderwijshervorming  mogelijks duale opleiding per vakgebied.  *Naamloos specialisatiejaar (niet op De Wijnpers)  verkrijgen beroepskwalificatie niveau 4  Aanvatten bacheloropleiding   </vt:lpstr>
      <vt:lpstr>PowerPoint-presentatie</vt:lpstr>
      <vt:lpstr>PowerPoint-presentatie</vt:lpstr>
      <vt:lpstr>Stage Estland januari 2021</vt:lpstr>
      <vt:lpstr>PowerPoint-presentatie</vt:lpstr>
      <vt:lpstr>Vragen?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Digitaal infomoment 20 maar 2023</dc:title>
  <dc:creator>De Wijnpers</dc:creator>
  <cp:lastModifiedBy>VANDENBRANDEA</cp:lastModifiedBy>
  <cp:revision>30</cp:revision>
  <dcterms:created xsi:type="dcterms:W3CDTF">2023-09-12T03:01:21Z</dcterms:created>
  <dcterms:modified xsi:type="dcterms:W3CDTF">2024-09-10T14:04:16Z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2023-03-22T00:00:00Z</vt:filetime>
  </property>
  <property fmtid="{D5CDD505-2E9C-101B-9397-08002B2CF9AE}" pid="3" name="Creator">
    <vt:lpwstr>Microsoft® PowerPoint® voor Microsoft 365</vt:lpwstr>
  </property>
  <property fmtid="{D5CDD505-2E9C-101B-9397-08002B2CF9AE}" pid="4" name="LastSaved">
    <vt:filetime>2023-09-12T00:00:00Z</vt:filetime>
  </property>
</Properties>
</file>